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1"/>
  </p:sldMasterIdLst>
  <p:sldIdLst>
    <p:sldId id="256" r:id="rId2"/>
    <p:sldId id="271" r:id="rId3"/>
    <p:sldId id="269" r:id="rId4"/>
    <p:sldId id="268" r:id="rId5"/>
    <p:sldId id="270" r:id="rId6"/>
    <p:sldId id="260" r:id="rId7"/>
    <p:sldId id="261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92F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3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2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721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8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6717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008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27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8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4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7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2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1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0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8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A72BE-703D-41BD-A5A3-226A606FB179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2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  <p:sldLayoutId id="21474840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988840"/>
            <a:ext cx="6480048" cy="28803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НЕЦЕЛЕВОЕ ИСПОЛЬЗОВАНИЕ ЗЕМЕЛЬНОГО УЧАСТКА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085184"/>
            <a:ext cx="6912096" cy="816496"/>
          </a:xfrm>
        </p:spPr>
        <p:txBody>
          <a:bodyPr/>
          <a:lstStyle/>
          <a:p>
            <a:r>
              <a:rPr lang="ru-RU" b="1" dirty="0" smtClean="0"/>
              <a:t>Практика применения </a:t>
            </a:r>
            <a:r>
              <a:rPr lang="ru-RU" b="1" dirty="0"/>
              <a:t>ч</a:t>
            </a:r>
            <a:r>
              <a:rPr lang="ru-RU" b="1" dirty="0" smtClean="0"/>
              <a:t>. 1 ст. 8.8. </a:t>
            </a:r>
            <a:r>
              <a:rPr lang="ru-RU" b="1" dirty="0" err="1" smtClean="0"/>
              <a:t>КоАП</a:t>
            </a:r>
            <a:r>
              <a:rPr lang="ru-RU" b="1" dirty="0" smtClean="0"/>
              <a:t> РФ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18" y="548680"/>
            <a:ext cx="7744482" cy="580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2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целевое назначение земельного участка?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Целевое назначение земельного участка – это установленные законодательством порядок, условия, виды эксплуатации (использования) земель для конкретных целей в соответствии с категориями земель.</a:t>
            </a:r>
          </a:p>
          <a:p>
            <a:endParaRPr lang="ru-RU" dirty="0"/>
          </a:p>
          <a:p>
            <a:r>
              <a:rPr lang="ru-RU" dirty="0"/>
              <a:t>Нецелевое использование земельного участка признается правонарушением. </a:t>
            </a:r>
          </a:p>
          <a:p>
            <a:endParaRPr lang="ru-RU" dirty="0"/>
          </a:p>
          <a:p>
            <a:r>
              <a:rPr lang="ru-RU" dirty="0"/>
              <a:t>Деление земель по целевому назначению на категории, является одним из важных принципов земельного законодательства, в силу которого правовой режим земель определяется исходя из их принадлежности к определенной категории и разрешенному использованию в соответствии с зонированием территорий и требованиями законодательства (</a:t>
            </a:r>
            <a:r>
              <a:rPr lang="ru-RU" dirty="0" err="1"/>
              <a:t>пп</a:t>
            </a:r>
            <a:r>
              <a:rPr lang="ru-RU" dirty="0"/>
              <a:t>. 8 п. 1 ст. 1 Земельного Кодекса РФ (далее - ЗК РФ)).</a:t>
            </a:r>
          </a:p>
          <a:p>
            <a:endParaRPr lang="ru-RU" dirty="0"/>
          </a:p>
          <a:p>
            <a:r>
              <a:rPr lang="ru-RU" dirty="0"/>
              <a:t>Статьей 42 ЗК РФ установлено, что собственники и пользователи земельных участков обязаны использовать земельные участки в соответствии с их целевым назначением способами, которые не должны наносить вред окружающей среде, в том числе земле как природному объекту.</a:t>
            </a:r>
          </a:p>
          <a:p>
            <a:endParaRPr lang="ru-RU" dirty="0"/>
          </a:p>
          <a:p>
            <a:r>
              <a:rPr lang="ru-RU" dirty="0"/>
              <a:t>Факты нецелевого использования участков выявляются в ходе плановых или внеплановых проверок, административных обследований при рассмотрении обращений граждан или иных заинтересованных лиц</a:t>
            </a:r>
            <a:r>
              <a:rPr lang="ru-RU" dirty="0" smtClean="0"/>
              <a:t>.</a:t>
            </a:r>
          </a:p>
          <a:p>
            <a:r>
              <a:rPr lang="ru-RU" dirty="0"/>
              <a:t>За нарушение земельного законодательства по факту использования  земельного участка не по целевому назначению в соответствии с их принадлежностью к той или иной категории земель и (или) разрешенным использованием, предусмотрена ответственность по ч. 1 ст. 8.8 КоАП </a:t>
            </a:r>
            <a:r>
              <a:rPr lang="ru-RU" dirty="0" smtClean="0"/>
              <a:t>РФ.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72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СТ. 8.8. КОАП </a:t>
            </a:r>
            <a:r>
              <a:rPr lang="ru-RU" sz="1800" b="1" dirty="0">
                <a:solidFill>
                  <a:schemeClr val="tx1"/>
                </a:solidFill>
              </a:rPr>
              <a:t>РФ  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Использование </a:t>
            </a:r>
            <a:r>
              <a:rPr lang="ru-RU" sz="1800" b="1" dirty="0">
                <a:solidFill>
                  <a:schemeClr val="tx1"/>
                </a:solidFill>
              </a:rPr>
              <a:t>земельных участков не по целевому назначению, невыполнение обязанностей по приведению земель в состояние, пригодное для использования по целевому </a:t>
            </a:r>
            <a:r>
              <a:rPr lang="ru-RU" sz="1800" b="1" dirty="0" smtClean="0">
                <a:solidFill>
                  <a:schemeClr val="tx1"/>
                </a:solidFill>
              </a:rPr>
              <a:t>назначению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часть 1</a:t>
            </a: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2420888"/>
            <a:ext cx="6591985" cy="37776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влечет наложение административного штрафа в случае, если определена кадастровая стоимость земельного участка, на граждан в размере от 0,5 до 1 процента кадастровой стоимости земельного участка, но не менее десяти тысяч рублей; на должностных лиц - от 1 до 1,5 процента кадастровой стоимости земельного участка, но не менее двадцати тысяч рублей; на юридических лиц - от 1,5 до 2 процентов кадастровой стоимости земельного участка, но не менее ста тысяч рублей, а в случае, если не определена кадастровая стоимость земельного участка, на граждан в размере от десяти тысяч до двадцати тысяч рублей; на должностных лиц - от двадцати тысяч до пятидесяти тысяч рублей; на юридических лиц - от ста тысяч до двухсот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98527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Верховный Суд </a:t>
            </a:r>
            <a:r>
              <a:rPr lang="ru-RU" sz="2800" dirty="0"/>
              <a:t>запретил разводить сельскохозяйственных животных на садовых участках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99228"/>
            <a:ext cx="4608512" cy="425410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МОСКВА, 20 сен — РИА </a:t>
            </a:r>
            <a:r>
              <a:rPr lang="ru-RU" dirty="0" smtClean="0"/>
              <a:t>Новости </a:t>
            </a:r>
          </a:p>
          <a:p>
            <a:pPr marL="0" indent="0" algn="just">
              <a:buNone/>
            </a:pPr>
            <a:r>
              <a:rPr lang="ru-RU" dirty="0" smtClean="0"/>
              <a:t>Верховный </a:t>
            </a:r>
            <a:r>
              <a:rPr lang="ru-RU" dirty="0"/>
              <a:t>суд подтвердил запрет россиянам держать сельскохозяйственных животных на землях, предназначенных для садоводства. Высшая судебная инстанция рассмотрела случай жительницы Волгоградской области, у которой на участке Государственная инспекция по использованию и охране земель обнаружила курятник. При этом на данной земле было разрешено только садоводство. В итоге женщину оштрафовали на десять тысяч рублей. Суд указал, что собственники и арендаторы земельных участков обязаны, в числе прочего, использовать их в соответствии с целевым назначением способами, которые не должны наносить вред окружающей среде, в том числе земле как природному объекту. Заводить скот можно в том случае, если ваш участок относится к личному подсобному </a:t>
            </a:r>
            <a:r>
              <a:rPr lang="ru-RU" dirty="0" smtClean="0"/>
              <a:t>хозяйству.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060848"/>
            <a:ext cx="2789335" cy="1860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631" y="4365104"/>
            <a:ext cx="2816856" cy="184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0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87" y="404664"/>
            <a:ext cx="6343202" cy="72008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</a:t>
            </a:r>
            <a:r>
              <a:rPr lang="ru-RU" sz="2000" dirty="0" smtClean="0"/>
              <a:t> земельный контроль осуществляется Комитетом имущественных отношений Администрации городского округа Электросталь на территории г.о. Электросталь Московской области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2133600"/>
            <a:ext cx="5941953" cy="3777622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https://alcovikup.ru/wp-content/uploads/2020/12/vezd-v-gorod-elektros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16" y="2129658"/>
            <a:ext cx="5941952" cy="37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Инспекторы имеют право проводить осмотры и выявлять факты нецелевого использования земельного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участка в соответствии с действующим земельным законодательством.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201" y="1988840"/>
            <a:ext cx="6297083" cy="3778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464" y="371069"/>
            <a:ext cx="6589199" cy="1280890"/>
          </a:xfrm>
        </p:spPr>
        <p:txBody>
          <a:bodyPr>
            <a:normAutofit/>
          </a:bodyPr>
          <a:lstStyle/>
          <a:p>
            <a:r>
              <a:rPr lang="ru-RU" sz="2400" dirty="0"/>
              <a:t>Новый №248-ФЗ вместо действующего №294-ФЗ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79" y="1268760"/>
            <a:ext cx="6912768" cy="30243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Президентом Российской Федерации 31 июля 2020 года был подписан новый Федеральный закон от 31.07.2020 № 248-ФЗ «О государственном контроле (надзоре) и муниципальном контроле в Российской Федерации».</a:t>
            </a:r>
          </a:p>
          <a:p>
            <a:pPr marL="0" indent="0">
              <a:buNone/>
            </a:pPr>
            <a:r>
              <a:rPr lang="ru-RU" dirty="0"/>
              <a:t>Закон разработан в целях устранения недостатков нынешнего правового регулирования государственного и муниципального контроля (далее – государственный надзор), заключающихся в недостаточности регулирования вопросов профилактики нарушений обязательных требований, а также неоправданном акценте на проведении проверок, являющихся наиболее затратным как для бизнеса, так и для надзорных органов мероприятием.</a:t>
            </a:r>
          </a:p>
          <a:p>
            <a:pPr marL="0" indent="0">
              <a:buNone/>
            </a:pPr>
            <a:r>
              <a:rPr lang="ru-RU" dirty="0" smtClean="0"/>
              <a:t>Данным </a:t>
            </a:r>
            <a:r>
              <a:rPr lang="ru-RU" dirty="0"/>
              <a:t>Законом устанавливаются гарантии защиты прав физических и юридических лиц, ИП и прочих организаций, не являющихся юридическими лицами.</a:t>
            </a:r>
          </a:p>
          <a:p>
            <a:pPr marL="0" indent="0">
              <a:buNone/>
            </a:pPr>
            <a:r>
              <a:rPr lang="ru-RU" dirty="0" smtClean="0"/>
              <a:t>Закон </a:t>
            </a:r>
            <a:r>
              <a:rPr lang="ru-RU" dirty="0" smtClean="0"/>
              <a:t>№248-ФЗ с </a:t>
            </a:r>
            <a:r>
              <a:rPr lang="ru-RU" dirty="0"/>
              <a:t>01.07.2021 </a:t>
            </a:r>
            <a:r>
              <a:rPr lang="ru-RU" dirty="0" smtClean="0"/>
              <a:t>вступил в законную силу.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028822"/>
            <a:ext cx="5795151" cy="23239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343202" cy="709865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ЗАМЕТИЛ НАРУШЕНИЕ – СООБЩИ!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Добродел</a:t>
            </a:r>
            <a:br>
              <a:rPr lang="ru-RU" sz="2000" dirty="0" smtClean="0"/>
            </a:br>
            <a:r>
              <a:rPr lang="ru-RU" sz="2000" dirty="0" smtClean="0"/>
              <a:t>- Администрация г.о. Электросталь</a:t>
            </a:r>
            <a:br>
              <a:rPr lang="ru-RU" sz="2000" dirty="0" smtClean="0"/>
            </a:br>
            <a:r>
              <a:rPr lang="ru-RU" sz="2000" dirty="0" smtClean="0"/>
              <a:t>Адрес: ул. Мира, дом 5</a:t>
            </a:r>
            <a:br>
              <a:rPr lang="ru-RU" sz="2000" dirty="0" smtClean="0"/>
            </a:br>
            <a:r>
              <a:rPr lang="ru-RU" sz="2000" dirty="0" smtClean="0"/>
              <a:t>телефон 496 57 1-99-68, 57 1-98-86 </a:t>
            </a:r>
            <a:br>
              <a:rPr lang="ru-RU" sz="2000" dirty="0" smtClean="0"/>
            </a:br>
            <a:r>
              <a:rPr lang="en-US" sz="2000" dirty="0" smtClean="0"/>
              <a:t>e-mail</a:t>
            </a:r>
            <a:r>
              <a:rPr lang="ru-RU" sz="2000" dirty="0" smtClean="0"/>
              <a:t>: </a:t>
            </a:r>
            <a:r>
              <a:rPr lang="en-US" sz="2000" dirty="0" smtClean="0"/>
              <a:t>kio_elektrostal@mail.ru</a:t>
            </a:r>
            <a:endParaRPr lang="ru-RU" sz="2000" dirty="0"/>
          </a:p>
        </p:txBody>
      </p:sp>
      <p:pic>
        <p:nvPicPr>
          <p:cNvPr id="4" name="Содержимое 3" descr="158f4dc7de7e00032a72e933c01d1a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8410" y="2133600"/>
            <a:ext cx="5440680" cy="37782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344</TotalTime>
  <Words>608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НЕЦЕЛЕВОЕ ИСПОЛЬЗОВАНИЕ ЗЕМЕЛЬНОГО УЧАСТКА </vt:lpstr>
      <vt:lpstr>Презентация PowerPoint</vt:lpstr>
      <vt:lpstr>Что такое целевое назначение земельного участка?</vt:lpstr>
      <vt:lpstr>СТ. 8.8. КОАП РФ   Использование земельных участков не по целевому назначению, невыполнение обязанностей по приведению земель в состояние, пригодное для использования по целевому назначению часть 1  </vt:lpstr>
      <vt:lpstr>Верховный Суд запретил разводить сельскохозяйственных животных на садовых участках</vt:lpstr>
      <vt:lpstr>Муниципальный земельный контроль осуществляется Комитетом имущественных отношений Администрации городского округа Электросталь на территории г.о. Электросталь Московской области</vt:lpstr>
      <vt:lpstr>Инспекторы имеют право проводить осмотры и выявлять факты нецелевого использования земельного участка в соответствии с действующим земельным законодательством. </vt:lpstr>
      <vt:lpstr>Новый №248-ФЗ вместо действующего №294-ФЗ</vt:lpstr>
      <vt:lpstr>                         ЗАМЕТИЛ НАРУШЕНИЕ – СООБЩИ!  - Добродел - Администрация г.о. Электросталь Адрес: ул. Мира, дом 5 телефон 496 57 1-99-68, 57 1-98-86  e-mail: kio_elektrostal@mail.ru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Нецелевое использование земельного участка</dc:title>
  <dc:creator>Володя</dc:creator>
  <cp:lastModifiedBy>Пользователь</cp:lastModifiedBy>
  <cp:revision>43</cp:revision>
  <dcterms:created xsi:type="dcterms:W3CDTF">2020-04-01T09:15:11Z</dcterms:created>
  <dcterms:modified xsi:type="dcterms:W3CDTF">2021-09-21T13:10:49Z</dcterms:modified>
</cp:coreProperties>
</file>