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06" r:id="rId2"/>
    <p:sldId id="260" r:id="rId3"/>
    <p:sldId id="2236" r:id="rId4"/>
    <p:sldId id="2235" r:id="rId5"/>
    <p:sldId id="2244" r:id="rId6"/>
    <p:sldId id="2245" r:id="rId7"/>
    <p:sldId id="2246" r:id="rId8"/>
    <p:sldId id="2251" r:id="rId9"/>
    <p:sldId id="2234" r:id="rId10"/>
    <p:sldId id="326" r:id="rId11"/>
    <p:sldId id="2240" r:id="rId12"/>
    <p:sldId id="319" r:id="rId13"/>
    <p:sldId id="2250" r:id="rId14"/>
    <p:sldId id="321" r:id="rId15"/>
    <p:sldId id="2249" r:id="rId16"/>
  </p:sldIdLst>
  <p:sldSz cx="12192000" cy="6858000"/>
  <p:notesSz cx="6888163" cy="10020300"/>
  <p:embeddedFontLst>
    <p:embeddedFont>
      <p:font typeface="Calibri Light" panose="020F0302020204030204" pitchFamily="34" charset="0"/>
      <p:regular r:id="rId19"/>
      <p:italic r:id="rId20"/>
    </p:embeddedFont>
    <p:embeddedFont>
      <p:font typeface="Segoe UI Semilight" panose="020B0402040204020203" pitchFamily="34" charset="0"/>
      <p:regular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ＭＳ Ｐゴシック" panose="020B0600070205080204" pitchFamily="34" charset="-128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661"/>
    <a:srgbClr val="025091"/>
    <a:srgbClr val="EA557F"/>
    <a:srgbClr val="F3F4F7"/>
    <a:srgbClr val="3081B6"/>
    <a:srgbClr val="1D4D6D"/>
    <a:srgbClr val="1D8C95"/>
    <a:srgbClr val="97999B"/>
    <a:srgbClr val="CF7E49"/>
    <a:srgbClr val="7D88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0BDA605-1575-412F-BA42-191BE36302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738" tIns="46369" rIns="92738" bIns="4636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9155CBA-737E-4A9B-B204-FCDE532B9A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738" tIns="46369" rIns="92738" bIns="46369" rtlCol="0"/>
          <a:lstStyle>
            <a:lvl1pPr algn="r">
              <a:defRPr sz="1200"/>
            </a:lvl1pPr>
          </a:lstStyle>
          <a:p>
            <a:fld id="{5F8E17DC-990B-4F89-851C-31E4AB7BF375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BE9D374-40A4-4217-8E6D-93800EA3D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2738" tIns="46369" rIns="92738" bIns="4636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EA72277-8CDD-455A-B750-45B5D0E6F3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2738" tIns="46369" rIns="92738" bIns="46369" rtlCol="0" anchor="b"/>
          <a:lstStyle>
            <a:lvl1pPr algn="r">
              <a:defRPr sz="1200"/>
            </a:lvl1pPr>
          </a:lstStyle>
          <a:p>
            <a:fld id="{E6D70EE2-91C9-4BB0-9625-B3464F29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42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2738" tIns="46369" rIns="92738" bIns="4636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0" cy="502755"/>
          </a:xfrm>
          <a:prstGeom prst="rect">
            <a:avLst/>
          </a:prstGeom>
        </p:spPr>
        <p:txBody>
          <a:bodyPr vert="horz" lIns="92738" tIns="46369" rIns="92738" bIns="46369" rtlCol="0"/>
          <a:lstStyle>
            <a:lvl1pPr algn="r">
              <a:defRPr sz="1200"/>
            </a:lvl1pPr>
          </a:lstStyle>
          <a:p>
            <a:fld id="{FD994723-82ED-4ACB-8F8D-F3AF956C9A64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38" tIns="46369" rIns="92738" bIns="4636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2738" tIns="46369" rIns="92738" bIns="4636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0" cy="502754"/>
          </a:xfrm>
          <a:prstGeom prst="rect">
            <a:avLst/>
          </a:prstGeom>
        </p:spPr>
        <p:txBody>
          <a:bodyPr vert="horz" lIns="92738" tIns="46369" rIns="92738" bIns="4636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2738" tIns="46369" rIns="92738" bIns="46369" rtlCol="0" anchor="b"/>
          <a:lstStyle>
            <a:lvl1pPr algn="r">
              <a:defRPr sz="1200"/>
            </a:lvl1pPr>
          </a:lstStyle>
          <a:p>
            <a:fld id="{A1A05516-9DD3-4419-8314-33B56182F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6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F35CCE-F53E-4423-8C6D-CDF8D9A1EF09}" type="slidenum">
              <a:rPr lang="ru-RU" altLang="ru-RU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1154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лавный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:a16="http://schemas.microsoft.com/office/drawing/2014/main" xmlns="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15" name="Заголовок 11">
            <a:extLst>
              <a:ext uri="{FF2B5EF4-FFF2-40B4-BE49-F238E27FC236}">
                <a16:creationId xmlns:a16="http://schemas.microsoft.com/office/drawing/2014/main" xmlns="" id="{C3AF479F-7913-4920-9C4F-A6C039D5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1277258"/>
            <a:ext cx="10914742" cy="2315256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8298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xmlns="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xmlns="" id="{F1E9ADE3-F955-4727-B820-2CD19C332B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1979314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xmlns="" id="{93C6759B-731B-4379-8C70-20139B0671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2278581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xmlns="" id="{BACE17BE-ADC2-45FF-BA6A-C17F18567B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3928672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xmlns="" id="{A4F5CAAF-47EB-41A9-ABC6-348984FB2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3928672"/>
            <a:ext cx="2743201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xmlns="" id="{9A7A06EC-D3B2-4D64-9745-BC7373BC68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4227939"/>
            <a:ext cx="2743201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768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xmlns="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3898997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0753FA30-3391-4819-977C-C88B99C836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Текст 15">
            <a:extLst>
              <a:ext uri="{FF2B5EF4-FFF2-40B4-BE49-F238E27FC236}">
                <a16:creationId xmlns:a16="http://schemas.microsoft.com/office/drawing/2014/main" xmlns="" id="{99AA8007-F814-4E8C-80AE-7EFC1226F4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2864374"/>
            <a:ext cx="2439063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xmlns="" id="{A3C53F25-A6D3-4CEB-AF3E-DCDE66964A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3163641"/>
            <a:ext cx="2439063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15">
            <a:extLst>
              <a:ext uri="{FF2B5EF4-FFF2-40B4-BE49-F238E27FC236}">
                <a16:creationId xmlns:a16="http://schemas.microsoft.com/office/drawing/2014/main" xmlns="" id="{DE142E9F-AFFB-4D63-9F5E-F0EA3739CB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4910835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xmlns="" id="{41E23D19-5BF2-4AE7-ADFF-CA36A2704F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5210102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08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B5FC-3764-4564-9DE4-1D07A083DA06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E6E1F09-350F-4877-8FC7-4DB85B54C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2" y="1459022"/>
            <a:ext cx="5128996" cy="512899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C249122-3349-40D8-A4F7-78D3722179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2488" y="2355178"/>
            <a:ext cx="4673306" cy="2669194"/>
          </a:xfrm>
          <a:custGeom>
            <a:avLst/>
            <a:gdLst>
              <a:gd name="connsiteX0" fmla="*/ 0 w 4015740"/>
              <a:gd name="connsiteY0" fmla="*/ 0 h 2293620"/>
              <a:gd name="connsiteX1" fmla="*/ 4015740 w 4015740"/>
              <a:gd name="connsiteY1" fmla="*/ 0 h 2293620"/>
              <a:gd name="connsiteX2" fmla="*/ 4015740 w 4015740"/>
              <a:gd name="connsiteY2" fmla="*/ 2293620 h 2293620"/>
              <a:gd name="connsiteX3" fmla="*/ 0 w 4015740"/>
              <a:gd name="connsiteY3" fmla="*/ 2293620 h 229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5740" h="2293620">
                <a:moveTo>
                  <a:pt x="0" y="0"/>
                </a:moveTo>
                <a:lnTo>
                  <a:pt x="4015740" y="0"/>
                </a:lnTo>
                <a:lnTo>
                  <a:pt x="4015740" y="2293620"/>
                </a:lnTo>
                <a:lnTo>
                  <a:pt x="0" y="229362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283C79-CDFB-4D67-8A29-98EE845B35CE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EC2CE1BA-C5F0-4007-ABCC-567BB1E1B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64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DC2D2-4554-4F6F-A62E-CA58714921D2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B03D8D9-5030-42AF-9664-A78B3E5C6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47" y="2357107"/>
            <a:ext cx="6400306" cy="3865784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798AD1E8-ACAA-435B-B018-5314329162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1702" y="2541266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B61182-DB22-4658-8C5A-C20008F3212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D2AA3DB2-30AA-4745-A947-9D3F2B83E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01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2BBC-F44A-4859-A42E-8EA4D142DF72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EFA28CF-694F-4BB5-8F2C-1F071C37A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35" y="2577650"/>
            <a:ext cx="6400306" cy="3865784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7F4F91F9-CA22-4B8F-A4C3-5F76F46123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0" cy="2988000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044D3D-AE5A-4F44-AF2D-956AAD3FF51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3B37CE04-81F8-4535-9AC6-53AD1BB4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38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A67265F-9EFD-42AE-9441-799B2987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2D39-A215-412A-91B6-3BCC4D49136C}" type="datetime1">
              <a:rPr lang="ru-RU" smtClean="0"/>
              <a:t>17.03.2022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3197BC-3B28-4D63-ABDB-A513E36D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64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EE0A88-F5ED-4E11-8ED3-DBFAE5FD83A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5E6498-D836-4D21-9893-870009FF6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39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32606DD-BE1C-4A11-A016-98252E8BA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5" y="1269216"/>
            <a:ext cx="6400306" cy="3865784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xmlns="" id="{8762A83B-737A-4FB3-967A-F56AB93FA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3490" y="1453375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14C8D8-0708-4117-A907-E1641C3C7BA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AC393886-3886-4DBB-A389-413947152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566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940DF7-813E-41D3-B713-37F71150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0D348E-0FEA-4CF4-965E-0A714893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4651F07-3A09-46CB-85EF-4B3B5911A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7D4C26-2763-4D7A-AA07-97192D6B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5200-53CA-4ABB-871F-9FD01DBDCFF1}" type="datetime1">
              <a:rPr lang="ru-RU" smtClean="0"/>
              <a:t>17.03.2022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2EA8DC-373E-4108-8B44-D1E5DB3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0486DA-F663-40AD-AB08-886DC64DDBC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A12C714F-2BCC-49DA-9E2E-0BE4DF097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082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6054C8-B084-4CBA-A8FF-F4C532CF6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C37FFC5-0C5F-48BF-AF90-BF3763F2D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708B02F-D69D-4F58-86DA-FCA16991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630" y="2057400"/>
            <a:ext cx="41333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983570-D018-43EA-A8FC-58C32715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92B-9686-4D27-831A-42F6E15C1BC0}" type="datetime1">
              <a:rPr lang="ru-RU" smtClean="0"/>
              <a:t>17.03.2022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B9715A0-E4F5-4896-9BCA-105CBC56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2109A9-BCCA-49BE-9DE7-D41C118BC619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EE995F5E-776F-4EEE-8F47-87E351B5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89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:a16="http://schemas.microsoft.com/office/drawing/2014/main" xmlns="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815928"/>
            <a:ext cx="10915196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Заголовок 11">
            <a:extLst>
              <a:ext uri="{FF2B5EF4-FFF2-40B4-BE49-F238E27FC236}">
                <a16:creationId xmlns:a16="http://schemas.microsoft.com/office/drawing/2014/main" xmlns="" id="{C9B72D80-B32F-47B2-B938-A957648C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2098809"/>
            <a:ext cx="10914742" cy="2315256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18">
            <a:extLst>
              <a:ext uri="{FF2B5EF4-FFF2-40B4-BE49-F238E27FC236}">
                <a16:creationId xmlns:a16="http://schemas.microsoft.com/office/drawing/2014/main" xmlns="" id="{2DCAB316-9BD1-4B3C-B705-4128947CA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5" y="1193300"/>
            <a:ext cx="10915196" cy="2585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502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55C102-D731-41C5-9236-43465C18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872986-D9B1-4ACC-8B8C-63C17E8CC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82E32A-4E29-4137-B7C4-92688C9C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D370-8C4B-42C7-B11C-66756B1003B1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02C3F4-090A-4CAB-8264-1684D1ED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AD3B78-AE40-496C-AA42-81564F0BA38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55BA1BEE-9A24-494D-B08F-49D5FFF38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788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6D9C2C3-E5CC-4954-ABB9-94C3C0E2B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847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3ECF700-A966-4C66-B7AF-1B82F4881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8593" y="365125"/>
            <a:ext cx="790390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D73356-CA8B-4195-9B40-62958650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02BC8-E4E9-4D43-BF8F-2DF7A7C79A4E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9D4838-2ABA-44C7-91B7-2DEADE6F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193651-A2B0-41B8-B0B6-AD9D90A0DAE4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4DCC5454-20FC-4309-A0D5-3CD271AAE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45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BF610A-D646-40CC-AEB6-20D3E7E9A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9" y="120491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99D1987-C336-484B-AE7D-D6B0D6B5A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68458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2BB6DF-89A0-4E47-BBCC-C9B332E9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92E2-3131-42D0-B420-22B321166C88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6C5E67-74C9-497E-A2BD-52D54755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901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0B0347-4798-4168-B0AA-D0AFDB3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328EFA-1582-48C9-B153-A672485AA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FB8FCF-C3E1-4438-AF7D-F1812FDC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12CC-EEAC-4768-92FB-4B25FEAD459C}" type="datetime1">
              <a:rPr lang="ru-RU" smtClean="0"/>
              <a:t>17.03.2022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3C9F82-FE2A-4D35-883F-39896DFC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94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1D78CE-980C-426B-8493-868251D4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2AD68D-6A09-4B7F-B3C0-C8ECE55F4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BFF39E-7B59-4C12-8EE4-98DD9B068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128A-F9CE-4FF3-8E86-212FF66C5678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30BF73-FDEC-4B39-84FC-651099F1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8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BBCB57-CA18-46C5-86FE-58992F70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20BFFF-7ADE-4CBF-A555-8D3AAB38E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09AED1F-A876-4DBA-AB16-A2A5EDC25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37795A-5A00-43C2-8B49-F7F72101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C0B4-4AC1-40F9-8B20-965AA6B295D7}" type="datetime1">
              <a:rPr lang="ru-RU" smtClean="0"/>
              <a:t>17.03.2022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E3F89C-0BA7-42CA-8C38-297D57C1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DA32ED-A6D6-4D6C-875C-C8066096B20C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301FFEB8-0761-49B3-9D8C-1C36F2BD9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37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CFF7104-C7B6-4595-AB69-077D88BE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30" y="1681163"/>
            <a:ext cx="53589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8820506-B989-4B6B-BE3E-2AF8AAA2A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30" y="2505075"/>
            <a:ext cx="535894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B255252-98E7-468D-BFC9-A73AEEE72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811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BC4DF92-2197-4785-A075-5FB0189A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8117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2D0017A-A852-48F3-888A-5AF2FD04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BC6-0346-491A-B795-B6F5AD10B7B1}" type="datetime1">
              <a:rPr lang="ru-RU" smtClean="0"/>
              <a:t>17.03.2022</a:t>
            </a:fld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9C9A0B-58E3-4FBA-BD67-F4B21138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CFC9A0-9CF8-431D-99DE-4E49BB5A2FC7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9DBB2462-94AC-42B0-9C3F-9E001CF67E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A75490C6-D3FC-47A8-BF30-46D77214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8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17.03.2022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56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0D3E8126-E146-43B7-9F51-213A8B292193}" type="datetime1">
              <a:rPr lang="ru-RU" smtClean="0"/>
              <a:pPr/>
              <a:t>17.03.2022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253399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BB1121-A2D2-49FB-A422-30384039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F70F9A-F36A-4527-BD9B-109D985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29" y="1825625"/>
            <a:ext cx="109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E518AC-C3BF-41B0-9ACB-DE2CAA1DB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629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03E89EF-D9BD-4271-A629-BA68160666AE}" type="datetime1">
              <a:rPr lang="ru-RU" smtClean="0"/>
              <a:pPr/>
              <a:t>17.03.2022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E0C42A-7800-43F6-98E3-72E29B493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171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7893421-D54F-4996-98AB-A05A83C75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30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9" r:id="rId9"/>
    <p:sldLayoutId id="2147483665" r:id="rId10"/>
    <p:sldLayoutId id="2147483666" r:id="rId11"/>
    <p:sldLayoutId id="2147483663" r:id="rId12"/>
    <p:sldLayoutId id="2147483664" r:id="rId13"/>
    <p:sldLayoutId id="2147483662" r:id="rId14"/>
    <p:sldLayoutId id="2147483655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Segoe UI Black" panose="020B0A02040204020203" pitchFamily="34" charset="0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chrome-extension://bpconcjcammlapcogcnnelfmaeghhagj/edit.html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chrome-extension://bpconcjcammlapcogcnnelfmaeghhagj/edit.html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invest.mosreg.ru/" TargetMode="Externa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chrome-extension://bpconcjcammlapcogcnnelfmaeghhagj/edit.html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bpconcjcammlapcogcnnelfmaeghhagj/edit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tiff"/><Relationship Id="rId7" Type="http://schemas.openxmlformats.org/officeDocument/2006/relationships/image" Target="../media/image21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chrome-extension://bpconcjcammlapcogcnnelfmaeghhagj/edit.html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C3638B0-27D1-4E55-8427-850B66A4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Антикризисные меры поддержки бизнеса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5F8300D-9EF2-48BF-A932-BF0F3B56F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/>
          <a:lstStyle/>
          <a:p>
            <a:r>
              <a:rPr lang="ru-RU" dirty="0"/>
              <a:t>Март 2022</a:t>
            </a:r>
          </a:p>
        </p:txBody>
      </p:sp>
    </p:spTree>
    <p:extLst>
      <p:ext uri="{BB962C8B-B14F-4D97-AF65-F5344CB8AC3E}">
        <p14:creationId xmlns:p14="http://schemas.microsoft.com/office/powerpoint/2010/main" val="65014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Меры поддержки МО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10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DCFA8BD-F0DA-4342-A24F-A8CC10E78164}"/>
              </a:ext>
            </a:extLst>
          </p:cNvPr>
          <p:cNvSpPr/>
          <p:nvPr/>
        </p:nvSpPr>
        <p:spPr>
          <a:xfrm>
            <a:off x="3915783" y="2755731"/>
            <a:ext cx="3815053" cy="1523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Получатели: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производители товаров </a:t>
            </a:r>
            <a:r>
              <a:rPr lang="ru-RU" sz="1600" dirty="0" err="1">
                <a:solidFill>
                  <a:schemeClr val="accent5">
                    <a:lumMod val="75000"/>
                  </a:schemeClr>
                </a:solidFill>
              </a:rPr>
              <a:t>импортозамещения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Как получить: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подать заявку на Инвестиционном портале МО/РПГУ </a:t>
            </a:r>
            <a:endParaRPr lang="x-none" sz="1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61CFD4C0-324E-D241-8CE7-F6139F97AC39}"/>
              </a:ext>
            </a:extLst>
          </p:cNvPr>
          <p:cNvSpPr/>
          <p:nvPr/>
        </p:nvSpPr>
        <p:spPr>
          <a:xfrm>
            <a:off x="8077200" y="2821460"/>
            <a:ext cx="4114800" cy="397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Возможность продления договора аренды земли на 3 года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Получатели: 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любой арендатор земельного участка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если не рассматривается в суде иск о расторжении договора; отсутствуют нарушения выявленные в рамках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</a:rPr>
              <a:t>гос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400" i="1" dirty="0" err="1">
                <a:solidFill>
                  <a:schemeClr val="accent5">
                    <a:lumMod val="75000"/>
                  </a:schemeClr>
                </a:solidFill>
              </a:rPr>
              <a:t>зем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</a:rPr>
              <a:t> контроля)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Как получить: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направить заявку на РПГУ  до 01.03.2023</a:t>
            </a:r>
            <a:endParaRPr lang="x-none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708025" indent="-342900">
              <a:lnSpc>
                <a:spcPct val="150000"/>
              </a:lnSpc>
              <a:buFont typeface="+mj-lt"/>
              <a:buAutoNum type="arabicPeriod"/>
            </a:pPr>
            <a:endParaRPr lang="ru-RU" sz="1600" b="1" dirty="0">
              <a:solidFill>
                <a:schemeClr val="accent5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9A548D3-C5A4-FB43-AC9C-CEF396A7FEBC}"/>
              </a:ext>
            </a:extLst>
          </p:cNvPr>
          <p:cNvSpPr/>
          <p:nvPr/>
        </p:nvSpPr>
        <p:spPr>
          <a:xfrm>
            <a:off x="638174" y="2838862"/>
            <a:ext cx="32776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cs typeface="Calibri Light" panose="020F0302020204030204" pitchFamily="34" charset="0"/>
              </a:rPr>
              <a:t>Аренда – 1 рубль в год</a:t>
            </a:r>
          </a:p>
          <a:p>
            <a:pPr>
              <a:spcAft>
                <a:spcPts val="1200"/>
              </a:spcAft>
            </a:pPr>
            <a:r>
              <a:rPr lang="ru-RU" b="1" dirty="0">
                <a:cs typeface="Calibri Light" panose="020F0302020204030204" pitchFamily="34" charset="0"/>
              </a:rPr>
              <a:t>Срок – 3 года</a:t>
            </a: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:a16="http://schemas.microsoft.com/office/drawing/2014/main" xmlns="" id="{1FFDC206-9FDE-A542-AB71-DAEB131EA335}"/>
              </a:ext>
            </a:extLst>
          </p:cNvPr>
          <p:cNvSpPr txBox="1"/>
          <p:nvPr/>
        </p:nvSpPr>
        <p:spPr>
          <a:xfrm>
            <a:off x="638175" y="1593705"/>
            <a:ext cx="10914742" cy="830997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571500" indent="-571500">
              <a:buFont typeface="+mj-lt"/>
              <a:buAutoNum type="romanUcPeriod" startAt="2"/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Упрощенный порядок передачи земли в аренду без торгов    </a:t>
            </a:r>
            <a:r>
              <a:rPr lang="ru-RU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(проект, реализуемый в рамках </a:t>
            </a:r>
            <a:r>
              <a:rPr lang="ru-RU" sz="2000" b="1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импортозамещения</a:t>
            </a:r>
            <a:r>
              <a:rPr lang="ru-RU" sz="2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 </a:t>
            </a:r>
            <a:endParaRPr lang="ru-RU" sz="2000" dirty="0">
              <a:solidFill>
                <a:schemeClr val="tx1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953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95" y="0"/>
            <a:ext cx="10914742" cy="1325563"/>
          </a:xfrm>
        </p:spPr>
        <p:txBody>
          <a:bodyPr/>
          <a:lstStyle/>
          <a:p>
            <a:r>
              <a:rPr lang="ru-RU" dirty="0"/>
              <a:t>Меры поддержки МО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11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:a16="http://schemas.microsoft.com/office/drawing/2014/main" xmlns="" id="{1FFDC206-9FDE-A542-AB71-DAEB131EA335}"/>
              </a:ext>
            </a:extLst>
          </p:cNvPr>
          <p:cNvSpPr txBox="1"/>
          <p:nvPr/>
        </p:nvSpPr>
        <p:spPr>
          <a:xfrm>
            <a:off x="638175" y="1164672"/>
            <a:ext cx="10914742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Импортозамещение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-  заявку можно подать он-</a:t>
            </a: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лайн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546A45-F7C3-C24F-8E25-CF5FEC9CD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3107"/>
          <a:stretch/>
        </p:blipFill>
        <p:spPr>
          <a:xfrm>
            <a:off x="310393" y="2080471"/>
            <a:ext cx="6258187" cy="32724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E524B5B-5B09-0E48-9E95-D0928C8503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8"/>
          <a:stretch/>
        </p:blipFill>
        <p:spPr>
          <a:xfrm>
            <a:off x="6718686" y="2080471"/>
            <a:ext cx="5318701" cy="347704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FB5D869-765B-6E40-B6C5-2DBAFEE27BCD}"/>
              </a:ext>
            </a:extLst>
          </p:cNvPr>
          <p:cNvSpPr/>
          <p:nvPr/>
        </p:nvSpPr>
        <p:spPr>
          <a:xfrm>
            <a:off x="638175" y="5715275"/>
            <a:ext cx="60805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125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Подать заявку -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https://invest.mosreg.ru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1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68" y="28376"/>
            <a:ext cx="10914742" cy="1325563"/>
          </a:xfrm>
        </p:spPr>
        <p:txBody>
          <a:bodyPr/>
          <a:lstStyle/>
          <a:p>
            <a:r>
              <a:rPr lang="ru-RU" dirty="0"/>
              <a:t>Меры поддержки МО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12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5" name="TextBox 4">
            <a:hlinkClick r:id="rId2"/>
            <a:extLst>
              <a:ext uri="{FF2B5EF4-FFF2-40B4-BE49-F238E27FC236}">
                <a16:creationId xmlns:a16="http://schemas.microsoft.com/office/drawing/2014/main" xmlns="" id="{AF750940-A784-E84B-80E3-1BCE1C30474F}"/>
              </a:ext>
            </a:extLst>
          </p:cNvPr>
          <p:cNvSpPr txBox="1"/>
          <p:nvPr/>
        </p:nvSpPr>
        <p:spPr>
          <a:xfrm>
            <a:off x="538668" y="1199233"/>
            <a:ext cx="10914742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Субсидии для субъектов МСП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CECDCF-903D-9E45-A6CC-EBC0C76E14A4}"/>
              </a:ext>
            </a:extLst>
          </p:cNvPr>
          <p:cNvSpPr txBox="1"/>
          <p:nvPr/>
        </p:nvSpPr>
        <p:spPr>
          <a:xfrm>
            <a:off x="353348" y="1814220"/>
            <a:ext cx="11355722" cy="2776016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b="1" dirty="0">
                <a:cs typeface="Calibri Light" panose="020F0302020204030204" pitchFamily="34" charset="0"/>
              </a:rPr>
              <a:t>Отсрочка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 исполнения обязательств </a:t>
            </a:r>
            <a:r>
              <a:rPr lang="ru-RU" sz="1400" b="1" dirty="0">
                <a:cs typeface="Calibri Light" panose="020F0302020204030204" pitchFamily="34" charset="0"/>
              </a:rPr>
              <a:t>на 1 год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по всем ранее заключенным соглашениям на предоставлении субсидии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Субсидия на закупку оборудования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(в т.ч. спецтехника) для создания, развития или модернизации производства </a:t>
            </a:r>
            <a:r>
              <a:rPr lang="ru-RU" sz="1400" b="1" dirty="0">
                <a:cs typeface="Calibri Light" panose="020F0302020204030204" pitchFamily="34" charset="0"/>
              </a:rPr>
              <a:t>до 10 млн рублей на сумму не более 50%</a:t>
            </a:r>
            <a:r>
              <a:rPr lang="ru-RU" sz="1400" dirty="0">
                <a:cs typeface="Calibri Light" panose="020F0302020204030204" pitchFamily="34" charset="0"/>
              </a:rPr>
              <a:t>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от фактически произведенных затрат по закупке оборудования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Субсидия на лизинг оборудования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(в т.ч. спецтехника) </a:t>
            </a:r>
            <a:r>
              <a:rPr lang="ru-RU" sz="1400" b="1" dirty="0">
                <a:cs typeface="Calibri Light" panose="020F0302020204030204" pitchFamily="34" charset="0"/>
              </a:rPr>
              <a:t>до 10 млн рублей на сумму не более 70%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cs typeface="Calibri Light" panose="020F0302020204030204" pitchFamily="34" charset="0"/>
              </a:rPr>
              <a:t> от фактически уплаченного первого взноса (аванса) по договорам лизинга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Субсидии % ставки по кредитам субъектам МСП и проектам импортозамещения Московской области 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       </a:t>
            </a:r>
            <a:endParaRPr lang="ru-RU" sz="14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50EC122-0760-084B-B7DC-41CE64C0E0AF}"/>
              </a:ext>
            </a:extLst>
          </p:cNvPr>
          <p:cNvSpPr/>
          <p:nvPr/>
        </p:nvSpPr>
        <p:spPr>
          <a:xfrm>
            <a:off x="462405" y="4620677"/>
            <a:ext cx="107907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Основные условия: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4A61FAE-6A79-2F41-A6F0-9490F6334CFE}"/>
              </a:ext>
            </a:extLst>
          </p:cNvPr>
          <p:cNvSpPr/>
          <p:nvPr/>
        </p:nvSpPr>
        <p:spPr>
          <a:xfrm>
            <a:off x="462406" y="4906264"/>
            <a:ext cx="10790782" cy="1175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360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Кредит на развитие деятельности и проекты по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импортозамещению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 от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5 до 100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млн руб.</a:t>
            </a:r>
          </a:p>
          <a:p>
            <a:pPr marL="285750" indent="-285750" defTabSz="360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Максимальный размер % ставки для заемщика  – ½ ключевая ставка ЦБ +1,5% (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11,5%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)</a:t>
            </a:r>
          </a:p>
          <a:p>
            <a:pPr marL="285750" indent="-285750" defTabSz="3600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Льготный % период -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2 года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cs typeface="Calibri Light" panose="020F0302020204030204" pitchFamily="34" charset="0"/>
              </a:rPr>
              <a:t>, для отдаленных территорий  - 3 года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3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>
          <a:xfrm>
            <a:off x="1854200" y="338464"/>
            <a:ext cx="8795206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latin typeface="Arial Narrow" pitchFamily="34" charset="0"/>
              </a:rPr>
              <a:t>МКК Московский областной фонд микрофинансирования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8220" name="Text Box 20"/>
          <p:cNvSpPr txBox="1">
            <a:spLocks noChangeArrowheads="1"/>
          </p:cNvSpPr>
          <p:nvPr/>
        </p:nvSpPr>
        <p:spPr bwMode="auto">
          <a:xfrm>
            <a:off x="1854200" y="3860801"/>
            <a:ext cx="29654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74625" indent="-174625" defTabSz="977900">
              <a:buFont typeface="Arial" charset="0"/>
              <a:buChar char="•"/>
            </a:pPr>
            <a:endParaRPr kumimoji="1" lang="ru-RU" dirty="0">
              <a:solidFill>
                <a:schemeClr val="tx2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5395DDE-06B0-44AA-9E08-38FE8DCC8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20" y="160744"/>
            <a:ext cx="963560" cy="54705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C8F263E-9558-4634-83B5-8C1991014E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5F70F0-0F10-43DB-B21C-44BBECAE22B0}" type="slidenum">
              <a:rPr lang="en-US" altLang="ru-RU" smtClean="0"/>
              <a:pPr>
                <a:defRPr/>
              </a:pPr>
              <a:t>13</a:t>
            </a:fld>
            <a:endParaRPr lang="en-US" alt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AAEE084-3949-423E-B0B0-C6804FBC912C}"/>
              </a:ext>
            </a:extLst>
          </p:cNvPr>
          <p:cNvSpPr/>
          <p:nvPr/>
        </p:nvSpPr>
        <p:spPr>
          <a:xfrm>
            <a:off x="1298290" y="822786"/>
            <a:ext cx="95908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Процентные ставки по займам (основная программа) с 01.01.2022  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B7B8371A-6138-4D53-990E-454DC870490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10864" y="1209713"/>
          <a:ext cx="9138543" cy="5302175"/>
        </p:xfrm>
        <a:graphic>
          <a:graphicData uri="http://schemas.openxmlformats.org/drawingml/2006/table">
            <a:tbl>
              <a:tblPr firstRow="1">
                <a:tableStyleId>{C083E6E3-FA7D-4D7B-A595-EF9225AFEA82}</a:tableStyleId>
              </a:tblPr>
              <a:tblGrid>
                <a:gridCol w="345636">
                  <a:extLst>
                    <a:ext uri="{9D8B030D-6E8A-4147-A177-3AD203B41FA5}">
                      <a16:colId xmlns:a16="http://schemas.microsoft.com/office/drawing/2014/main" xmlns="" val="814462805"/>
                    </a:ext>
                  </a:extLst>
                </a:gridCol>
                <a:gridCol w="1614400">
                  <a:extLst>
                    <a:ext uri="{9D8B030D-6E8A-4147-A177-3AD203B41FA5}">
                      <a16:colId xmlns:a16="http://schemas.microsoft.com/office/drawing/2014/main" xmlns="" val="2068135918"/>
                    </a:ext>
                  </a:extLst>
                </a:gridCol>
                <a:gridCol w="7178507">
                  <a:extLst>
                    <a:ext uri="{9D8B030D-6E8A-4147-A177-3AD203B41FA5}">
                      <a16:colId xmlns:a16="http://schemas.microsoft.com/office/drawing/2014/main" xmlns="" val="3252443004"/>
                    </a:ext>
                  </a:extLst>
                </a:gridCol>
              </a:tblGrid>
              <a:tr h="301338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Ставка </a:t>
                      </a:r>
                      <a:r>
                        <a:rPr lang="ru-RU" sz="12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(годовых)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Категория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13565523"/>
                  </a:ext>
                </a:extLst>
              </a:tr>
              <a:tr h="723211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субъекты социального предпринимательства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гостиницы (ОКВЭД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55)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народные художественные промыслы (</a:t>
                      </a:r>
                      <a:r>
                        <a:rPr lang="ru-RU" sz="1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ОКВЭД</a:t>
                      </a:r>
                      <a:r>
                        <a:rPr lang="ru-RU" sz="1400" b="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32.99.8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44001670"/>
                  </a:ext>
                </a:extLst>
              </a:tr>
              <a:tr h="346538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Приоритетные категории (приказ МЭР №1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Приоритетные виды деятельности</a:t>
                      </a:r>
                    </a:p>
                    <a:p>
                      <a:pPr algn="ctr"/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(п.1 Приложение</a:t>
                      </a:r>
                      <a:r>
                        <a:rPr lang="ru-RU" sz="9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№ 5 к Правилам)</a:t>
                      </a:r>
                      <a:r>
                        <a:rPr lang="ru-RU" sz="9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endParaRPr lang="ru-RU" sz="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резиденты особых экономических зон Московской области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(«Дубна», «Ступино-квадрат», «Исток» Фрязино, «Кашира», «Максимиха»)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резиденты промышленных (индустриальных) парков, агропромышленных и технопарков, бизнес-инкубаторов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экспортёры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женщины-предприниматели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сельскохозяйственные кооперативы и члены таких кооперативов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проекты в сферах туризма, экологии или спорта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предприятия, созданные лицами старше 45 лет, в первый год создания</a:t>
                      </a:r>
                    </a:p>
                    <a:p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Виды деятельности: сельское хозяйство, обрабатывающие производства, научные исследования и разработки, образование, деятельность в области здравоохранения, общепит, бытовые и социальные услуги,</a:t>
                      </a:r>
                    </a:p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 также относящиеся к 1-2 группе, но не имеющие достаточного залогового обеспечения.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0405071"/>
                  </a:ext>
                </a:extLst>
              </a:tr>
              <a:tr h="76065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виды деятельности</a:t>
                      </a:r>
                    </a:p>
                  </a:txBody>
                  <a:tcP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4330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0966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Информационная поддержка бизнеса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9" name="Таблица 2">
            <a:extLst>
              <a:ext uri="{FF2B5EF4-FFF2-40B4-BE49-F238E27FC236}">
                <a16:creationId xmlns:a16="http://schemas.microsoft.com/office/drawing/2014/main" xmlns="" id="{39F0E2C0-10FF-43CA-9E0B-CB89AAC8EF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604962"/>
              </p:ext>
            </p:extLst>
          </p:nvPr>
        </p:nvGraphicFramePr>
        <p:xfrm>
          <a:off x="2156953" y="3999225"/>
          <a:ext cx="10910129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0129">
                  <a:extLst>
                    <a:ext uri="{9D8B030D-6E8A-4147-A177-3AD203B41FA5}">
                      <a16:colId xmlns:a16="http://schemas.microsoft.com/office/drawing/2014/main" xmlns="" val="1468801072"/>
                    </a:ext>
                  </a:extLst>
                </a:gridCol>
              </a:tblGrid>
              <a:tr h="321344">
                <a:tc>
                  <a:txBody>
                    <a:bodyPr/>
                    <a:lstStyle/>
                    <a:p>
                      <a:pPr algn="l"/>
                      <a:r>
                        <a:rPr lang="ru-RU" sz="4000" b="0" dirty="0">
                          <a:solidFill>
                            <a:schemeClr val="tx1"/>
                          </a:solidFill>
                        </a:rPr>
                        <a:t>ГОРЯЧАЯ ЛИНИЯ +7(496) 574-21-27,            +7 (496) 574-33-15, +7 (496) 574-21-30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0325448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7F86AAB-FE58-47B4-9462-F6A8C3197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60" y="1810508"/>
            <a:ext cx="1325715" cy="61132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3A70E3B-1179-4F08-B2F6-66E87C11F287}"/>
              </a:ext>
            </a:extLst>
          </p:cNvPr>
          <p:cNvSpPr txBox="1"/>
          <p:nvPr/>
        </p:nvSpPr>
        <p:spPr>
          <a:xfrm>
            <a:off x="500160" y="2621623"/>
            <a:ext cx="32878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kern="0" dirty="0">
                <a:solidFill>
                  <a:schemeClr val="bg2">
                    <a:lumMod val="50000"/>
                  </a:schemeClr>
                </a:solidFill>
              </a:rPr>
              <a:t>Адрес: проезд Чернышевского, 20А (2 этаж)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1496D09-ECE5-4284-8554-A95E05D2D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35776" y="1879862"/>
            <a:ext cx="503859" cy="54706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AA106AB-48D2-47DC-947E-302361737828}"/>
              </a:ext>
            </a:extLst>
          </p:cNvPr>
          <p:cNvSpPr txBox="1"/>
          <p:nvPr/>
        </p:nvSpPr>
        <p:spPr>
          <a:xfrm>
            <a:off x="2843706" y="2997841"/>
            <a:ext cx="2088000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sz="2800" b="1" kern="0" dirty="0">
                <a:solidFill>
                  <a:schemeClr val="bg1"/>
                </a:solidFill>
              </a:rPr>
              <a:t>3 000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DEA4D1F9-4C97-4474-B1E7-531D4E0FB1D5}"/>
              </a:ext>
            </a:extLst>
          </p:cNvPr>
          <p:cNvGrpSpPr/>
          <p:nvPr/>
        </p:nvGrpSpPr>
        <p:grpSpPr>
          <a:xfrm>
            <a:off x="5485769" y="1969728"/>
            <a:ext cx="1214939" cy="457200"/>
            <a:chOff x="5341083" y="3200400"/>
            <a:chExt cx="1214939" cy="457200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23964601-75DE-46BF-94E1-2AFD5C266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098822" y="3200400"/>
              <a:ext cx="457200" cy="45720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16336B32-CFC6-42FF-971B-C73E4A4CC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41083" y="3200400"/>
              <a:ext cx="457200" cy="457200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8323D03-523E-4061-BED7-DD049EB94DFC}"/>
              </a:ext>
            </a:extLst>
          </p:cNvPr>
          <p:cNvSpPr txBox="1"/>
          <p:nvPr/>
        </p:nvSpPr>
        <p:spPr>
          <a:xfrm>
            <a:off x="5049237" y="2717034"/>
            <a:ext cx="2087999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kern="0" dirty="0">
                <a:solidFill>
                  <a:schemeClr val="bg2">
                    <a:lumMod val="50000"/>
                  </a:schemeClr>
                </a:solidFill>
              </a:rPr>
              <a:t>Телеграмм-канал</a:t>
            </a:r>
          </a:p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en-US" kern="0" dirty="0">
                <a:solidFill>
                  <a:schemeClr val="bg2">
                    <a:lumMod val="50000"/>
                  </a:schemeClr>
                </a:solidFill>
              </a:rPr>
              <a:t>@</a:t>
            </a:r>
            <a:r>
              <a:rPr lang="en-US" kern="0" dirty="0" err="1">
                <a:solidFill>
                  <a:schemeClr val="bg2">
                    <a:lumMod val="50000"/>
                  </a:schemeClr>
                </a:solidFill>
              </a:rPr>
              <a:t>depinvestprom</a:t>
            </a:r>
            <a:endParaRPr lang="ru-RU" kern="0" dirty="0">
              <a:solidFill>
                <a:schemeClr val="bg2">
                  <a:lumMod val="50000"/>
                </a:schemeClr>
              </a:solidFill>
            </a:endParaRPr>
          </a:p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endParaRPr lang="ru-RU" sz="1400" kern="0" dirty="0">
              <a:solidFill>
                <a:schemeClr val="bg2">
                  <a:lumMod val="50000"/>
                </a:schemeClr>
              </a:solidFill>
            </a:endParaRPr>
          </a:p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endParaRPr lang="ru-RU" sz="1400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CD01E86-FAC6-41A2-ABBE-FDEB2F02FD65}"/>
              </a:ext>
            </a:extLst>
          </p:cNvPr>
          <p:cNvSpPr txBox="1"/>
          <p:nvPr/>
        </p:nvSpPr>
        <p:spPr>
          <a:xfrm>
            <a:off x="8023653" y="2948596"/>
            <a:ext cx="278136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en-US" kern="0" dirty="0">
                <a:solidFill>
                  <a:schemeClr val="bg2">
                    <a:lumMod val="50000"/>
                  </a:schemeClr>
                </a:solidFill>
              </a:rPr>
              <a:t>depinvestprom@mail.ru</a:t>
            </a:r>
            <a:endParaRPr lang="ru-RU" kern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E75FFB0-532B-431C-9C9C-E6F10EAA67FA}"/>
              </a:ext>
            </a:extLst>
          </p:cNvPr>
          <p:cNvSpPr txBox="1"/>
          <p:nvPr/>
        </p:nvSpPr>
        <p:spPr>
          <a:xfrm>
            <a:off x="8559513" y="2511553"/>
            <a:ext cx="1244974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09" lvl="0" algn="ctr" defTabSz="410859">
              <a:lnSpc>
                <a:spcPct val="80000"/>
              </a:lnSpc>
              <a:tabLst>
                <a:tab pos="449263" algn="l"/>
                <a:tab pos="630238" algn="l"/>
              </a:tabLst>
            </a:pPr>
            <a:r>
              <a:rPr lang="ru-RU" sz="1400" kern="0" dirty="0">
                <a:solidFill>
                  <a:schemeClr val="bg2">
                    <a:lumMod val="50000"/>
                  </a:schemeClr>
                </a:solidFill>
              </a:rPr>
              <a:t>Электронная почта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6C701E56-4385-4DE4-9947-115738D3AC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8029" y="1906131"/>
            <a:ext cx="627942" cy="457240"/>
          </a:xfrm>
          <a:prstGeom prst="rect">
            <a:avLst/>
          </a:prstGeom>
        </p:spPr>
      </p:pic>
      <p:graphicFrame>
        <p:nvGraphicFramePr>
          <p:cNvPr id="25" name="Таблица 2">
            <a:extLst>
              <a:ext uri="{FF2B5EF4-FFF2-40B4-BE49-F238E27FC236}">
                <a16:creationId xmlns:a16="http://schemas.microsoft.com/office/drawing/2014/main" xmlns="" id="{64A08873-901F-5247-A1C7-BDD7D2417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05114"/>
              </p:ext>
            </p:extLst>
          </p:nvPr>
        </p:nvGraphicFramePr>
        <p:xfrm>
          <a:off x="4982214" y="5210016"/>
          <a:ext cx="43855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5500">
                  <a:extLst>
                    <a:ext uri="{9D8B030D-6E8A-4147-A177-3AD203B41FA5}">
                      <a16:colId xmlns:a16="http://schemas.microsoft.com/office/drawing/2014/main" xmlns="" val="1468801072"/>
                    </a:ext>
                  </a:extLst>
                </a:gridCol>
              </a:tblGrid>
              <a:tr h="321344">
                <a:tc>
                  <a:txBody>
                    <a:bodyPr/>
                    <a:lstStyle/>
                    <a:p>
                      <a:pPr algn="ctr"/>
                      <a:endParaRPr lang="ru-RU" sz="7200" b="1" dirty="0">
                        <a:solidFill>
                          <a:srgbClr val="01366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0325448"/>
                  </a:ext>
                </a:extLst>
              </a:tr>
            </a:tbl>
          </a:graphicData>
        </a:graphic>
      </p:graphicFrame>
      <p:sp>
        <p:nvSpPr>
          <p:cNvPr id="27" name="Нижний колонтитул 6">
            <a:extLst>
              <a:ext uri="{FF2B5EF4-FFF2-40B4-BE49-F238E27FC236}">
                <a16:creationId xmlns:a16="http://schemas.microsoft.com/office/drawing/2014/main" xmlns="" id="{CCAE6119-CFB1-0E45-926B-30349D0A3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485862-B4FB-6C46-81DA-2C0582B507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473" y="3533372"/>
            <a:ext cx="3715265" cy="218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09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Box 9"/>
          <p:cNvSpPr txBox="1">
            <a:spLocks noChangeArrowheads="1"/>
          </p:cNvSpPr>
          <p:nvPr/>
        </p:nvSpPr>
        <p:spPr bwMode="auto">
          <a:xfrm>
            <a:off x="11150600" y="0"/>
            <a:ext cx="7747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ru-RU">
              <a:latin typeface="Calibri" pitchFamily="34" charset="0"/>
            </a:endParaRPr>
          </a:p>
        </p:txBody>
      </p:sp>
      <p:sp>
        <p:nvSpPr>
          <p:cNvPr id="49156" name="object 5"/>
          <p:cNvSpPr txBox="1">
            <a:spLocks noChangeArrowheads="1"/>
          </p:cNvSpPr>
          <p:nvPr/>
        </p:nvSpPr>
        <p:spPr bwMode="auto">
          <a:xfrm>
            <a:off x="548192" y="3253492"/>
            <a:ext cx="109299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4000" b="1" dirty="0">
                <a:solidFill>
                  <a:schemeClr val="tx2"/>
                </a:solidFill>
              </a:rPr>
              <a:t>Благодарим за внимание 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FBDE84-0F31-42A6-9D65-6C3DCF03D2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5783" y="376561"/>
            <a:ext cx="1594300" cy="193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37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7CA50D3-3DEE-4045-9AC9-733FFD8E4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25" y="1639666"/>
            <a:ext cx="1561150" cy="87814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8426E760-1FC5-A347-975E-B75EDE5C1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8" y="4138453"/>
            <a:ext cx="1408503" cy="7922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4B496DB-DD40-664C-831F-16C160E60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04" y="2665454"/>
            <a:ext cx="1969837" cy="1108033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Первый пакет мер поддержки РФ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2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E6051CB-AB97-B446-A885-B6F04254F2D8}"/>
              </a:ext>
            </a:extLst>
          </p:cNvPr>
          <p:cNvSpPr/>
          <p:nvPr/>
        </p:nvSpPr>
        <p:spPr>
          <a:xfrm>
            <a:off x="2140387" y="1839038"/>
            <a:ext cx="9097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rgbClr val="000000"/>
                </a:solidFill>
              </a:rPr>
              <a:t>Мораторий на плановые проверки малого и среднего </a:t>
            </a:r>
            <a:r>
              <a:rPr lang="ru-RU" dirty="0">
                <a:solidFill>
                  <a:srgbClr val="000000"/>
                </a:solidFill>
              </a:rPr>
              <a:t>бизнеса на 2022 год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553435A-CAC6-554F-B5FC-4C757E381A92}"/>
              </a:ext>
            </a:extLst>
          </p:cNvPr>
          <p:cNvSpPr/>
          <p:nvPr/>
        </p:nvSpPr>
        <p:spPr>
          <a:xfrm>
            <a:off x="2140387" y="2665161"/>
            <a:ext cx="8959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dirty="0">
                <a:solidFill>
                  <a:srgbClr val="000000"/>
                </a:solidFill>
              </a:rPr>
              <a:t>Внесение изменений в КОАП</a:t>
            </a:r>
          </a:p>
          <a:p>
            <a:pPr fontAlgn="b"/>
            <a:r>
              <a:rPr lang="ru-RU" dirty="0">
                <a:solidFill>
                  <a:srgbClr val="000000"/>
                </a:solidFill>
              </a:rPr>
              <a:t>Вынесение </a:t>
            </a:r>
            <a:r>
              <a:rPr lang="ru-RU" b="1" dirty="0">
                <a:solidFill>
                  <a:srgbClr val="000000"/>
                </a:solidFill>
              </a:rPr>
              <a:t>предупреждения вместо штрафа </a:t>
            </a:r>
            <a:r>
              <a:rPr lang="ru-RU" dirty="0">
                <a:solidFill>
                  <a:srgbClr val="000000"/>
                </a:solidFill>
              </a:rPr>
              <a:t>за первое нарушение без угрозы или причинения вреда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6CB67B4-C734-DB42-967A-044160882B31}"/>
              </a:ext>
            </a:extLst>
          </p:cNvPr>
          <p:cNvSpPr/>
          <p:nvPr/>
        </p:nvSpPr>
        <p:spPr>
          <a:xfrm>
            <a:off x="2237382" y="4128022"/>
            <a:ext cx="10080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>
                <a:solidFill>
                  <a:srgbClr val="000000"/>
                </a:solidFill>
              </a:rPr>
              <a:t>«Одна проверка - один штраф»</a:t>
            </a:r>
          </a:p>
          <a:p>
            <a:pPr fontAlgn="b"/>
            <a:r>
              <a:rPr lang="ru-RU" dirty="0">
                <a:solidFill>
                  <a:srgbClr val="000000"/>
                </a:solidFill>
              </a:rPr>
              <a:t>Исключение двойной ответственности за одно и то же нарушение и юридическому, и должностному лицу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979E80E-A5E7-974E-9091-B050AB62AA8C}"/>
              </a:ext>
            </a:extLst>
          </p:cNvPr>
          <p:cNvSpPr/>
          <p:nvPr/>
        </p:nvSpPr>
        <p:spPr>
          <a:xfrm>
            <a:off x="2157700" y="2161473"/>
            <a:ext cx="28267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200" b="1" dirty="0"/>
              <a:t>398 тыс. субъектов МСП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BA137BC-E43B-E346-9858-165D6127DF92}"/>
              </a:ext>
            </a:extLst>
          </p:cNvPr>
          <p:cNvSpPr/>
          <p:nvPr/>
        </p:nvSpPr>
        <p:spPr>
          <a:xfrm>
            <a:off x="2237382" y="3575267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ru-RU" sz="1200" b="1" dirty="0"/>
              <a:t>398 тыс. субъектов МСП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7AE01F2-7470-074E-B24C-FB5B2D26CB19}"/>
              </a:ext>
            </a:extLst>
          </p:cNvPr>
          <p:cNvSpPr/>
          <p:nvPr/>
        </p:nvSpPr>
        <p:spPr>
          <a:xfrm>
            <a:off x="2352586" y="5078423"/>
            <a:ext cx="22124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">
              <a:defRPr/>
            </a:pPr>
            <a:r>
              <a:rPr lang="ru-RU" sz="1200" b="1" dirty="0"/>
              <a:t>132 тыс. юридических лиц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566C4CA2-6986-A04B-AF04-F4D24F242D47}"/>
              </a:ext>
            </a:extLst>
          </p:cNvPr>
          <p:cNvSpPr/>
          <p:nvPr/>
        </p:nvSpPr>
        <p:spPr>
          <a:xfrm>
            <a:off x="763738" y="2061420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863AE36-31FC-6C4C-BE39-3EBDC201309C}"/>
              </a:ext>
            </a:extLst>
          </p:cNvPr>
          <p:cNvSpPr/>
          <p:nvPr/>
        </p:nvSpPr>
        <p:spPr>
          <a:xfrm>
            <a:off x="763738" y="2983336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6A44237-068B-B545-B27A-EDD76A7616C5}"/>
              </a:ext>
            </a:extLst>
          </p:cNvPr>
          <p:cNvSpPr/>
          <p:nvPr/>
        </p:nvSpPr>
        <p:spPr>
          <a:xfrm>
            <a:off x="793340" y="4348405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4C6A3C37-2BF5-DF4F-A581-3E5660EC8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89" y="1922745"/>
            <a:ext cx="1446045" cy="8134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6185B49-A064-C34F-8706-19B9BC5EFA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029" y="3708808"/>
            <a:ext cx="1446045" cy="813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73679D8-6C85-C040-ADD0-885AD82DEF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5" y="5331880"/>
            <a:ext cx="1823253" cy="102558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D40DA9F5-3973-C149-9937-E4A8F83E793D}"/>
              </a:ext>
            </a:extLst>
          </p:cNvPr>
          <p:cNvSpPr/>
          <p:nvPr/>
        </p:nvSpPr>
        <p:spPr>
          <a:xfrm>
            <a:off x="2110814" y="5495928"/>
            <a:ext cx="9812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600" b="1" dirty="0">
                <a:solidFill>
                  <a:srgbClr val="000000"/>
                </a:solidFill>
              </a:rPr>
              <a:t>Уменьшение штрафа для малых предприятий</a:t>
            </a:r>
          </a:p>
          <a:p>
            <a:pPr fontAlgn="b"/>
            <a:r>
              <a:rPr lang="ru-RU" sz="1600" dirty="0">
                <a:solidFill>
                  <a:srgbClr val="000000"/>
                </a:solidFill>
              </a:rPr>
              <a:t>Будет равен размеру штрафа, применяемого к ИП, или будет составлять не более половины штрафа для юр. лица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578E4FA-CB0A-284C-A505-45BEDEB0A2AF}"/>
              </a:ext>
            </a:extLst>
          </p:cNvPr>
          <p:cNvSpPr/>
          <p:nvPr/>
        </p:nvSpPr>
        <p:spPr>
          <a:xfrm>
            <a:off x="2129154" y="6239208"/>
            <a:ext cx="29592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">
              <a:defRPr/>
            </a:pPr>
            <a:r>
              <a:rPr lang="ru-RU" sz="1200" b="1" dirty="0"/>
              <a:t>10,7 тыс. малых предприятий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CCBF6220-E4E9-A14F-882A-C55E4FAA945C}"/>
              </a:ext>
            </a:extLst>
          </p:cNvPr>
          <p:cNvSpPr/>
          <p:nvPr/>
        </p:nvSpPr>
        <p:spPr>
          <a:xfrm>
            <a:off x="824572" y="5888907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2222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C1D7EE-1DC4-4849-8A38-736793193A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6" y="2722938"/>
            <a:ext cx="2164052" cy="12172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F2FD7C87-D3C4-0A4B-A2AA-41BE976C8A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9" y="5119321"/>
            <a:ext cx="2380312" cy="13389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84DEBC52-51D2-DF44-8A84-D3766865A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4" y="1591369"/>
            <a:ext cx="1470443" cy="827124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Первый пакет мер поддержки РФ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3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438AE14-50B0-8846-90AB-D33600D88F78}"/>
              </a:ext>
            </a:extLst>
          </p:cNvPr>
          <p:cNvSpPr/>
          <p:nvPr/>
        </p:nvSpPr>
        <p:spPr>
          <a:xfrm>
            <a:off x="1973075" y="1636841"/>
            <a:ext cx="8928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600" b="1" dirty="0">
                <a:solidFill>
                  <a:srgbClr val="000000"/>
                </a:solidFill>
              </a:rPr>
              <a:t>Кредитные каникулы </a:t>
            </a:r>
            <a:r>
              <a:rPr lang="ru-RU" sz="1600" dirty="0">
                <a:solidFill>
                  <a:srgbClr val="000000"/>
                </a:solidFill>
              </a:rPr>
              <a:t>на срок до 6 месяцев</a:t>
            </a:r>
          </a:p>
          <a:p>
            <a:pPr fontAlgn="b"/>
            <a:r>
              <a:rPr lang="ru-RU" sz="1600" dirty="0">
                <a:solidFill>
                  <a:srgbClr val="000000"/>
                </a:solidFill>
              </a:rPr>
              <a:t>(кредит оформлен до 01 марта 2022 г.; падение доходов более чем на 30%; отсутствие аналогичного льготного периода)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2DB265F-D21C-7C4A-AF32-F9EF17AB2BFF}"/>
              </a:ext>
            </a:extLst>
          </p:cNvPr>
          <p:cNvSpPr/>
          <p:nvPr/>
        </p:nvSpPr>
        <p:spPr>
          <a:xfrm>
            <a:off x="1923245" y="5538986"/>
            <a:ext cx="10121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600" dirty="0">
                <a:solidFill>
                  <a:srgbClr val="000000"/>
                </a:solidFill>
              </a:rPr>
              <a:t>Право АО не снижать в 2022 г. уставный капитал АО (не ликвидироваться) при снижении чистых активов. Продлевается срок подачи предложений по кандидатурам в совет директоров АО</a:t>
            </a:r>
          </a:p>
          <a:p>
            <a:pPr marL="457200" indent="-457200" fontAlgn="b">
              <a:buFont typeface="+mj-lt"/>
              <a:buAutoNum type="arabicPeriod" startAt="6"/>
            </a:pPr>
            <a:endParaRPr lang="ru-RU" sz="1600" b="1" dirty="0">
              <a:solidFill>
                <a:srgbClr val="000000"/>
              </a:solidFill>
            </a:endParaRPr>
          </a:p>
          <a:p>
            <a:pPr marL="457200" indent="-457200" fontAlgn="b">
              <a:buFont typeface="+mj-lt"/>
              <a:buAutoNum type="arabicPeriod" startAt="6"/>
            </a:pP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B5B11AC-EB37-0046-98E1-D44D19AF7AD7}"/>
              </a:ext>
            </a:extLst>
          </p:cNvPr>
          <p:cNvSpPr/>
          <p:nvPr/>
        </p:nvSpPr>
        <p:spPr>
          <a:xfrm>
            <a:off x="1972326" y="2473251"/>
            <a:ext cx="58570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200" b="1" dirty="0"/>
              <a:t>10,8 тыс. субъектов МСП       </a:t>
            </a:r>
            <a:r>
              <a:rPr lang="ru-RU" sz="1200" b="1" dirty="0">
                <a:solidFill>
                  <a:schemeClr val="tx2">
                    <a:lumMod val="50000"/>
                  </a:schemeClr>
                </a:solidFill>
              </a:rPr>
              <a:t>(Подача заявления)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F28EEB1E-C2FC-0646-BE6E-FC4CFCAB3280}"/>
              </a:ext>
            </a:extLst>
          </p:cNvPr>
          <p:cNvSpPr/>
          <p:nvPr/>
        </p:nvSpPr>
        <p:spPr>
          <a:xfrm>
            <a:off x="637004" y="2038360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797DCAC0-59BF-684B-81C8-F4EF9321BCB7}"/>
              </a:ext>
            </a:extLst>
          </p:cNvPr>
          <p:cNvSpPr/>
          <p:nvPr/>
        </p:nvSpPr>
        <p:spPr>
          <a:xfrm>
            <a:off x="633044" y="5714003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0721A94B-40D4-334E-84E8-FF26E0CBD84E}"/>
              </a:ext>
            </a:extLst>
          </p:cNvPr>
          <p:cNvSpPr/>
          <p:nvPr/>
        </p:nvSpPr>
        <p:spPr>
          <a:xfrm>
            <a:off x="2083183" y="2949802"/>
            <a:ext cx="9470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Упрощение и ускорение процедуры получения земельных участков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Возможность предоставления земли без торгов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от 1 руб. с продлением до 3-х лет </a:t>
            </a:r>
          </a:p>
          <a:p>
            <a:pPr marL="457200" indent="-457200" fontAlgn="b">
              <a:buFont typeface="+mj-lt"/>
              <a:buAutoNum type="arabicPeriod" startAt="6"/>
            </a:pP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0F567E9-A7C5-8148-91BD-75F3328365C1}"/>
              </a:ext>
            </a:extLst>
          </p:cNvPr>
          <p:cNvSpPr/>
          <p:nvPr/>
        </p:nvSpPr>
        <p:spPr>
          <a:xfrm>
            <a:off x="616482" y="3147855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14DAE2A3-D261-DD4C-AAD4-34EAC8BABE3B}"/>
              </a:ext>
            </a:extLst>
          </p:cNvPr>
          <p:cNvSpPr/>
          <p:nvPr/>
        </p:nvSpPr>
        <p:spPr>
          <a:xfrm>
            <a:off x="2083183" y="2949802"/>
            <a:ext cx="94701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Упрощение и ускорение процедуры получения земельных участков</a:t>
            </a: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Возможность предоставления земли без торгов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</a:rPr>
              <a:t>от 1 руб. с продлением до 3-х лет </a:t>
            </a:r>
          </a:p>
          <a:p>
            <a:pPr marL="457200" indent="-457200" fontAlgn="b">
              <a:buFont typeface="+mj-lt"/>
              <a:buAutoNum type="arabicPeriod" startAt="6"/>
            </a:pP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 fontAlgn="b">
              <a:buFont typeface="+mj-lt"/>
              <a:buAutoNum type="arabicPeriod" startAt="6"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64BF44F9-32C1-6F4F-84A3-63BFDEBA688F}"/>
              </a:ext>
            </a:extLst>
          </p:cNvPr>
          <p:cNvSpPr/>
          <p:nvPr/>
        </p:nvSpPr>
        <p:spPr>
          <a:xfrm>
            <a:off x="2083183" y="4189904"/>
            <a:ext cx="9470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Фонд развития промышленности РФ -  на льготные займы для 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</a:rPr>
              <a:t>импортозамещения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 в промышленности  +60  млрд. руб.</a:t>
            </a:r>
          </a:p>
          <a:p>
            <a:pPr marL="457200" indent="-457200" fontAlgn="b">
              <a:buFont typeface="+mj-lt"/>
              <a:buAutoNum type="arabicPeriod" startAt="6"/>
            </a:pP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  <a:p>
            <a:pPr marL="457200" indent="-457200" fontAlgn="b">
              <a:buFont typeface="+mj-lt"/>
              <a:buAutoNum type="arabicPeriod" startAt="6"/>
            </a:pPr>
            <a:endParaRPr lang="ru-RU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4EEBC209-8C2C-4C43-9A0A-186E785D129C}"/>
              </a:ext>
            </a:extLst>
          </p:cNvPr>
          <p:cNvSpPr/>
          <p:nvPr/>
        </p:nvSpPr>
        <p:spPr>
          <a:xfrm>
            <a:off x="637004" y="4244662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03272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6FE58D24-5279-1741-A946-1C8153FD0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761" y="4080203"/>
            <a:ext cx="2904759" cy="163392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4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99CCE65A-93B5-4DED-9753-5243DA2AA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Антикризисные меры  •   Март 2022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xmlns="" id="{2D9E5B06-B3C6-2543-B0BA-A0E5A901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 dirty="0"/>
              <a:t>Второй пакет мер поддержки РФ</a:t>
            </a:r>
          </a:p>
        </p:txBody>
      </p:sp>
      <p:sp>
        <p:nvSpPr>
          <p:cNvPr id="16" name="TextBox 15">
            <a:hlinkClick r:id="rId3"/>
            <a:extLst>
              <a:ext uri="{FF2B5EF4-FFF2-40B4-BE49-F238E27FC236}">
                <a16:creationId xmlns:a16="http://schemas.microsoft.com/office/drawing/2014/main" xmlns="" id="{7D82C726-7754-B648-8E2E-954EA6310C4B}"/>
              </a:ext>
            </a:extLst>
          </p:cNvPr>
          <p:cNvSpPr txBox="1"/>
          <p:nvPr/>
        </p:nvSpPr>
        <p:spPr>
          <a:xfrm>
            <a:off x="638175" y="1593705"/>
            <a:ext cx="10914742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ОДОБРЕНО В 1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ЧТЕНИИ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BB33115B-8B5E-6249-AF3F-AEA27401FFB6}"/>
              </a:ext>
            </a:extLst>
          </p:cNvPr>
          <p:cNvSpPr/>
          <p:nvPr/>
        </p:nvSpPr>
        <p:spPr>
          <a:xfrm>
            <a:off x="1447655" y="2713859"/>
            <a:ext cx="44896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cs typeface="Times New Roman" panose="02020603050405020304" pitchFamily="18" charset="0"/>
              </a:rPr>
              <a:t>Возможность перехода на аванс по налогу на прибыль, исходя из прибыли текущего квартала (а не предыдущего)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E0C4E12-2162-214C-BBA0-EEFF59A25286}"/>
              </a:ext>
            </a:extLst>
          </p:cNvPr>
          <p:cNvSpPr/>
          <p:nvPr/>
        </p:nvSpPr>
        <p:spPr>
          <a:xfrm>
            <a:off x="7746494" y="2649565"/>
            <a:ext cx="42769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500" dirty="0">
                <a:solidFill>
                  <a:schemeClr val="bg1"/>
                </a:solidFill>
                <a:cs typeface="Times New Roman" panose="02020603050405020304" pitchFamily="18" charset="0"/>
              </a:rPr>
              <a:t>Возможность </a:t>
            </a:r>
            <a:r>
              <a:rPr lang="ru-RU" sz="15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неповышения</a:t>
            </a:r>
            <a:r>
              <a:rPr lang="ru-RU" sz="1500" b="1" dirty="0">
                <a:solidFill>
                  <a:schemeClr val="bg1"/>
                </a:solidFill>
                <a:cs typeface="Times New Roman" panose="02020603050405020304" pitchFamily="18" charset="0"/>
              </a:rPr>
              <a:t> кадастровой стоимости</a:t>
            </a:r>
            <a:r>
              <a:rPr lang="ru-RU" sz="1500" dirty="0">
                <a:solidFill>
                  <a:schemeClr val="bg1"/>
                </a:solidFill>
                <a:cs typeface="Times New Roman" panose="02020603050405020304" pitchFamily="18" charset="0"/>
              </a:rPr>
              <a:t> для уплаты налога на имущество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AD70FD2-EC03-614B-B1E3-828A5C0A4047}"/>
              </a:ext>
            </a:extLst>
          </p:cNvPr>
          <p:cNvSpPr/>
          <p:nvPr/>
        </p:nvSpPr>
        <p:spPr>
          <a:xfrm>
            <a:off x="4791658" y="4620168"/>
            <a:ext cx="42796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1500" dirty="0">
                <a:solidFill>
                  <a:schemeClr val="bg1"/>
                </a:solidFill>
                <a:cs typeface="Times New Roman" panose="02020603050405020304" pitchFamily="18" charset="0"/>
              </a:rPr>
              <a:t>Освобождение от уплаты НДС для гостиничного бизнеса и туризма </a:t>
            </a:r>
            <a:r>
              <a:rPr lang="ru-RU" sz="1500" b="1" dirty="0">
                <a:solidFill>
                  <a:schemeClr val="bg1"/>
                </a:solidFill>
                <a:cs typeface="Times New Roman" panose="02020603050405020304" pitchFamily="18" charset="0"/>
              </a:rPr>
              <a:t>на 5 лет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5A12B2B-B95E-0446-AE39-71887C2769D9}"/>
              </a:ext>
            </a:extLst>
          </p:cNvPr>
          <p:cNvSpPr/>
          <p:nvPr/>
        </p:nvSpPr>
        <p:spPr>
          <a:xfrm>
            <a:off x="71006" y="3114371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9C541527-C3C8-874F-9E3D-445555CA07F2}"/>
              </a:ext>
            </a:extLst>
          </p:cNvPr>
          <p:cNvSpPr/>
          <p:nvPr/>
        </p:nvSpPr>
        <p:spPr>
          <a:xfrm>
            <a:off x="6361536" y="2906219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45DC45F-4420-5947-A601-9491E2AE23B2}"/>
              </a:ext>
            </a:extLst>
          </p:cNvPr>
          <p:cNvSpPr/>
          <p:nvPr/>
        </p:nvSpPr>
        <p:spPr>
          <a:xfrm>
            <a:off x="2616491" y="4697111"/>
            <a:ext cx="320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sz="20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7BEA9E1-0C92-5048-889C-4CD5D0A60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452" y="2460163"/>
            <a:ext cx="2643200" cy="1486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CD4EA8C-986E-894D-95DB-1C3118C3DE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98" y="2474110"/>
            <a:ext cx="2276481" cy="12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822021"/>
          </a:xfrm>
        </p:spPr>
        <p:txBody>
          <a:bodyPr>
            <a:normAutofit fontScale="90000"/>
          </a:bodyPr>
          <a:lstStyle/>
          <a:p>
            <a:r>
              <a:rPr lang="ru-RU" dirty="0"/>
              <a:t>Второй пакет мер поддержки РФ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Программы поддержки с банками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5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8F0A963-9956-2540-99D9-474E73C8E9DB}"/>
              </a:ext>
            </a:extLst>
          </p:cNvPr>
          <p:cNvSpPr txBox="1">
            <a:spLocks/>
          </p:cNvSpPr>
          <p:nvPr/>
        </p:nvSpPr>
        <p:spPr>
          <a:xfrm>
            <a:off x="638174" y="2375377"/>
            <a:ext cx="10580669" cy="477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sz="1600" b="1" dirty="0">
                <a:latin typeface="+mn-lt"/>
              </a:rPr>
              <a:t>1. «ОБОРОТНАЯ» ЦБ РФ </a:t>
            </a:r>
            <a:r>
              <a:rPr lang="ru-RU" sz="1600" dirty="0">
                <a:latin typeface="+mn-lt"/>
              </a:rPr>
              <a:t>(начнет работать с 16.03.2022)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492DA228-4EDC-6941-9653-C6FA830DE749}"/>
              </a:ext>
            </a:extLst>
          </p:cNvPr>
          <p:cNvGraphicFramePr>
            <a:graphicFrameLocks noGrp="1"/>
          </p:cNvGraphicFramePr>
          <p:nvPr/>
        </p:nvGraphicFramePr>
        <p:xfrm>
          <a:off x="767305" y="3084633"/>
          <a:ext cx="10580669" cy="23213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96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310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9662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ДЛЯ КОГО</a:t>
                      </a:r>
                      <a:endParaRPr lang="ru-RU" sz="14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Все МСП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5912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20202"/>
                          </a:solidFill>
                        </a:rPr>
                        <a:t>ЦЕЛИ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20202"/>
                          </a:solidFill>
                        </a:rPr>
                        <a:t>Пополнение оборотных средств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80601820"/>
                  </a:ext>
                </a:extLst>
              </a:tr>
              <a:tr h="306419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СТАВКА</a:t>
                      </a:r>
                      <a:endParaRPr lang="ru-RU" sz="14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Для малых -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15% </a:t>
                      </a:r>
                      <a:r>
                        <a:rPr lang="ru-RU" sz="14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/ для средних -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13,5%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20202"/>
                          </a:solidFill>
                        </a:rPr>
                        <a:t>ОБЪЕМ ПРОГРАММЫ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340 млрд руб. до конца 2022 года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31484506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20202"/>
                          </a:solidFill>
                        </a:rPr>
                        <a:t>ЛИМИТ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Оборотные цели: для малых до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300 млн рублей</a:t>
                      </a:r>
                      <a:r>
                        <a:rPr lang="ru-RU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для среднего бизнеса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1 млрд рублей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56979103"/>
                  </a:ext>
                </a:extLst>
              </a:tr>
            </a:tbl>
          </a:graphicData>
        </a:graphic>
      </p:graphicFrame>
      <p:pic>
        <p:nvPicPr>
          <p:cNvPr id="17" name="Picture 8" descr="Фирменный стиль | Банк России">
            <a:extLst>
              <a:ext uri="{FF2B5EF4-FFF2-40B4-BE49-F238E27FC236}">
                <a16:creationId xmlns:a16="http://schemas.microsoft.com/office/drawing/2014/main" xmlns="" id="{D46B21C5-E832-F144-92F5-D44D27CAF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479" y="2060344"/>
            <a:ext cx="1430118" cy="8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825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Программы поддержки с банками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6</a:t>
            </a:fld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D8F0A963-9956-2540-99D9-474E73C8E9DB}"/>
              </a:ext>
            </a:extLst>
          </p:cNvPr>
          <p:cNvSpPr txBox="1">
            <a:spLocks/>
          </p:cNvSpPr>
          <p:nvPr/>
        </p:nvSpPr>
        <p:spPr>
          <a:xfrm>
            <a:off x="638175" y="2375377"/>
            <a:ext cx="6483062" cy="4778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sz="1600" b="1" dirty="0">
                <a:latin typeface="+mn-lt"/>
              </a:rPr>
              <a:t>2. «ИНВЕСТИЦИОННАЯ» КОРПОРАЦИЯ МСП И ЦБ РФ </a:t>
            </a:r>
            <a:r>
              <a:rPr lang="ru-RU" sz="1600" dirty="0">
                <a:solidFill>
                  <a:srgbClr val="022463"/>
                </a:solidFill>
              </a:rPr>
              <a:t>(</a:t>
            </a:r>
            <a:r>
              <a:rPr lang="ru-RU" sz="1600" dirty="0">
                <a:solidFill>
                  <a:srgbClr val="022463"/>
                </a:solidFill>
                <a:latin typeface="+mn-lt"/>
              </a:rPr>
              <a:t>начнет работать с 16.03.2022)</a:t>
            </a:r>
            <a:endParaRPr lang="ru-RU" sz="1600" dirty="0">
              <a:latin typeface="+mn-lt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492DA228-4EDC-6941-9653-C6FA830DE749}"/>
              </a:ext>
            </a:extLst>
          </p:cNvPr>
          <p:cNvGraphicFramePr>
            <a:graphicFrameLocks noGrp="1"/>
          </p:cNvGraphicFramePr>
          <p:nvPr/>
        </p:nvGraphicFramePr>
        <p:xfrm>
          <a:off x="767305" y="3084633"/>
          <a:ext cx="10580669" cy="23213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96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310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9662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ДЛЯ КОГО</a:t>
                      </a:r>
                      <a:endParaRPr lang="ru-RU" sz="14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Все МСП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75912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20202"/>
                          </a:solidFill>
                        </a:rPr>
                        <a:t>ЦЕЛИ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020202"/>
                          </a:solidFill>
                        </a:rPr>
                        <a:t>Увеличение объема инвестиций в развитие бизнеса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980601820"/>
                  </a:ext>
                </a:extLst>
              </a:tr>
              <a:tr h="306419"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u="none" strike="noStrike" cap="none" normalizeH="0" baseline="0" dirty="0">
                          <a:ln>
                            <a:noFill/>
                          </a:ln>
                          <a:solidFill>
                            <a:srgbClr val="020202"/>
                          </a:solidFill>
                          <a:effectLst/>
                        </a:rPr>
                        <a:t>СТАВКА</a:t>
                      </a:r>
                      <a:endParaRPr lang="ru-RU" sz="1400" b="0" dirty="0">
                        <a:solidFill>
                          <a:srgbClr val="020202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Для малых -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15% </a:t>
                      </a:r>
                      <a:r>
                        <a:rPr lang="ru-RU" sz="1400" kern="1200" dirty="0">
                          <a:solidFill>
                            <a:srgbClr val="020202"/>
                          </a:solidFill>
                          <a:latin typeface="+mn-lt"/>
                          <a:ea typeface="+mn-ea"/>
                          <a:cs typeface="+mn-cs"/>
                        </a:rPr>
                        <a:t>/ для средних -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13,5%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20202"/>
                          </a:solidFill>
                        </a:rPr>
                        <a:t>ОБЪЕМ ПРОГРАММЫ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335 млрд руб. до конца 2022 года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31484506"/>
                  </a:ext>
                </a:extLst>
              </a:tr>
              <a:tr h="3796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20202"/>
                          </a:solidFill>
                        </a:rPr>
                        <a:t>ЛИМИТ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 1 млрд рублей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256979103"/>
                  </a:ext>
                </a:extLst>
              </a:tr>
            </a:tbl>
          </a:graphicData>
        </a:graphic>
      </p:graphicFrame>
      <p:pic>
        <p:nvPicPr>
          <p:cNvPr id="15" name="Picture 2" descr="Информационный обмен">
            <a:extLst>
              <a:ext uri="{FF2B5EF4-FFF2-40B4-BE49-F238E27FC236}">
                <a16:creationId xmlns:a16="http://schemas.microsoft.com/office/drawing/2014/main" xmlns="" id="{A7A3BBDB-8EA1-A448-917A-C792FD389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29" y="2079466"/>
            <a:ext cx="1507983" cy="788353"/>
          </a:xfrm>
          <a:prstGeom prst="rect">
            <a:avLst/>
          </a:prstGeom>
          <a:noFill/>
        </p:spPr>
      </p:pic>
      <p:pic>
        <p:nvPicPr>
          <p:cNvPr id="16" name="Picture 8" descr="Фирменный стиль | Банк России">
            <a:extLst>
              <a:ext uri="{FF2B5EF4-FFF2-40B4-BE49-F238E27FC236}">
                <a16:creationId xmlns:a16="http://schemas.microsoft.com/office/drawing/2014/main" xmlns="" id="{F876E951-76DA-6E49-9E71-19830DC28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856" y="2061126"/>
            <a:ext cx="1430118" cy="8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870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7</a:t>
            </a:fld>
            <a:endParaRPr lang="ru-RU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xmlns="" id="{99CCE65A-93B5-4DED-9753-5243DA2AAC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Антикризисные меры  •   Март 2022</a:t>
            </a:r>
          </a:p>
        </p:txBody>
      </p:sp>
      <p:sp>
        <p:nvSpPr>
          <p:cNvPr id="9" name="Заголовок 7">
            <a:extLst>
              <a:ext uri="{FF2B5EF4-FFF2-40B4-BE49-F238E27FC236}">
                <a16:creationId xmlns:a16="http://schemas.microsoft.com/office/drawing/2014/main" xmlns="" id="{2D9E5B06-B3C6-2543-B0BA-A0E5A901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 dirty="0"/>
              <a:t>Программы поддержки с банками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AF907C0-E54C-A240-982D-7F4874863326}"/>
              </a:ext>
            </a:extLst>
          </p:cNvPr>
          <p:cNvSpPr txBox="1">
            <a:spLocks/>
          </p:cNvSpPr>
          <p:nvPr/>
        </p:nvSpPr>
        <p:spPr>
          <a:xfrm>
            <a:off x="796859" y="1528718"/>
            <a:ext cx="10580669" cy="5256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sz="1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3. КРЕДИТНЫЕ КАНИКУЛЫ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78D26CDC-3703-7442-AA09-044A400B554D}"/>
              </a:ext>
            </a:extLst>
          </p:cNvPr>
          <p:cNvGraphicFramePr>
            <a:graphicFrameLocks noGrp="1"/>
          </p:cNvGraphicFramePr>
          <p:nvPr/>
        </p:nvGraphicFramePr>
        <p:xfrm>
          <a:off x="638629" y="1995968"/>
          <a:ext cx="10897131" cy="37696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953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01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l"/>
                      <a:r>
                        <a:rPr kumimoji="0" lang="ru-RU" sz="15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ДЛЯ КОГО </a:t>
                      </a:r>
                      <a:endParaRPr lang="ru-RU" sz="1500" b="0" dirty="0">
                        <a:solidFill>
                          <a:schemeClr val="bg1"/>
                        </a:solidFill>
                      </a:endParaRP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МСП из перечня отраслей (ПП РФ от 10.03.2022 №337) </a:t>
                      </a: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14</a:t>
                      </a:r>
                      <a:r>
                        <a:rPr kumimoji="0" lang="ru-RU" sz="15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 сфер деятельность</a:t>
                      </a:r>
                      <a:endParaRPr lang="ru-RU" sz="1500" dirty="0">
                        <a:solidFill>
                          <a:schemeClr val="bg1"/>
                        </a:solidFill>
                      </a:endParaRP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53796"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ПЕРЕЧЕНЬ ОТРАСЛЕЙ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40848854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УСЛОВИЯ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</a:rPr>
                        <a:t>Снижение дохода за последний месяц на </a:t>
                      </a:r>
                      <a:r>
                        <a:rPr lang="ru-RU" sz="15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30%</a:t>
                      </a:r>
                      <a:r>
                        <a:rPr lang="ru-RU" sz="15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bg1"/>
                          </a:solidFill>
                        </a:rPr>
                        <a:t>по сравнению со среднемесячным доходом в 2021 году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</a:rPr>
                        <a:t>Отсутствие действующих отсрочек по кредиту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500" dirty="0">
                          <a:solidFill>
                            <a:schemeClr val="bg1"/>
                          </a:solidFill>
                        </a:rPr>
                        <a:t>Кредитный договор оформлен </a:t>
                      </a:r>
                      <a:r>
                        <a:rPr lang="ru-RU" sz="15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до 1 марта 2022 г.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СРОКИ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</a:rPr>
                        <a:t>Оформить можно до 30 сентября 2022 г.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6979103"/>
                  </a:ext>
                </a:extLst>
              </a:tr>
              <a:tr h="740575">
                <a:tc>
                  <a:txBody>
                    <a:bodyPr/>
                    <a:lstStyle/>
                    <a:p>
                      <a:pPr algn="l"/>
                      <a:r>
                        <a:rPr lang="ru-RU" sz="1500" b="0" dirty="0">
                          <a:solidFill>
                            <a:schemeClr val="bg1"/>
                          </a:solidFill>
                        </a:rPr>
                        <a:t>ОТСРОЧКА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500" b="1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500" kern="1200" dirty="0">
                          <a:solidFill>
                            <a:schemeClr val="accent5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Предоставление кредитных каникул - отсрочка платежей по процентам и основному долгу.</a:t>
                      </a:r>
                    </a:p>
                  </a:txBody>
                  <a:tcPr marT="50292" marB="50292" anchor="ctr">
                    <a:lnL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732146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FA46B0B-0BE1-8443-8093-2AEC2508CF00}"/>
              </a:ext>
            </a:extLst>
          </p:cNvPr>
          <p:cNvSpPr txBox="1"/>
          <p:nvPr/>
        </p:nvSpPr>
        <p:spPr>
          <a:xfrm>
            <a:off x="1965798" y="2519269"/>
            <a:ext cx="3644784" cy="128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Оптовая и розничная торговля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Общественное питание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Наука и </a:t>
            </a:r>
            <a:r>
              <a:rPr lang="en-US" sz="1400" dirty="0">
                <a:solidFill>
                  <a:schemeClr val="bg1"/>
                </a:solidFill>
              </a:rPr>
              <a:t>IT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Обрабатывающие производства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Сельское хозяйство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82F19FA-A3C7-40AC-8FD4-4A8692DBCA94}"/>
              </a:ext>
            </a:extLst>
          </p:cNvPr>
          <p:cNvSpPr txBox="1"/>
          <p:nvPr/>
        </p:nvSpPr>
        <p:spPr>
          <a:xfrm>
            <a:off x="5774866" y="2519269"/>
            <a:ext cx="3644784" cy="1286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Здравоохранение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Образование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Культура и спорт</a:t>
            </a:r>
            <a:endParaRPr lang="en-US" sz="1400" dirty="0">
              <a:solidFill>
                <a:schemeClr val="bg1"/>
              </a:solidFill>
            </a:endParaRP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Сфера услуг</a:t>
            </a:r>
          </a:p>
          <a:p>
            <a:pPr marL="285750" lvl="1" indent="-285750">
              <a:buClr>
                <a:schemeClr val="accent5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chemeClr val="bg1"/>
                </a:solidFill>
              </a:rPr>
              <a:t>Гостиничный бизнес</a:t>
            </a:r>
          </a:p>
        </p:txBody>
      </p:sp>
    </p:spTree>
    <p:extLst>
      <p:ext uri="{BB962C8B-B14F-4D97-AF65-F5344CB8AC3E}">
        <p14:creationId xmlns:p14="http://schemas.microsoft.com/office/powerpoint/2010/main" val="844554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банками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8</a:t>
            </a:fld>
            <a:endParaRPr lang="ru-RU"/>
          </a:p>
        </p:txBody>
      </p:sp>
      <p:graphicFrame>
        <p:nvGraphicFramePr>
          <p:cNvPr id="9" name="Таблица 2">
            <a:extLst>
              <a:ext uri="{FF2B5EF4-FFF2-40B4-BE49-F238E27FC236}">
                <a16:creationId xmlns:a16="http://schemas.microsoft.com/office/drawing/2014/main" xmlns="" id="{39F0E2C0-10FF-43CA-9E0B-CB89AAC8EF1A}"/>
              </a:ext>
            </a:extLst>
          </p:cNvPr>
          <p:cNvGraphicFramePr>
            <a:graphicFrameLocks noGrp="1"/>
          </p:cNvGraphicFramePr>
          <p:nvPr/>
        </p:nvGraphicFramePr>
        <p:xfrm>
          <a:off x="638174" y="1720840"/>
          <a:ext cx="9957255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7255">
                  <a:extLst>
                    <a:ext uri="{9D8B030D-6E8A-4147-A177-3AD203B41FA5}">
                      <a16:colId xmlns:a16="http://schemas.microsoft.com/office/drawing/2014/main" xmlns="" val="1468801072"/>
                    </a:ext>
                  </a:extLst>
                </a:gridCol>
              </a:tblGrid>
              <a:tr h="393369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Штаб Московской области по работе с банками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20325448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7321D4B-B682-AD45-83EB-86FF33174FD3}"/>
              </a:ext>
            </a:extLst>
          </p:cNvPr>
          <p:cNvSpPr/>
          <p:nvPr/>
        </p:nvSpPr>
        <p:spPr>
          <a:xfrm>
            <a:off x="308203" y="2606498"/>
            <a:ext cx="55548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rgbClr val="020202"/>
                </a:solidFill>
              </a:rPr>
              <a:t>Рабочая группа Администрации </a:t>
            </a:r>
            <a:r>
              <a:rPr lang="ru-RU" sz="1400" b="1" dirty="0" err="1">
                <a:solidFill>
                  <a:srgbClr val="020202"/>
                </a:solidFill>
              </a:rPr>
              <a:t>г.о</a:t>
            </a:r>
            <a:r>
              <a:rPr lang="ru-RU" sz="1400" b="1" dirty="0">
                <a:solidFill>
                  <a:srgbClr val="020202"/>
                </a:solidFill>
              </a:rPr>
              <a:t>. Электросталь </a:t>
            </a:r>
            <a:r>
              <a:rPr lang="ru-RU" sz="1400" dirty="0">
                <a:solidFill>
                  <a:srgbClr val="020202"/>
                </a:solidFill>
              </a:rPr>
              <a:t>по «Работе с банками»</a:t>
            </a:r>
            <a:endParaRPr lang="ru-RU" sz="1300" dirty="0">
              <a:solidFill>
                <a:srgbClr val="020202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B483E1-04BA-EA44-8C66-4571225ED4D4}"/>
              </a:ext>
            </a:extLst>
          </p:cNvPr>
          <p:cNvSpPr/>
          <p:nvPr/>
        </p:nvSpPr>
        <p:spPr>
          <a:xfrm>
            <a:off x="207462" y="3585408"/>
            <a:ext cx="5263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§"/>
            </a:pPr>
            <a:r>
              <a:rPr lang="ru-RU" sz="1400" b="1" dirty="0">
                <a:solidFill>
                  <a:srgbClr val="020202"/>
                </a:solidFill>
              </a:rPr>
              <a:t>Налажено взаимодействие с крупнейшими банками:</a:t>
            </a:r>
          </a:p>
          <a:p>
            <a:pPr lvl="1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ru-RU" sz="1400" dirty="0">
                <a:solidFill>
                  <a:srgbClr val="020202"/>
                </a:solidFill>
              </a:rPr>
              <a:t> Взаимодействие напрямую 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с руководителями подразделений по работе с ЮЛ</a:t>
            </a:r>
          </a:p>
          <a:p>
            <a:pPr marL="742950" lvl="1" indent="-285750">
              <a:buFontTx/>
              <a:buChar char="-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В каждом банке назначен куратор по городскому округу</a:t>
            </a:r>
          </a:p>
          <a:p>
            <a:pPr marL="742950" lvl="1" indent="-285750">
              <a:buFontTx/>
              <a:buChar char="-"/>
            </a:pPr>
            <a:endParaRPr lang="ru-RU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8C20A33-FCA6-7944-9673-1D6078E31EFD}"/>
              </a:ext>
            </a:extLst>
          </p:cNvPr>
          <p:cNvSpPr/>
          <p:nvPr/>
        </p:nvSpPr>
        <p:spPr>
          <a:xfrm>
            <a:off x="61989" y="5201511"/>
            <a:ext cx="55548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1"/>
              </a:buClr>
            </a:pPr>
            <a:r>
              <a:rPr lang="ru-RU" sz="1400" b="1" dirty="0">
                <a:solidFill>
                  <a:srgbClr val="020202"/>
                </a:solidFill>
              </a:rPr>
              <a:t>Адресная информационная рассылка о льготных программах</a:t>
            </a:r>
            <a:endParaRPr lang="ru-RU" sz="1400" b="1" dirty="0">
              <a:solidFill>
                <a:srgbClr val="0070C0"/>
              </a:solidFill>
            </a:endParaRPr>
          </a:p>
          <a:p>
            <a:pPr lvl="1">
              <a:buClr>
                <a:schemeClr val="accent1"/>
              </a:buClr>
            </a:pP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48CF1C5-44A6-464E-9039-BF064DFF0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68" b="13023"/>
          <a:stretch/>
        </p:blipFill>
        <p:spPr>
          <a:xfrm>
            <a:off x="6479714" y="907859"/>
            <a:ext cx="958857" cy="3576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39248D9-2061-144E-B9B1-5A1E7E2C3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54" b="30545"/>
          <a:stretch/>
        </p:blipFill>
        <p:spPr>
          <a:xfrm>
            <a:off x="7758252" y="948167"/>
            <a:ext cx="915918" cy="3054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752645B-1E3D-954D-BAD1-CEAECD905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81" t="31521" r="10858" b="32465"/>
          <a:stretch/>
        </p:blipFill>
        <p:spPr>
          <a:xfrm>
            <a:off x="8993851" y="976993"/>
            <a:ext cx="885675" cy="288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F849007-819E-6243-BC57-2E791FF587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4325" t="18407" r="32644" b="17876"/>
          <a:stretch/>
        </p:blipFill>
        <p:spPr>
          <a:xfrm>
            <a:off x="9268335" y="1583009"/>
            <a:ext cx="1327094" cy="288499"/>
          </a:xfrm>
          <a:prstGeom prst="rect">
            <a:avLst/>
          </a:prstGeom>
        </p:spPr>
      </p:pic>
      <p:pic>
        <p:nvPicPr>
          <p:cNvPr id="27" name="Picture 8" descr="Газпромбанк логотип ПНГ на Прозрачном Фоне • Скачать PNG Газпромбанк логотип">
            <a:extLst>
              <a:ext uri="{FF2B5EF4-FFF2-40B4-BE49-F238E27FC236}">
                <a16:creationId xmlns:a16="http://schemas.microsoft.com/office/drawing/2014/main" xmlns="" id="{33E3C1CD-AB66-EB4D-8112-BF56835E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49" y="1583859"/>
            <a:ext cx="1405822" cy="3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2BA8721-605C-2646-BB81-C8E81B071E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5110" y="1292963"/>
            <a:ext cx="792011" cy="648281"/>
          </a:xfrm>
          <a:prstGeom prst="rect">
            <a:avLst/>
          </a:prstGeom>
        </p:spPr>
      </p:pic>
      <p:sp>
        <p:nvSpPr>
          <p:cNvPr id="32" name="Нижний колонтитул 6">
            <a:extLst>
              <a:ext uri="{FF2B5EF4-FFF2-40B4-BE49-F238E27FC236}">
                <a16:creationId xmlns:a16="http://schemas.microsoft.com/office/drawing/2014/main" xmlns="" id="{B0C3F001-E429-2747-AC63-6DD799E0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694236-6441-4E51-99CF-76B0988B54D3}"/>
              </a:ext>
            </a:extLst>
          </p:cNvPr>
          <p:cNvSpPr/>
          <p:nvPr/>
        </p:nvSpPr>
        <p:spPr>
          <a:xfrm>
            <a:off x="6479714" y="2924398"/>
            <a:ext cx="42413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МКУ "Департамент по развитию промышленности, инвестиционной политике и рекламе»/</a:t>
            </a:r>
          </a:p>
          <a:p>
            <a:pPr algn="ctr"/>
            <a:r>
              <a:rPr lang="ru-RU" b="1" dirty="0"/>
              <a:t>Электростальский офис «Мой бизнес»</a:t>
            </a:r>
          </a:p>
          <a:p>
            <a:pPr algn="ctr"/>
            <a:r>
              <a:rPr lang="ru-RU" b="1" dirty="0"/>
              <a:t> Адрес: проезд Чернышевского, 20А (2 этаж)</a:t>
            </a:r>
            <a:br>
              <a:rPr lang="ru-RU" b="1" dirty="0"/>
            </a:br>
            <a:r>
              <a:rPr lang="ru-RU" b="1" dirty="0"/>
              <a:t> Телефоны: +7 (496) 574-21-27, +7 (496)574-33-15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Эл. Почта: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depinvestprom@mail.ru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06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61" y="191293"/>
            <a:ext cx="10914742" cy="1325563"/>
          </a:xfrm>
        </p:spPr>
        <p:txBody>
          <a:bodyPr/>
          <a:lstStyle/>
          <a:p>
            <a:r>
              <a:rPr lang="ru-RU" dirty="0"/>
              <a:t>Меры поддержки МО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9</a:t>
            </a:fld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xmlns="" id="{4DEA31F1-DC63-4E68-A8EE-17E221792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Антикризисные меры   •   Март 2022</a:t>
            </a: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:a16="http://schemas.microsoft.com/office/drawing/2014/main" xmlns="" id="{1FFDC206-9FDE-A542-AB71-DAEB131EA335}"/>
              </a:ext>
            </a:extLst>
          </p:cNvPr>
          <p:cNvSpPr txBox="1"/>
          <p:nvPr/>
        </p:nvSpPr>
        <p:spPr>
          <a:xfrm>
            <a:off x="537961" y="1391396"/>
            <a:ext cx="10914742" cy="52322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Импортозамещение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6704F18-794E-6B4D-B77A-954849182760}"/>
              </a:ext>
            </a:extLst>
          </p:cNvPr>
          <p:cNvSpPr/>
          <p:nvPr/>
        </p:nvSpPr>
        <p:spPr>
          <a:xfrm>
            <a:off x="3598877" y="2029480"/>
            <a:ext cx="44506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Алгоритм предоставления региональной меры поддержки: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708025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Льготные банковские кредиты -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программа Правительства Московской области по субсидированию % ставки по кредиту</a:t>
            </a:r>
            <a:endParaRPr lang="ru-RU" sz="1600" dirty="0">
              <a:solidFill>
                <a:schemeClr val="accent5">
                  <a:lumMod val="75000"/>
                </a:schemeClr>
              </a:solidFill>
            </a:endParaRPr>
          </a:p>
          <a:p>
            <a:pPr marL="708025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Льготный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заем от Правительства Московской области </a:t>
            </a:r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 (заем выдается через Фонд развития промышленности МО)</a:t>
            </a:r>
          </a:p>
          <a:p>
            <a:pPr marL="342900" lvl="0" indent="-342900" defTabSz="914400">
              <a:spcAft>
                <a:spcPts val="1200"/>
              </a:spcAft>
              <a:buFont typeface="+mj-lt"/>
              <a:buAutoNum type="arabicPeriod"/>
              <a:defRPr/>
            </a:pPr>
            <a:endParaRPr lang="ru-RU" sz="1600" dirty="0">
              <a:solidFill>
                <a:srgbClr val="455A64"/>
              </a:solidFill>
              <a:cs typeface="Calibri Light" panose="020F03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4190F374-31AF-AA4F-9C9A-21DF6A48E3BA}"/>
              </a:ext>
            </a:extLst>
          </p:cNvPr>
          <p:cNvSpPr/>
          <p:nvPr/>
        </p:nvSpPr>
        <p:spPr>
          <a:xfrm>
            <a:off x="341279" y="2029480"/>
            <a:ext cx="3651881" cy="2262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55650" indent="-390525">
              <a:lnSpc>
                <a:spcPct val="150000"/>
              </a:lnSpc>
              <a:buFont typeface="+mj-lt"/>
              <a:buAutoNum type="romanUcPeriod"/>
            </a:pPr>
            <a:r>
              <a:rPr lang="ru-RU" sz="1600" b="1" dirty="0"/>
              <a:t>Строительство нового предприятия</a:t>
            </a:r>
          </a:p>
          <a:p>
            <a:pPr marL="755650" indent="-390525">
              <a:lnSpc>
                <a:spcPct val="150000"/>
              </a:lnSpc>
              <a:buFont typeface="+mj-lt"/>
              <a:buAutoNum type="romanUcPeriod"/>
            </a:pPr>
            <a:r>
              <a:rPr lang="ru-RU" sz="1600" b="1" dirty="0"/>
              <a:t>Переоборудование и расширение существующего производства</a:t>
            </a:r>
            <a:endParaRPr lang="ru-RU" sz="1600" b="1" dirty="0"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48A053-F137-B048-AEBE-9B41C749ED4A}"/>
              </a:ext>
            </a:extLst>
          </p:cNvPr>
          <p:cNvSpPr txBox="1"/>
          <p:nvPr/>
        </p:nvSpPr>
        <p:spPr>
          <a:xfrm>
            <a:off x="8049490" y="2774126"/>
            <a:ext cx="3094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+500 млн </a:t>
            </a:r>
            <a:r>
              <a:rPr lang="ru-RU" sz="3600" dirty="0" err="1"/>
              <a:t>руб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846049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O">
      <a:dk1>
        <a:srgbClr val="004680"/>
      </a:dk1>
      <a:lt1>
        <a:sysClr val="window" lastClr="FFFFFF"/>
      </a:lt1>
      <a:dk2>
        <a:srgbClr val="026BC2"/>
      </a:dk2>
      <a:lt2>
        <a:srgbClr val="E6E8EE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563C1"/>
      </a:hlink>
      <a:folHlink>
        <a:srgbClr val="954F72"/>
      </a:folHlink>
    </a:clrScheme>
    <a:fontScheme name="Другая 1">
      <a:majorFont>
        <a:latin typeface="Segoe UI Semi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Центры «Мой бизнес».pptx" id="{CD78F8FA-615B-4256-994A-4F083DFD3B42}" vid="{677E270A-3BD6-47D2-BDCC-F6EA8FA3B55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738</TotalTime>
  <Words>1158</Words>
  <Application>Microsoft Office PowerPoint</Application>
  <PresentationFormat>Широкоэкранный</PresentationFormat>
  <Paragraphs>206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Calibri Light</vt:lpstr>
      <vt:lpstr>Segoe UI Semilight</vt:lpstr>
      <vt:lpstr>Segoe UI</vt:lpstr>
      <vt:lpstr>Arial Narrow</vt:lpstr>
      <vt:lpstr>Wingdings</vt:lpstr>
      <vt:lpstr>Calibri</vt:lpstr>
      <vt:lpstr>Segoe UI Black</vt:lpstr>
      <vt:lpstr>ＭＳ Ｐゴシック</vt:lpstr>
      <vt:lpstr>Arial</vt:lpstr>
      <vt:lpstr>Times New Roman</vt:lpstr>
      <vt:lpstr>Century Gothic</vt:lpstr>
      <vt:lpstr>Тема Office</vt:lpstr>
      <vt:lpstr>Антикризисные меры поддержки бизнеса</vt:lpstr>
      <vt:lpstr>Первый пакет мер поддержки РФ</vt:lpstr>
      <vt:lpstr>Первый пакет мер поддержки РФ</vt:lpstr>
      <vt:lpstr>Второй пакет мер поддержки РФ</vt:lpstr>
      <vt:lpstr>Второй пакет мер поддержки РФ  Программы поддержки с банками</vt:lpstr>
      <vt:lpstr>Программы поддержки с банками</vt:lpstr>
      <vt:lpstr>Программы поддержки с банками</vt:lpstr>
      <vt:lpstr>Работа с банками</vt:lpstr>
      <vt:lpstr>Меры поддержки МО</vt:lpstr>
      <vt:lpstr>Меры поддержки МО</vt:lpstr>
      <vt:lpstr>Меры поддержки МО</vt:lpstr>
      <vt:lpstr>Меры поддержки МО</vt:lpstr>
      <vt:lpstr>МКК Московский областной фонд микрофинансирования</vt:lpstr>
      <vt:lpstr>Информационная поддержка бизнеса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Антикризисные меры</dc:title>
  <dc:creator>Елизавета Варенова</dc:creator>
  <cp:lastModifiedBy>User</cp:lastModifiedBy>
  <cp:revision>33</cp:revision>
  <cp:lastPrinted>2022-03-15T19:54:59Z</cp:lastPrinted>
  <dcterms:created xsi:type="dcterms:W3CDTF">2022-03-13T16:12:12Z</dcterms:created>
  <dcterms:modified xsi:type="dcterms:W3CDTF">2022-03-17T06:46:24Z</dcterms:modified>
</cp:coreProperties>
</file>