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855" r:id="rId1"/>
  </p:sldMasterIdLst>
  <p:notesMasterIdLst>
    <p:notesMasterId r:id="rId59"/>
  </p:notesMasterIdLst>
  <p:handoutMasterIdLst>
    <p:handoutMasterId r:id="rId60"/>
  </p:handoutMasterIdLst>
  <p:sldIdLst>
    <p:sldId id="895" r:id="rId2"/>
    <p:sldId id="930" r:id="rId3"/>
    <p:sldId id="1019" r:id="rId4"/>
    <p:sldId id="936" r:id="rId5"/>
    <p:sldId id="1015" r:id="rId6"/>
    <p:sldId id="1103" r:id="rId7"/>
    <p:sldId id="928" r:id="rId8"/>
    <p:sldId id="1013" r:id="rId9"/>
    <p:sldId id="939" r:id="rId10"/>
    <p:sldId id="923" r:id="rId11"/>
    <p:sldId id="924" r:id="rId12"/>
    <p:sldId id="938" r:id="rId13"/>
    <p:sldId id="942" r:id="rId14"/>
    <p:sldId id="932" r:id="rId15"/>
    <p:sldId id="1016" r:id="rId16"/>
    <p:sldId id="1036" r:id="rId17"/>
    <p:sldId id="1105" r:id="rId18"/>
    <p:sldId id="1128" r:id="rId19"/>
    <p:sldId id="1129" r:id="rId20"/>
    <p:sldId id="1130" r:id="rId21"/>
    <p:sldId id="1131" r:id="rId22"/>
    <p:sldId id="1132" r:id="rId23"/>
    <p:sldId id="1133" r:id="rId24"/>
    <p:sldId id="1134" r:id="rId25"/>
    <p:sldId id="1143" r:id="rId26"/>
    <p:sldId id="1135" r:id="rId27"/>
    <p:sldId id="1136" r:id="rId28"/>
    <p:sldId id="1137" r:id="rId29"/>
    <p:sldId id="1138" r:id="rId30"/>
    <p:sldId id="1139" r:id="rId31"/>
    <p:sldId id="1140" r:id="rId32"/>
    <p:sldId id="1141" r:id="rId33"/>
    <p:sldId id="1041" r:id="rId34"/>
    <p:sldId id="1039" r:id="rId35"/>
    <p:sldId id="1126" r:id="rId36"/>
    <p:sldId id="1127" r:id="rId37"/>
    <p:sldId id="1040" r:id="rId38"/>
    <p:sldId id="1045" r:id="rId39"/>
    <p:sldId id="935" r:id="rId40"/>
    <p:sldId id="1017" r:id="rId41"/>
    <p:sldId id="1107" r:id="rId42"/>
    <p:sldId id="926" r:id="rId43"/>
    <p:sldId id="1100" r:id="rId44"/>
    <p:sldId id="1063" r:id="rId45"/>
    <p:sldId id="1113" r:id="rId46"/>
    <p:sldId id="1114" r:id="rId47"/>
    <p:sldId id="1115" r:id="rId48"/>
    <p:sldId id="1116" r:id="rId49"/>
    <p:sldId id="1117" r:id="rId50"/>
    <p:sldId id="1118" r:id="rId51"/>
    <p:sldId id="1119" r:id="rId52"/>
    <p:sldId id="1120" r:id="rId53"/>
    <p:sldId id="1121" r:id="rId54"/>
    <p:sldId id="1049" r:id="rId55"/>
    <p:sldId id="1142" r:id="rId56"/>
    <p:sldId id="1111" r:id="rId57"/>
    <p:sldId id="933" r:id="rId58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3696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70862" autoAdjust="0"/>
  </p:normalViewPr>
  <p:slideViewPr>
    <p:cSldViewPr>
      <p:cViewPr varScale="1">
        <p:scale>
          <a:sx n="114" d="100"/>
          <a:sy n="114" d="100"/>
        </p:scale>
        <p:origin x="-17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032" y="-90"/>
      </p:cViewPr>
      <p:guideLst>
        <p:guide orient="horz" pos="3129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561142964791371"/>
          <c:y val="3.3533999225311452E-2"/>
          <c:w val="0.8118701786758068"/>
          <c:h val="0.80769178799953845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7367648805305338E-2"/>
                  <c:y val="-5.1121534000247984E-3"/>
                </c:manualLayout>
              </c:layout>
              <c:showVal val="1"/>
            </c:dLbl>
            <c:dLbl>
              <c:idx val="4"/>
              <c:layout>
                <c:manualLayout>
                  <c:x val="-3.8010623340701578E-2"/>
                  <c:y val="1.278038350006198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4448.1000000000004</c:v>
                </c:pt>
                <c:pt idx="1">
                  <c:v>4456.47</c:v>
                </c:pt>
                <c:pt idx="2">
                  <c:v>5379.1</c:v>
                </c:pt>
                <c:pt idx="3">
                  <c:v>4807.34</c:v>
                </c:pt>
                <c:pt idx="4">
                  <c:v>5128.7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8888073738933248E-2"/>
                  <c:y val="1.0224306800049592E-2"/>
                </c:manualLayout>
              </c:layout>
              <c:showVal val="1"/>
            </c:dLbl>
            <c:dLbl>
              <c:idx val="1"/>
              <c:layout>
                <c:manualLayout>
                  <c:x val="-4.5612748008842024E-3"/>
                  <c:y val="2.5560767000124369E-3"/>
                </c:manualLayout>
              </c:layout>
              <c:showVal val="1"/>
            </c:dLbl>
            <c:dLbl>
              <c:idx val="2"/>
              <c:layout>
                <c:manualLayout>
                  <c:x val="-3.0408619397097277E-3"/>
                  <c:y val="1.0396930371099605E-2"/>
                </c:manualLayout>
              </c:layout>
              <c:showVal val="1"/>
            </c:dLbl>
            <c:dLbl>
              <c:idx val="3"/>
              <c:layout>
                <c:manualLayout>
                  <c:x val="6.0817238794196593E-3"/>
                  <c:y val="1.036296267381713E-3"/>
                </c:manualLayout>
              </c:layout>
              <c:showVal val="1"/>
            </c:dLbl>
            <c:dLbl>
              <c:idx val="4"/>
              <c:layout>
                <c:manualLayout>
                  <c:x val="-4.2495395002796331E-2"/>
                  <c:y val="-3.557787873419555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640.21</c:v>
                </c:pt>
                <c:pt idx="1">
                  <c:v>610.66</c:v>
                </c:pt>
                <c:pt idx="2">
                  <c:v>540.63</c:v>
                </c:pt>
                <c:pt idx="3">
                  <c:v>348.35</c:v>
                </c:pt>
                <c:pt idx="4">
                  <c:v>346.76799999999997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969773473445695E-2"/>
                  <c:y val="-1.2780383500061988E-2"/>
                </c:manualLayout>
              </c:layout>
              <c:showVal val="1"/>
            </c:dLbl>
            <c:dLbl>
              <c:idx val="4"/>
              <c:layout>
                <c:manualLayout>
                  <c:x val="-3.0408498672561346E-2"/>
                  <c:y val="1.022430680004953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3526.181</c:v>
                </c:pt>
                <c:pt idx="1">
                  <c:v>3712.0390000000002</c:v>
                </c:pt>
                <c:pt idx="2">
                  <c:v>6073</c:v>
                </c:pt>
                <c:pt idx="3">
                  <c:v>5489.2</c:v>
                </c:pt>
                <c:pt idx="4">
                  <c:v>7161.1</c:v>
                </c:pt>
              </c:numCache>
            </c:numRef>
          </c:val>
        </c:ser>
        <c:dLbls>
          <c:showVal val="1"/>
        </c:dLbls>
        <c:axId val="164766848"/>
        <c:axId val="164768384"/>
      </c:areaChart>
      <c:catAx>
        <c:axId val="16476684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4768384"/>
        <c:crosses val="autoZero"/>
        <c:auto val="1"/>
        <c:lblAlgn val="ctr"/>
        <c:lblOffset val="100"/>
      </c:catAx>
      <c:valAx>
        <c:axId val="164768384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4766848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чел.</c:v>
                </c:pt>
              </c:strCache>
            </c:strRef>
          </c:tx>
          <c:spPr>
            <a:ln>
              <a:solidFill>
                <a:srgbClr val="F0A22E"/>
              </a:solidFill>
            </a:ln>
            <a:effectLst>
              <a:outerShdw blurRad="50800" sx="1000" sy="1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160755</c:v>
                </c:pt>
                <c:pt idx="1">
                  <c:v>163081</c:v>
                </c:pt>
                <c:pt idx="2">
                  <c:v>171213</c:v>
                </c:pt>
                <c:pt idx="3">
                  <c:v>148545</c:v>
                </c:pt>
                <c:pt idx="4">
                  <c:v>181687</c:v>
                </c:pt>
                <c:pt idx="5">
                  <c:v>150729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и неналоговые доходы, 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4509.4800000000005</c:v>
                </c:pt>
                <c:pt idx="1">
                  <c:v>6473.6</c:v>
                </c:pt>
                <c:pt idx="2">
                  <c:v>6609.91</c:v>
                </c:pt>
                <c:pt idx="3">
                  <c:v>4056.9</c:v>
                </c:pt>
                <c:pt idx="4">
                  <c:v>5942.31</c:v>
                </c:pt>
                <c:pt idx="5">
                  <c:v>5088.3200000000024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 на душу населения, руб./чел.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28051.880190351774</c:v>
                </c:pt>
                <c:pt idx="1">
                  <c:v>39695.611383300326</c:v>
                </c:pt>
                <c:pt idx="2">
                  <c:v>38606.355825784252</c:v>
                </c:pt>
                <c:pt idx="3">
                  <c:v>27310.915884075534</c:v>
                </c:pt>
                <c:pt idx="4">
                  <c:v>32706.302597323956</c:v>
                </c:pt>
                <c:pt idx="5">
                  <c:v>33758.069117422659</c:v>
                </c:pt>
              </c:numCache>
            </c:numRef>
          </c:val>
        </c:ser>
        <c:dLbls>
          <c:showVal val="1"/>
        </c:dLbls>
        <c:shape val="cylinder"/>
        <c:axId val="178603520"/>
        <c:axId val="178605056"/>
        <c:axId val="0"/>
      </c:bar3DChart>
      <c:catAx>
        <c:axId val="1786035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78605056"/>
        <c:crosses val="autoZero"/>
        <c:auto val="1"/>
        <c:lblAlgn val="ctr"/>
        <c:lblOffset val="100"/>
      </c:catAx>
      <c:valAx>
        <c:axId val="17860505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78603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56554024496938"/>
          <c:y val="0.10189672325812835"/>
          <c:w val="0.69303915135608063"/>
          <c:h val="0.113417401909141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plotArea>
      <c:layout>
        <c:manualLayout>
          <c:layoutTarget val="inner"/>
          <c:xMode val="edge"/>
          <c:yMode val="edge"/>
          <c:x val="3.0605511605711271E-2"/>
          <c:y val="0.21244792245306357"/>
          <c:w val="0.36354293967336981"/>
          <c:h val="0.536225836018240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6"/>
            <c:explosion val="9"/>
          </c:dPt>
          <c:dLbls>
            <c:dLbl>
              <c:idx val="0"/>
              <c:layout>
                <c:manualLayout>
                  <c:x val="-1.9921435552800654E-2"/>
                  <c:y val="-1.9360348850127763E-2"/>
                </c:manualLayout>
              </c:layout>
              <c:showPercent val="1"/>
            </c:dLbl>
            <c:dLbl>
              <c:idx val="1"/>
              <c:layout>
                <c:manualLayout>
                  <c:x val="-1.051239697205246E-2"/>
                  <c:y val="-3.8101842850794411E-2"/>
                </c:manualLayout>
              </c:layout>
              <c:showPercent val="1"/>
            </c:dLbl>
            <c:dLbl>
              <c:idx val="2"/>
              <c:layout>
                <c:manualLayout>
                  <c:x val="1.9810638486288674E-2"/>
                  <c:y val="-1.6618986779246746E-2"/>
                </c:manualLayout>
              </c:layout>
              <c:showPercent val="1"/>
            </c:dLbl>
            <c:dLbl>
              <c:idx val="3"/>
              <c:layout>
                <c:manualLayout>
                  <c:x val="1.3120381576487523E-2"/>
                  <c:y val="6.2748236307077106E-3"/>
                </c:manualLayout>
              </c:layout>
              <c:showPercent val="1"/>
            </c:dLbl>
            <c:dLbl>
              <c:idx val="4"/>
              <c:layout>
                <c:manualLayout>
                  <c:x val="-7.4431849862082761E-2"/>
                  <c:y val="6.8436840351072123E-3"/>
                </c:manualLayout>
              </c:layout>
              <c:showPercent val="1"/>
            </c:dLbl>
            <c:dLbl>
              <c:idx val="5"/>
              <c:layout>
                <c:manualLayout>
                  <c:x val="8.7750046737707747E-3"/>
                  <c:y val="-5.6388526274858283E-2"/>
                </c:manualLayout>
              </c:layout>
              <c:showPercent val="1"/>
            </c:dLbl>
            <c:dLbl>
              <c:idx val="7"/>
              <c:layout>
                <c:manualLayout>
                  <c:x val="-2.3333288235544931E-2"/>
                  <c:y val="3.2686645928230278E-2"/>
                </c:manualLayout>
              </c:layout>
              <c:showPercent val="1"/>
            </c:dLbl>
            <c:dLbl>
              <c:idx val="8"/>
              <c:layout>
                <c:manualLayout>
                  <c:x val="1.4014744595233299E-2"/>
                  <c:y val="9.0819770025552717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850465300</c:v>
                </c:pt>
                <c:pt idx="1">
                  <c:v>13346100</c:v>
                </c:pt>
                <c:pt idx="2">
                  <c:v>124425600</c:v>
                </c:pt>
                <c:pt idx="3">
                  <c:v>540655100</c:v>
                </c:pt>
                <c:pt idx="4">
                  <c:v>3949772100</c:v>
                </c:pt>
                <c:pt idx="5">
                  <c:v>1184811300</c:v>
                </c:pt>
                <c:pt idx="6">
                  <c:v>4480164000</c:v>
                </c:pt>
                <c:pt idx="7">
                  <c:v>293713900</c:v>
                </c:pt>
                <c:pt idx="8">
                  <c:v>54857200</c:v>
                </c:pt>
                <c:pt idx="9">
                  <c:v>493076800</c:v>
                </c:pt>
                <c:pt idx="10">
                  <c:v>7225600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7.1565372934111304E-2"/>
          <c:y val="0.75088392956338323"/>
          <c:w val="0.87157584792041864"/>
          <c:h val="0.2116375958226864"/>
        </c:manualLayout>
      </c:layout>
      <c:txPr>
        <a:bodyPr/>
        <a:lstStyle/>
        <a:p>
          <a:pPr algn="just"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2.5989910586068201E-3"/>
          <c:y val="0.25646089828403784"/>
          <c:w val="0.75413797374062252"/>
          <c:h val="0.74197445803515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0509984487321267E-2"/>
                  <c:y val="7.120925957721869E-3"/>
                </c:manualLayout>
              </c:layout>
              <c:showPercent val="1"/>
            </c:dLbl>
            <c:dLbl>
              <c:idx val="3"/>
              <c:layout>
                <c:manualLayout>
                  <c:x val="5.1017736712381814E-2"/>
                  <c:y val="-1.2921039076466285E-2"/>
                </c:manualLayout>
              </c:layout>
              <c:showPercent val="1"/>
            </c:dLbl>
            <c:dLbl>
              <c:idx val="4"/>
              <c:layout>
                <c:manualLayout>
                  <c:x val="-0.18546756121747882"/>
                  <c:y val="4.1366363333367004E-2"/>
                </c:manualLayout>
              </c:layout>
              <c:showPercent val="1"/>
            </c:dLbl>
            <c:dLbl>
              <c:idx val="5"/>
              <c:layout>
                <c:manualLayout>
                  <c:x val="-7.7850146280042956E-2"/>
                  <c:y val="-5.4514144892991827E-2"/>
                </c:manualLayout>
              </c:layout>
              <c:showPercent val="1"/>
            </c:dLbl>
            <c:dLbl>
              <c:idx val="7"/>
              <c:layout>
                <c:manualLayout>
                  <c:x val="-8.4330650503853508E-2"/>
                  <c:y val="6.0841724656856104E-3"/>
                </c:manualLayout>
              </c:layout>
              <c:showPercent val="1"/>
            </c:dLbl>
            <c:dLbl>
              <c:idx val="8"/>
              <c:layout>
                <c:manualLayout>
                  <c:x val="3.2898093627457055E-2"/>
                  <c:y val="1.4414812495581299E-2"/>
                </c:manualLayout>
              </c:layout>
              <c:showPercent val="1"/>
            </c:dLbl>
            <c:dLbl>
              <c:idx val="9"/>
              <c:layout>
                <c:manualLayout>
                  <c:x val="-1.2411043834635659E-2"/>
                  <c:y val="-6.7788680045651736E-2"/>
                </c:manualLayout>
              </c:layout>
              <c:showPercent val="1"/>
            </c:dLbl>
            <c:dLbl>
              <c:idx val="10"/>
              <c:layout>
                <c:manualLayout>
                  <c:x val="4.0877659683903438E-2"/>
                  <c:y val="-6.3032390340467384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773681900</c:v>
                </c:pt>
                <c:pt idx="1">
                  <c:v>14396900</c:v>
                </c:pt>
                <c:pt idx="2">
                  <c:v>108552600</c:v>
                </c:pt>
                <c:pt idx="3">
                  <c:v>448872900</c:v>
                </c:pt>
                <c:pt idx="4">
                  <c:v>2831573200</c:v>
                </c:pt>
                <c:pt idx="5">
                  <c:v>1520187600</c:v>
                </c:pt>
                <c:pt idx="6">
                  <c:v>3950020300</c:v>
                </c:pt>
                <c:pt idx="7">
                  <c:v>223994200</c:v>
                </c:pt>
                <c:pt idx="8">
                  <c:v>92521000</c:v>
                </c:pt>
                <c:pt idx="9">
                  <c:v>533855900</c:v>
                </c:pt>
                <c:pt idx="10">
                  <c:v>10131400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6841071156702834E-2"/>
                  <c:y val="7.7552642960305992E-2"/>
                </c:manualLayout>
              </c:layout>
              <c:showPercent val="1"/>
            </c:dLbl>
            <c:dLbl>
              <c:idx val="3"/>
              <c:layout>
                <c:manualLayout>
                  <c:x val="5.1030338192875689E-2"/>
                  <c:y val="3.1093767359182352E-2"/>
                </c:manualLayout>
              </c:layout>
              <c:showPercent val="1"/>
            </c:dLbl>
            <c:dLbl>
              <c:idx val="4"/>
              <c:layout>
                <c:manualLayout>
                  <c:x val="-0.1946386101132796"/>
                  <c:y val="5.3134225165457856E-2"/>
                </c:manualLayout>
              </c:layout>
              <c:showPercent val="1"/>
            </c:dLbl>
            <c:dLbl>
              <c:idx val="5"/>
              <c:layout>
                <c:manualLayout>
                  <c:x val="-9.5843517386957011E-2"/>
                  <c:y val="-0.10708160402812412"/>
                </c:manualLayout>
              </c:layout>
              <c:showPercent val="1"/>
            </c:dLbl>
            <c:dLbl>
              <c:idx val="6"/>
              <c:layout>
                <c:manualLayout>
                  <c:x val="5.4298879342624493E-2"/>
                  <c:y val="8.137736680051421E-3"/>
                </c:manualLayout>
              </c:layout>
              <c:showPercent val="1"/>
            </c:dLbl>
            <c:dLbl>
              <c:idx val="9"/>
              <c:layout>
                <c:manualLayout>
                  <c:x val="-5.2017111267472424E-3"/>
                  <c:y val="2.8952636215023742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783531500</c:v>
                </c:pt>
                <c:pt idx="1">
                  <c:v>14660000</c:v>
                </c:pt>
                <c:pt idx="2">
                  <c:v>110930200</c:v>
                </c:pt>
                <c:pt idx="3">
                  <c:v>498895000</c:v>
                </c:pt>
                <c:pt idx="4">
                  <c:v>2368509900</c:v>
                </c:pt>
                <c:pt idx="5">
                  <c:v>3801569100</c:v>
                </c:pt>
                <c:pt idx="6">
                  <c:v>3968883700</c:v>
                </c:pt>
                <c:pt idx="7">
                  <c:v>234073400</c:v>
                </c:pt>
                <c:pt idx="8">
                  <c:v>46859600</c:v>
                </c:pt>
                <c:pt idx="9">
                  <c:v>416742000</c:v>
                </c:pt>
                <c:pt idx="10">
                  <c:v>10000000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6.393746199811237</c:v>
                </c:pt>
                <c:pt idx="1">
                  <c:v>0.11962801660077814</c:v>
                </c:pt>
                <c:pt idx="2">
                  <c:v>0.90520871808510572</c:v>
                </c:pt>
                <c:pt idx="3">
                  <c:v>4.0710654394300994</c:v>
                </c:pt>
                <c:pt idx="4">
                  <c:v>19.327431216664909</c:v>
                </c:pt>
                <c:pt idx="5">
                  <c:v>31.021430518677032</c:v>
                </c:pt>
                <c:pt idx="6">
                  <c:v>32.386745235345025</c:v>
                </c:pt>
                <c:pt idx="7">
                  <c:v>1.9100775293997709</c:v>
                </c:pt>
                <c:pt idx="8">
                  <c:v>0.38238206048470919</c:v>
                </c:pt>
                <c:pt idx="9">
                  <c:v>3.4006834170696787</c:v>
                </c:pt>
                <c:pt idx="10">
                  <c:v>8.1601648431635948E-2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B374-28C2-48F5-9206-8464EF38E254}" type="presOf" srcId="{EC372CE0-D905-4963-8702-F89809C1A105}" destId="{15EB1751-7A10-4982-8D6E-CB779781C867}" srcOrd="0" destOrd="0" presId="urn:microsoft.com/office/officeart/2005/8/layout/vList3"/>
    <dgm:cxn modelId="{7DC41D60-C223-41E2-B83A-00AB4F703144}" type="presOf" srcId="{27094DA8-6F0C-4A25-A8C6-BC4C241583F7}" destId="{9BFE3E3F-B795-4C14-98EA-EA39A524F91A}" srcOrd="0" destOrd="0" presId="urn:microsoft.com/office/officeart/2005/8/layout/vList3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E37D781E-5DAE-4EE6-8339-B67BA2C3F79F}" type="presOf" srcId="{FD1BC600-76C6-42A7-AB53-BBDCCEA4927C}" destId="{7753BB24-E120-4381-A6FD-900189F5AEEB}" srcOrd="0" destOrd="0" presId="urn:microsoft.com/office/officeart/2005/8/layout/vList3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6CC7E27C-6CC9-4F6B-A125-41E4303538C8}" type="presOf" srcId="{11AAED2D-A998-4837-ABC0-270917E51F52}" destId="{F5020299-BDC9-46E6-953B-FAD821DF36B3}" srcOrd="0" destOrd="0" presId="urn:microsoft.com/office/officeart/2005/8/layout/vList3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0DA06D77-4F51-422F-BFFA-70DC3F3786AD}" type="presOf" srcId="{439A7116-D63E-49B3-9364-BC9905DF2DB2}" destId="{99519E3E-AAA2-4297-94E7-43AD1EA25F26}" srcOrd="0" destOrd="0" presId="urn:microsoft.com/office/officeart/2005/8/layout/vList3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B971BEA3-8D8A-4764-9A0B-0ADF7D4E3024}" type="presParOf" srcId="{99519E3E-AAA2-4297-94E7-43AD1EA25F26}" destId="{89E46DD3-66EE-4AEE-AD2E-716208F1BF2D}" srcOrd="0" destOrd="0" presId="urn:microsoft.com/office/officeart/2005/8/layout/vList3"/>
    <dgm:cxn modelId="{5078F569-BD4D-41B1-940A-ED891B452441}" type="presParOf" srcId="{89E46DD3-66EE-4AEE-AD2E-716208F1BF2D}" destId="{084D3E1F-A6EA-4A38-B050-71E7A615236C}" srcOrd="0" destOrd="0" presId="urn:microsoft.com/office/officeart/2005/8/layout/vList3"/>
    <dgm:cxn modelId="{8C75AEF7-92F8-4555-BE77-343C202CAD94}" type="presParOf" srcId="{89E46DD3-66EE-4AEE-AD2E-716208F1BF2D}" destId="{F5020299-BDC9-46E6-953B-FAD821DF36B3}" srcOrd="1" destOrd="0" presId="urn:microsoft.com/office/officeart/2005/8/layout/vList3"/>
    <dgm:cxn modelId="{2966F308-5808-4319-B32B-3BC0F64D5C5B}" type="presParOf" srcId="{99519E3E-AAA2-4297-94E7-43AD1EA25F26}" destId="{DDBB57C3-61F8-441C-BE4D-72246DA74AA5}" srcOrd="1" destOrd="0" presId="urn:microsoft.com/office/officeart/2005/8/layout/vList3"/>
    <dgm:cxn modelId="{FD66B334-8F01-410E-ACFB-DA77F7F86CA8}" type="presParOf" srcId="{99519E3E-AAA2-4297-94E7-43AD1EA25F26}" destId="{B271F138-E94E-4FB9-95A2-EECDA803006D}" srcOrd="2" destOrd="0" presId="urn:microsoft.com/office/officeart/2005/8/layout/vList3"/>
    <dgm:cxn modelId="{DBEB7500-697D-4621-87F0-05F5C327A8F9}" type="presParOf" srcId="{B271F138-E94E-4FB9-95A2-EECDA803006D}" destId="{76CD48BA-F597-468E-AA6B-A2178666363F}" srcOrd="0" destOrd="0" presId="urn:microsoft.com/office/officeart/2005/8/layout/vList3"/>
    <dgm:cxn modelId="{4C29A2F7-9A58-4C6B-BDBC-538C24D1A726}" type="presParOf" srcId="{B271F138-E94E-4FB9-95A2-EECDA803006D}" destId="{9BFE3E3F-B795-4C14-98EA-EA39A524F91A}" srcOrd="1" destOrd="0" presId="urn:microsoft.com/office/officeart/2005/8/layout/vList3"/>
    <dgm:cxn modelId="{6FA86271-6095-4060-85AB-68B9EAAB7530}" type="presParOf" srcId="{99519E3E-AAA2-4297-94E7-43AD1EA25F26}" destId="{6680264C-A105-4845-A98F-63588D81591F}" srcOrd="3" destOrd="0" presId="urn:microsoft.com/office/officeart/2005/8/layout/vList3"/>
    <dgm:cxn modelId="{37361EDF-818B-4453-AFFA-0C43FDC30080}" type="presParOf" srcId="{99519E3E-AAA2-4297-94E7-43AD1EA25F26}" destId="{A152004A-25F4-4EBE-A5CD-5A0704F1E2C6}" srcOrd="4" destOrd="0" presId="urn:microsoft.com/office/officeart/2005/8/layout/vList3"/>
    <dgm:cxn modelId="{C85ED174-D20C-4FEA-963A-23CD04EA7913}" type="presParOf" srcId="{A152004A-25F4-4EBE-A5CD-5A0704F1E2C6}" destId="{CDFF75DE-DF5B-493D-8911-C521175012D2}" srcOrd="0" destOrd="0" presId="urn:microsoft.com/office/officeart/2005/8/layout/vList3"/>
    <dgm:cxn modelId="{910F22B9-E9E0-4870-9D23-54B76FE1E187}" type="presParOf" srcId="{A152004A-25F4-4EBE-A5CD-5A0704F1E2C6}" destId="{15EB1751-7A10-4982-8D6E-CB779781C867}" srcOrd="1" destOrd="0" presId="urn:microsoft.com/office/officeart/2005/8/layout/vList3"/>
    <dgm:cxn modelId="{E1BF566C-02BE-4891-8169-67CAF1389AC4}" type="presParOf" srcId="{99519E3E-AAA2-4297-94E7-43AD1EA25F26}" destId="{9D573053-48A2-4B16-98EB-7C2CC8164307}" srcOrd="5" destOrd="0" presId="urn:microsoft.com/office/officeart/2005/8/layout/vList3"/>
    <dgm:cxn modelId="{59F35875-3EA8-4C5D-A022-7959ADB5C3FB}" type="presParOf" srcId="{99519E3E-AAA2-4297-94E7-43AD1EA25F26}" destId="{1FCF7179-DBD2-48B9-AEB2-5F5DD003E3E5}" srcOrd="6" destOrd="0" presId="urn:microsoft.com/office/officeart/2005/8/layout/vList3"/>
    <dgm:cxn modelId="{02CDCD94-EB18-434E-B501-022C4BC4007D}" type="presParOf" srcId="{1FCF7179-DBD2-48B9-AEB2-5F5DD003E3E5}" destId="{19941BCC-E4DF-4DA0-8BB9-66B73BCB2917}" srcOrd="0" destOrd="0" presId="urn:microsoft.com/office/officeart/2005/8/layout/vList3"/>
    <dgm:cxn modelId="{2D8BFB93-39BB-434B-8779-585195D4303B}" type="presParOf" srcId="{1FCF7179-DBD2-48B9-AEB2-5F5DD003E3E5}" destId="{7753BB24-E120-4381-A6FD-900189F5AE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A640D-BE71-4845-8695-738EF1814642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DB1C1C-5979-45E3-A544-6D0E14D0EAC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0D5E9079-393B-4C91-960A-35879442A820}" type="parTrans" cxnId="{512C8C46-BDB6-4F7D-9CFB-2D2AAC14C600}">
      <dgm:prSet/>
      <dgm:spPr/>
      <dgm:t>
        <a:bodyPr/>
        <a:lstStyle/>
        <a:p>
          <a:endParaRPr lang="ru-RU"/>
        </a:p>
      </dgm:t>
    </dgm:pt>
    <dgm:pt modelId="{1CBC3B26-165C-41BB-A738-434DDB45A956}" type="sibTrans" cxnId="{512C8C46-BDB6-4F7D-9CFB-2D2AAC14C600}">
      <dgm:prSet/>
      <dgm:spPr/>
      <dgm:t>
        <a:bodyPr/>
        <a:lstStyle/>
        <a:p>
          <a:endParaRPr lang="ru-RU"/>
        </a:p>
      </dgm:t>
    </dgm:pt>
    <dgm:pt modelId="{8E9ECECB-C599-471F-BD35-FDF650E3B066}">
      <dgm:prSet phldrT="[Текст]" custT="1"/>
      <dgm:spPr/>
      <dgm:t>
        <a:bodyPr/>
        <a:lstStyle/>
        <a:p>
          <a:pPr marL="0" indent="0">
            <a:tabLst>
              <a:tab pos="0" algn="l"/>
              <a:tab pos="93663" algn="l"/>
            </a:tabLst>
          </a:pPr>
          <a:r>
            <a:rPr lang="ru-RU" sz="1000" dirty="0" smtClean="0"/>
            <a:t>Образование</a:t>
          </a:r>
          <a:endParaRPr lang="ru-RU" sz="1000" dirty="0"/>
        </a:p>
      </dgm:t>
    </dgm:pt>
    <dgm:pt modelId="{C3D69448-C0CC-4CD4-ACEF-A35AF0EEFB92}" type="parTrans" cxnId="{E5B72379-327C-4264-A9FE-F8A65D6FB762}">
      <dgm:prSet/>
      <dgm:spPr/>
      <dgm:t>
        <a:bodyPr/>
        <a:lstStyle/>
        <a:p>
          <a:endParaRPr lang="ru-RU"/>
        </a:p>
      </dgm:t>
    </dgm:pt>
    <dgm:pt modelId="{BA7600C1-6D3E-4E38-9FC1-6E318FF7EE78}" type="sibTrans" cxnId="{E5B72379-327C-4264-A9FE-F8A65D6FB762}">
      <dgm:prSet/>
      <dgm:spPr/>
      <dgm:t>
        <a:bodyPr/>
        <a:lstStyle/>
        <a:p>
          <a:endParaRPr lang="ru-RU"/>
        </a:p>
      </dgm:t>
    </dgm:pt>
    <dgm:pt modelId="{FDF8231D-B171-4185-BF35-713DF543C2ED}">
      <dgm:prSet phldrT="[Текст]" custT="1"/>
      <dgm:spPr/>
      <dgm:t>
        <a:bodyPr/>
        <a:lstStyle/>
        <a:p>
          <a:r>
            <a:rPr lang="ru-RU" sz="1000" dirty="0" smtClean="0"/>
            <a:t>Культура </a:t>
          </a:r>
          <a:endParaRPr lang="ru-RU" sz="1000" dirty="0"/>
        </a:p>
      </dgm:t>
    </dgm:pt>
    <dgm:pt modelId="{FB80FD62-636D-402B-9E99-445314DAD45A}" type="parTrans" cxnId="{16E29333-71FA-4F33-84FA-7C7203695F29}">
      <dgm:prSet/>
      <dgm:spPr/>
      <dgm:t>
        <a:bodyPr/>
        <a:lstStyle/>
        <a:p>
          <a:endParaRPr lang="ru-RU"/>
        </a:p>
      </dgm:t>
    </dgm:pt>
    <dgm:pt modelId="{3100AFBA-84FF-4BDA-AB39-E375BC52D834}" type="sibTrans" cxnId="{16E29333-71FA-4F33-84FA-7C7203695F29}">
      <dgm:prSet/>
      <dgm:spPr/>
      <dgm:t>
        <a:bodyPr/>
        <a:lstStyle/>
        <a:p>
          <a:endParaRPr lang="ru-RU"/>
        </a:p>
      </dgm:t>
    </dgm:pt>
    <dgm:pt modelId="{6815F193-94FE-44AE-B475-C253B9896BEF}">
      <dgm:prSet phldrT="[Текст]" custT="1"/>
      <dgm:spPr/>
      <dgm:t>
        <a:bodyPr/>
        <a:lstStyle/>
        <a:p>
          <a:r>
            <a:rPr lang="ru-RU" sz="1000" dirty="0" smtClean="0"/>
            <a:t>Социальная политика</a:t>
          </a:r>
          <a:endParaRPr lang="ru-RU" sz="1000" dirty="0"/>
        </a:p>
      </dgm:t>
    </dgm:pt>
    <dgm:pt modelId="{A19B775A-E402-46FB-8E5C-F9EB9CC8CC6F}" type="parTrans" cxnId="{E6C2A5BF-4E85-47D8-AEF1-24F1A503CB4A}">
      <dgm:prSet/>
      <dgm:spPr/>
      <dgm:t>
        <a:bodyPr/>
        <a:lstStyle/>
        <a:p>
          <a:endParaRPr lang="ru-RU"/>
        </a:p>
      </dgm:t>
    </dgm:pt>
    <dgm:pt modelId="{F65691DF-72AB-4DE9-82E2-1F4E6FFDC0A8}" type="sibTrans" cxnId="{E6C2A5BF-4E85-47D8-AEF1-24F1A503CB4A}">
      <dgm:prSet/>
      <dgm:spPr/>
      <dgm:t>
        <a:bodyPr/>
        <a:lstStyle/>
        <a:p>
          <a:endParaRPr lang="ru-RU"/>
        </a:p>
      </dgm:t>
    </dgm:pt>
    <dgm:pt modelId="{57C82599-B204-40E8-AEFD-41B9521926CE}">
      <dgm:prSet phldrT="[Текст]" custT="1"/>
      <dgm:spPr/>
      <dgm:t>
        <a:bodyPr/>
        <a:lstStyle/>
        <a:p>
          <a:r>
            <a:rPr lang="ru-RU" sz="900" dirty="0" smtClean="0"/>
            <a:t>Физическая культура и спорт</a:t>
          </a:r>
          <a:endParaRPr lang="ru-RU" sz="900" dirty="0"/>
        </a:p>
      </dgm:t>
    </dgm:pt>
    <dgm:pt modelId="{EB2935AE-6D76-4B2A-B5D1-0BA194605ED1}" type="parTrans" cxnId="{5D393ECE-56A2-47A3-A2A5-EA71ECB976EC}">
      <dgm:prSet/>
      <dgm:spPr/>
      <dgm:t>
        <a:bodyPr/>
        <a:lstStyle/>
        <a:p>
          <a:endParaRPr lang="ru-RU"/>
        </a:p>
      </dgm:t>
    </dgm:pt>
    <dgm:pt modelId="{9A6BF356-6505-41E9-A9FC-BA3071338CCF}" type="sibTrans" cxnId="{5D393ECE-56A2-47A3-A2A5-EA71ECB976EC}">
      <dgm:prSet/>
      <dgm:spPr/>
      <dgm:t>
        <a:bodyPr/>
        <a:lstStyle/>
        <a:p>
          <a:endParaRPr lang="ru-RU"/>
        </a:p>
      </dgm:t>
    </dgm:pt>
    <dgm:pt modelId="{BC32526E-580E-4916-B13C-E24EA9078898}" type="pres">
      <dgm:prSet presAssocID="{8CFA640D-BE71-4845-8695-738EF18146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1C7CE-2E55-40A9-BCBD-1CB910494DDF}" type="pres">
      <dgm:prSet presAssocID="{7BDB1C1C-5979-45E3-A544-6D0E14D0EACF}" presName="centerShape" presStyleLbl="node0" presStyleIdx="0" presStyleCnt="1" custScaleX="138911" custScaleY="113077"/>
      <dgm:spPr/>
      <dgm:t>
        <a:bodyPr/>
        <a:lstStyle/>
        <a:p>
          <a:endParaRPr lang="ru-RU"/>
        </a:p>
      </dgm:t>
    </dgm:pt>
    <dgm:pt modelId="{DD0E1DD0-A5C7-4639-8370-A163986161E8}" type="pres">
      <dgm:prSet presAssocID="{C3D69448-C0CC-4CD4-ACEF-A35AF0EEFB9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C703-B1FF-4E28-8A53-9EEB380A9E18}" type="pres">
      <dgm:prSet presAssocID="{C3D69448-C0CC-4CD4-ACEF-A35AF0EEFB9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9F66B6-6EF3-4BBF-83A7-01FE775765EE}" type="pres">
      <dgm:prSet presAssocID="{8E9ECECB-C599-471F-BD35-FDF650E3B066}" presName="node" presStyleLbl="node1" presStyleIdx="0" presStyleCnt="4" custScaleX="21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38FF-A658-4BF5-887B-1E9B5B67CDC5}" type="pres">
      <dgm:prSet presAssocID="{FB80FD62-636D-402B-9E99-445314DAD45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B9D411-17B6-47A0-B583-0691E877F9A5}" type="pres">
      <dgm:prSet presAssocID="{FB80FD62-636D-402B-9E99-445314DAD45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DD9016-73A9-4C4B-9496-173DE0487AE7}" type="pres">
      <dgm:prSet presAssocID="{FDF8231D-B171-4185-BF35-713DF543C2ED}" presName="node" presStyleLbl="node1" presStyleIdx="1" presStyleCnt="4" custScaleX="159728" custRadScaleRad="92138" custRadScaleInc="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2506-E767-4736-B63C-A1B55B2CF1CF}" type="pres">
      <dgm:prSet presAssocID="{A19B775A-E402-46FB-8E5C-F9EB9CC8CC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88C7B0D-C02E-4F5E-92A3-FF2622E50C48}" type="pres">
      <dgm:prSet presAssocID="{A19B775A-E402-46FB-8E5C-F9EB9CC8CC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0C0489-D5F6-4860-8ADE-8E8AE708F23F}" type="pres">
      <dgm:prSet presAssocID="{6815F193-94FE-44AE-B475-C253B9896BEF}" presName="node" presStyleLbl="node1" presStyleIdx="2" presStyleCnt="4" custScaleX="18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8B71-C645-42C0-A65A-3DAD2131FD36}" type="pres">
      <dgm:prSet presAssocID="{EB2935AE-6D76-4B2A-B5D1-0BA194605ED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C18969-E0B9-409B-BF5B-38DEDDF2449D}" type="pres">
      <dgm:prSet presAssocID="{EB2935AE-6D76-4B2A-B5D1-0BA194605E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658A0A-A9C1-4A22-974A-9EF823C0A2E3}" type="pres">
      <dgm:prSet presAssocID="{57C82599-B204-40E8-AEFD-41B9521926CE}" presName="node" presStyleLbl="node1" presStyleIdx="3" presStyleCnt="4" custScaleX="163515" custRadScaleRad="94802" custRadScaleInc="-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4B81C-76D8-4C48-B29D-190894527080}" type="presOf" srcId="{57C82599-B204-40E8-AEFD-41B9521926CE}" destId="{0A658A0A-A9C1-4A22-974A-9EF823C0A2E3}" srcOrd="0" destOrd="0" presId="urn:microsoft.com/office/officeart/2005/8/layout/radial5"/>
    <dgm:cxn modelId="{E5B72379-327C-4264-A9FE-F8A65D6FB762}" srcId="{7BDB1C1C-5979-45E3-A544-6D0E14D0EACF}" destId="{8E9ECECB-C599-471F-BD35-FDF650E3B066}" srcOrd="0" destOrd="0" parTransId="{C3D69448-C0CC-4CD4-ACEF-A35AF0EEFB92}" sibTransId="{BA7600C1-6D3E-4E38-9FC1-6E318FF7EE78}"/>
    <dgm:cxn modelId="{D580E7BA-FD5C-485C-98DD-951432A73005}" type="presOf" srcId="{C3D69448-C0CC-4CD4-ACEF-A35AF0EEFB92}" destId="{8900C703-B1FF-4E28-8A53-9EEB380A9E18}" srcOrd="1" destOrd="0" presId="urn:microsoft.com/office/officeart/2005/8/layout/radial5"/>
    <dgm:cxn modelId="{C1A5D4C4-1FE4-4542-BCF1-025342202B88}" type="presOf" srcId="{A19B775A-E402-46FB-8E5C-F9EB9CC8CC6F}" destId="{F7FD2506-E767-4736-B63C-A1B55B2CF1CF}" srcOrd="0" destOrd="0" presId="urn:microsoft.com/office/officeart/2005/8/layout/radial5"/>
    <dgm:cxn modelId="{53071D9B-9FBB-4824-A1D6-8BB617FF578A}" type="presOf" srcId="{C3D69448-C0CC-4CD4-ACEF-A35AF0EEFB92}" destId="{DD0E1DD0-A5C7-4639-8370-A163986161E8}" srcOrd="0" destOrd="0" presId="urn:microsoft.com/office/officeart/2005/8/layout/radial5"/>
    <dgm:cxn modelId="{5726E6E5-B1D2-4F52-8CBB-9B47A6DB4943}" type="presOf" srcId="{FB80FD62-636D-402B-9E99-445314DAD45A}" destId="{5AB538FF-A658-4BF5-887B-1E9B5B67CDC5}" srcOrd="0" destOrd="0" presId="urn:microsoft.com/office/officeart/2005/8/layout/radial5"/>
    <dgm:cxn modelId="{E982532D-28FE-4E00-BA83-7474CCB2E37F}" type="presOf" srcId="{A19B775A-E402-46FB-8E5C-F9EB9CC8CC6F}" destId="{188C7B0D-C02E-4F5E-92A3-FF2622E50C48}" srcOrd="1" destOrd="0" presId="urn:microsoft.com/office/officeart/2005/8/layout/radial5"/>
    <dgm:cxn modelId="{2EE8915D-D095-466A-84E2-173D3AABA548}" type="presOf" srcId="{FDF8231D-B171-4185-BF35-713DF543C2ED}" destId="{B2DD9016-73A9-4C4B-9496-173DE0487AE7}" srcOrd="0" destOrd="0" presId="urn:microsoft.com/office/officeart/2005/8/layout/radial5"/>
    <dgm:cxn modelId="{5D393ECE-56A2-47A3-A2A5-EA71ECB976EC}" srcId="{7BDB1C1C-5979-45E3-A544-6D0E14D0EACF}" destId="{57C82599-B204-40E8-AEFD-41B9521926CE}" srcOrd="3" destOrd="0" parTransId="{EB2935AE-6D76-4B2A-B5D1-0BA194605ED1}" sibTransId="{9A6BF356-6505-41E9-A9FC-BA3071338CCF}"/>
    <dgm:cxn modelId="{D587C24E-2A7D-4C66-BA1D-625463E0C1A1}" type="presOf" srcId="{6815F193-94FE-44AE-B475-C253B9896BEF}" destId="{DC0C0489-D5F6-4860-8ADE-8E8AE708F23F}" srcOrd="0" destOrd="0" presId="urn:microsoft.com/office/officeart/2005/8/layout/radial5"/>
    <dgm:cxn modelId="{14F20418-0E0F-4477-9B26-85475E7D5F12}" type="presOf" srcId="{8CFA640D-BE71-4845-8695-738EF1814642}" destId="{BC32526E-580E-4916-B13C-E24EA9078898}" srcOrd="0" destOrd="0" presId="urn:microsoft.com/office/officeart/2005/8/layout/radial5"/>
    <dgm:cxn modelId="{13AA351F-F1C2-47AF-8F45-0B16CA2B55FA}" type="presOf" srcId="{EB2935AE-6D76-4B2A-B5D1-0BA194605ED1}" destId="{A9BD8B71-C645-42C0-A65A-3DAD2131FD36}" srcOrd="0" destOrd="0" presId="urn:microsoft.com/office/officeart/2005/8/layout/radial5"/>
    <dgm:cxn modelId="{ABD9F833-8256-4BBA-8F68-160C655A4972}" type="presOf" srcId="{EB2935AE-6D76-4B2A-B5D1-0BA194605ED1}" destId="{19C18969-E0B9-409B-BF5B-38DEDDF2449D}" srcOrd="1" destOrd="0" presId="urn:microsoft.com/office/officeart/2005/8/layout/radial5"/>
    <dgm:cxn modelId="{512C8C46-BDB6-4F7D-9CFB-2D2AAC14C600}" srcId="{8CFA640D-BE71-4845-8695-738EF1814642}" destId="{7BDB1C1C-5979-45E3-A544-6D0E14D0EACF}" srcOrd="0" destOrd="0" parTransId="{0D5E9079-393B-4C91-960A-35879442A820}" sibTransId="{1CBC3B26-165C-41BB-A738-434DDB45A956}"/>
    <dgm:cxn modelId="{C7BA9FC1-FC13-4BAE-9ECC-3A5D1DE36ADB}" type="presOf" srcId="{FB80FD62-636D-402B-9E99-445314DAD45A}" destId="{88B9D411-17B6-47A0-B583-0691E877F9A5}" srcOrd="1" destOrd="0" presId="urn:microsoft.com/office/officeart/2005/8/layout/radial5"/>
    <dgm:cxn modelId="{FE62AC99-7EB1-4664-A96C-CF8413197939}" type="presOf" srcId="{8E9ECECB-C599-471F-BD35-FDF650E3B066}" destId="{4F9F66B6-6EF3-4BBF-83A7-01FE775765EE}" srcOrd="0" destOrd="0" presId="urn:microsoft.com/office/officeart/2005/8/layout/radial5"/>
    <dgm:cxn modelId="{E6C2A5BF-4E85-47D8-AEF1-24F1A503CB4A}" srcId="{7BDB1C1C-5979-45E3-A544-6D0E14D0EACF}" destId="{6815F193-94FE-44AE-B475-C253B9896BEF}" srcOrd="2" destOrd="0" parTransId="{A19B775A-E402-46FB-8E5C-F9EB9CC8CC6F}" sibTransId="{F65691DF-72AB-4DE9-82E2-1F4E6FFDC0A8}"/>
    <dgm:cxn modelId="{16E29333-71FA-4F33-84FA-7C7203695F29}" srcId="{7BDB1C1C-5979-45E3-A544-6D0E14D0EACF}" destId="{FDF8231D-B171-4185-BF35-713DF543C2ED}" srcOrd="1" destOrd="0" parTransId="{FB80FD62-636D-402B-9E99-445314DAD45A}" sibTransId="{3100AFBA-84FF-4BDA-AB39-E375BC52D834}"/>
    <dgm:cxn modelId="{DC88B15C-0546-4F4A-8BCE-9EC83C727432}" type="presOf" srcId="{7BDB1C1C-5979-45E3-A544-6D0E14D0EACF}" destId="{C461C7CE-2E55-40A9-BCBD-1CB910494DDF}" srcOrd="0" destOrd="0" presId="urn:microsoft.com/office/officeart/2005/8/layout/radial5"/>
    <dgm:cxn modelId="{F21D7AD1-2EBF-41F6-896F-96B494A0584D}" type="presParOf" srcId="{BC32526E-580E-4916-B13C-E24EA9078898}" destId="{C461C7CE-2E55-40A9-BCBD-1CB910494DDF}" srcOrd="0" destOrd="0" presId="urn:microsoft.com/office/officeart/2005/8/layout/radial5"/>
    <dgm:cxn modelId="{4755FDF3-2FCC-47F3-8E95-A33BFC72BA02}" type="presParOf" srcId="{BC32526E-580E-4916-B13C-E24EA9078898}" destId="{DD0E1DD0-A5C7-4639-8370-A163986161E8}" srcOrd="1" destOrd="0" presId="urn:microsoft.com/office/officeart/2005/8/layout/radial5"/>
    <dgm:cxn modelId="{0F931BDC-8457-4075-BFE7-C0476E785A7D}" type="presParOf" srcId="{DD0E1DD0-A5C7-4639-8370-A163986161E8}" destId="{8900C703-B1FF-4E28-8A53-9EEB380A9E18}" srcOrd="0" destOrd="0" presId="urn:microsoft.com/office/officeart/2005/8/layout/radial5"/>
    <dgm:cxn modelId="{B65F6F99-F568-441D-B99F-743D88E68AC7}" type="presParOf" srcId="{BC32526E-580E-4916-B13C-E24EA9078898}" destId="{4F9F66B6-6EF3-4BBF-83A7-01FE775765EE}" srcOrd="2" destOrd="0" presId="urn:microsoft.com/office/officeart/2005/8/layout/radial5"/>
    <dgm:cxn modelId="{F3D85550-B784-4A4F-AE1B-649435EAC2AE}" type="presParOf" srcId="{BC32526E-580E-4916-B13C-E24EA9078898}" destId="{5AB538FF-A658-4BF5-887B-1E9B5B67CDC5}" srcOrd="3" destOrd="0" presId="urn:microsoft.com/office/officeart/2005/8/layout/radial5"/>
    <dgm:cxn modelId="{8727DA09-25B9-4FC9-B931-262DD25B3937}" type="presParOf" srcId="{5AB538FF-A658-4BF5-887B-1E9B5B67CDC5}" destId="{88B9D411-17B6-47A0-B583-0691E877F9A5}" srcOrd="0" destOrd="0" presId="urn:microsoft.com/office/officeart/2005/8/layout/radial5"/>
    <dgm:cxn modelId="{DA3CDD7A-AA9A-4B29-90F4-062DB6822DE9}" type="presParOf" srcId="{BC32526E-580E-4916-B13C-E24EA9078898}" destId="{B2DD9016-73A9-4C4B-9496-173DE0487AE7}" srcOrd="4" destOrd="0" presId="urn:microsoft.com/office/officeart/2005/8/layout/radial5"/>
    <dgm:cxn modelId="{905685F1-0747-4F03-8ACA-144818B0E6D8}" type="presParOf" srcId="{BC32526E-580E-4916-B13C-E24EA9078898}" destId="{F7FD2506-E767-4736-B63C-A1B55B2CF1CF}" srcOrd="5" destOrd="0" presId="urn:microsoft.com/office/officeart/2005/8/layout/radial5"/>
    <dgm:cxn modelId="{AACC5026-B6D0-488A-816A-8FBA29C73134}" type="presParOf" srcId="{F7FD2506-E767-4736-B63C-A1B55B2CF1CF}" destId="{188C7B0D-C02E-4F5E-92A3-FF2622E50C48}" srcOrd="0" destOrd="0" presId="urn:microsoft.com/office/officeart/2005/8/layout/radial5"/>
    <dgm:cxn modelId="{C54488CA-4C68-44B4-BA4C-A6A09715C8A8}" type="presParOf" srcId="{BC32526E-580E-4916-B13C-E24EA9078898}" destId="{DC0C0489-D5F6-4860-8ADE-8E8AE708F23F}" srcOrd="6" destOrd="0" presId="urn:microsoft.com/office/officeart/2005/8/layout/radial5"/>
    <dgm:cxn modelId="{E6E4813D-3E98-4BA6-B20C-830898E34BCB}" type="presParOf" srcId="{BC32526E-580E-4916-B13C-E24EA9078898}" destId="{A9BD8B71-C645-42C0-A65A-3DAD2131FD36}" srcOrd="7" destOrd="0" presId="urn:microsoft.com/office/officeart/2005/8/layout/radial5"/>
    <dgm:cxn modelId="{BB921985-010F-4D6B-9912-A83C2197CE11}" type="presParOf" srcId="{A9BD8B71-C645-42C0-A65A-3DAD2131FD36}" destId="{19C18969-E0B9-409B-BF5B-38DEDDF2449D}" srcOrd="0" destOrd="0" presId="urn:microsoft.com/office/officeart/2005/8/layout/radial5"/>
    <dgm:cxn modelId="{6E32389E-A5E1-4449-9BEA-35006354EDCE}" type="presParOf" srcId="{BC32526E-580E-4916-B13C-E24EA9078898}" destId="{0A658A0A-A9C1-4A22-974A-9EF823C0A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5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0E805051-1872-42AF-9AF3-8B2914CFAB4E}" srcId="{D8856B93-A25A-4F56-BF4C-9CDD43EB88C3}" destId="{92924328-5DD4-4E81-A010-2E2319E8C795}" srcOrd="4" destOrd="0" parTransId="{A8C30119-25D1-47A9-B210-7C319013C27B}" sibTransId="{A46FB8B7-894C-448F-B6F6-B0A4F93D9B20}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A4F78C9D-7F92-4E14-A695-1144324B8658}" srcId="{D8856B93-A25A-4F56-BF4C-9CDD43EB88C3}" destId="{751A996B-CED6-4895-9B22-7D621D59BD69}" srcOrd="2" destOrd="0" parTransId="{5B56BA16-1E81-4294-9A04-43ECEA8F6317}" sibTransId="{3E2EE0E6-C7FA-4A26-93D0-3B26256DB27C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42440920-52FA-4528-8697-AAE6FD46E078}" srcId="{D8856B93-A25A-4F56-BF4C-9CDD43EB88C3}" destId="{1E59FB95-83B7-41AC-8571-22B5DCC309CB}" srcOrd="3" destOrd="0" parTransId="{C31A5140-882A-465F-A3C1-8F8CBB7F5F54}" sibTransId="{2F2BD5D2-C2C8-4D2D-A628-E5DF276B00AC}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41BE1FE9-3040-49D5-978D-3B3ED7EA043B}" type="presParOf" srcId="{C261E7EF-20A1-4F6C-A228-F231BC3B9528}" destId="{BD73F588-CCF4-44D5-82CD-01B14CA36B3A}" srcOrd="2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3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4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6F5F8-C072-4D42-B8BC-FFB36EEA7CD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4952-1EAB-4D16-9899-2C04E5F9992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dirty="0">
            <a:solidFill>
              <a:schemeClr val="tx1"/>
            </a:solidFill>
          </a:endParaRPr>
        </a:p>
      </dgm:t>
    </dgm:pt>
    <dgm:pt modelId="{23258CAF-FF49-4437-AB27-9F7183B2A079}" type="parTrans" cxnId="{342C2139-11E6-476C-9215-5037AEAE7D07}">
      <dgm:prSet/>
      <dgm:spPr/>
      <dgm:t>
        <a:bodyPr/>
        <a:lstStyle/>
        <a:p>
          <a:endParaRPr lang="ru-RU"/>
        </a:p>
      </dgm:t>
    </dgm:pt>
    <dgm:pt modelId="{7A29717C-4D2C-4E18-9A1A-C18EF1364D4B}" type="sibTrans" cxnId="{342C2139-11E6-476C-9215-5037AEAE7D07}">
      <dgm:prSet/>
      <dgm:spPr>
        <a:ln w="19050"/>
      </dgm:spPr>
      <dgm:t>
        <a:bodyPr/>
        <a:lstStyle/>
        <a:p>
          <a:endParaRPr lang="ru-RU"/>
        </a:p>
      </dgm:t>
    </dgm:pt>
    <dgm:pt modelId="{3EB30A4E-AC08-4C85-B106-A2638964388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dirty="0">
            <a:solidFill>
              <a:schemeClr val="tx1"/>
            </a:solidFill>
          </a:endParaRPr>
        </a:p>
      </dgm:t>
    </dgm:pt>
    <dgm:pt modelId="{4FA789B3-61B7-4561-8FA8-4385506781A2}" type="parTrans" cxnId="{F133B591-1D9C-4911-AEE7-9EABEB1F6ECF}">
      <dgm:prSet/>
      <dgm:spPr/>
      <dgm:t>
        <a:bodyPr/>
        <a:lstStyle/>
        <a:p>
          <a:endParaRPr lang="ru-RU"/>
        </a:p>
      </dgm:t>
    </dgm:pt>
    <dgm:pt modelId="{184B80C6-90F4-46F1-8515-F5B883FA5D86}" type="sibTrans" cxnId="{F133B591-1D9C-4911-AEE7-9EABEB1F6ECF}">
      <dgm:prSet/>
      <dgm:spPr>
        <a:ln w="19050"/>
      </dgm:spPr>
      <dgm:t>
        <a:bodyPr/>
        <a:lstStyle/>
        <a:p>
          <a:endParaRPr lang="ru-RU"/>
        </a:p>
      </dgm:t>
    </dgm:pt>
    <dgm:pt modelId="{11636F39-CE2D-45EB-ADCD-41D3353C52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dirty="0" smtClean="0">
              <a:solidFill>
                <a:schemeClr val="tx1"/>
              </a:solidFill>
            </a:rPr>
            <a:t>муниципальной</a:t>
          </a:r>
          <a:r>
            <a:rPr lang="ru-RU" sz="1000" dirty="0" smtClean="0">
              <a:solidFill>
                <a:schemeClr val="tx1"/>
              </a:solidFill>
            </a:rPr>
            <a:t> программы </a:t>
          </a:r>
          <a:endParaRPr lang="ru-RU" sz="1000" dirty="0">
            <a:solidFill>
              <a:schemeClr val="tx1"/>
            </a:solidFill>
          </a:endParaRPr>
        </a:p>
      </dgm:t>
    </dgm:pt>
    <dgm:pt modelId="{87FF8988-E5EA-4285-A676-F3E7CDC7E155}" type="parTrans" cxnId="{C67126F0-C2AB-4F44-85FE-127E4F5B5246}">
      <dgm:prSet/>
      <dgm:spPr/>
      <dgm:t>
        <a:bodyPr/>
        <a:lstStyle/>
        <a:p>
          <a:endParaRPr lang="ru-RU"/>
        </a:p>
      </dgm:t>
    </dgm:pt>
    <dgm:pt modelId="{2942B38F-3E98-4B82-873C-54D18EEA2659}" type="sibTrans" cxnId="{C67126F0-C2AB-4F44-85FE-127E4F5B5246}">
      <dgm:prSet/>
      <dgm:spPr>
        <a:ln w="19050"/>
      </dgm:spPr>
      <dgm:t>
        <a:bodyPr/>
        <a:lstStyle/>
        <a:p>
          <a:endParaRPr lang="ru-RU"/>
        </a:p>
      </dgm:t>
    </dgm:pt>
    <dgm:pt modelId="{6332C118-9168-45CD-AE9F-75F23D08643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8CD497A5-1BD5-4CF8-9619-0D2AF8C77C89}" type="parTrans" cxnId="{C786EB25-79C2-4602-936C-C24459A19A93}">
      <dgm:prSet/>
      <dgm:spPr/>
      <dgm:t>
        <a:bodyPr/>
        <a:lstStyle/>
        <a:p>
          <a:endParaRPr lang="ru-RU"/>
        </a:p>
      </dgm:t>
    </dgm:pt>
    <dgm:pt modelId="{D5ABED70-F478-4FC3-B20E-8318A75EEE65}" type="sibTrans" cxnId="{C786EB25-79C2-4602-936C-C24459A19A93}">
      <dgm:prSet/>
      <dgm:spPr>
        <a:ln w="19050"/>
      </dgm:spPr>
      <dgm:t>
        <a:bodyPr/>
        <a:lstStyle/>
        <a:p>
          <a:endParaRPr lang="ru-RU"/>
        </a:p>
      </dgm:t>
    </dgm:pt>
    <dgm:pt modelId="{D32495F3-38FD-4FA6-AE3B-3EEEF68C17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201EB086-3DA5-4889-9094-3D856BE8547A}" type="parTrans" cxnId="{C7364F05-7332-48B5-9DED-8E93D36382A3}">
      <dgm:prSet/>
      <dgm:spPr/>
      <dgm:t>
        <a:bodyPr/>
        <a:lstStyle/>
        <a:p>
          <a:endParaRPr lang="ru-RU"/>
        </a:p>
      </dgm:t>
    </dgm:pt>
    <dgm:pt modelId="{EEC8C3C5-9ED5-4197-9A41-0D0A5335B4EC}" type="sibTrans" cxnId="{C7364F05-7332-48B5-9DED-8E93D36382A3}">
      <dgm:prSet/>
      <dgm:spPr>
        <a:ln w="19050"/>
      </dgm:spPr>
      <dgm:t>
        <a:bodyPr/>
        <a:lstStyle/>
        <a:p>
          <a:endParaRPr lang="ru-RU"/>
        </a:p>
      </dgm:t>
    </dgm:pt>
    <dgm:pt modelId="{79480116-1968-4086-B774-552136DEC151}" type="pres">
      <dgm:prSet presAssocID="{0FA6F5F8-C072-4D42-B8BC-FFB36EEA7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98E53-B555-4D56-B473-E6817979CD0F}" type="pres">
      <dgm:prSet presAssocID="{62304952-1EAB-4D16-9899-2C04E5F999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0A2FC-F662-4FA2-BB0F-2C5D803ED40F}" type="pres">
      <dgm:prSet presAssocID="{62304952-1EAB-4D16-9899-2C04E5F99927}" presName="spNode" presStyleCnt="0"/>
      <dgm:spPr/>
    </dgm:pt>
    <dgm:pt modelId="{3B37A6CD-178E-4DD2-AC57-1A8F79A9ECE5}" type="pres">
      <dgm:prSet presAssocID="{7A29717C-4D2C-4E18-9A1A-C18EF1364D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DA2001-E6ED-4631-9F82-12DB6340E77C}" type="pres">
      <dgm:prSet presAssocID="{3EB30A4E-AC08-4C85-B106-A2638964388F}" presName="node" presStyleLbl="node1" presStyleIdx="1" presStyleCnt="5" custScaleX="111373" custScaleY="10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069A-0D38-46C2-8021-C6C6D176EAE1}" type="pres">
      <dgm:prSet presAssocID="{3EB30A4E-AC08-4C85-B106-A2638964388F}" presName="spNode" presStyleCnt="0"/>
      <dgm:spPr/>
    </dgm:pt>
    <dgm:pt modelId="{F6A15FD0-4A7A-466B-84F8-7BF1C9E59C7D}" type="pres">
      <dgm:prSet presAssocID="{184B80C6-90F4-46F1-8515-F5B883FA5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E9355AA-F19B-443D-8E85-6ED64A3568C0}" type="pres">
      <dgm:prSet presAssocID="{11636F39-CE2D-45EB-ADCD-41D3353C52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885-F98A-42C0-ABC5-9724BA5C5A3F}" type="pres">
      <dgm:prSet presAssocID="{11636F39-CE2D-45EB-ADCD-41D3353C5211}" presName="spNode" presStyleCnt="0"/>
      <dgm:spPr/>
    </dgm:pt>
    <dgm:pt modelId="{C356A30D-D32A-4EFE-B9A6-A9A0BCEBFDA9}" type="pres">
      <dgm:prSet presAssocID="{2942B38F-3E98-4B82-873C-54D18EEA265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BD56474-B2B5-41B3-AB08-71DF755734F1}" type="pres">
      <dgm:prSet presAssocID="{6332C118-9168-45CD-AE9F-75F23D0864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F1B-D47B-4840-9709-87F2BD6B0997}" type="pres">
      <dgm:prSet presAssocID="{6332C118-9168-45CD-AE9F-75F23D08643D}" presName="spNode" presStyleCnt="0"/>
      <dgm:spPr/>
    </dgm:pt>
    <dgm:pt modelId="{696C1C21-6AC4-4CAD-8723-297185BDD4B3}" type="pres">
      <dgm:prSet presAssocID="{D5ABED70-F478-4FC3-B20E-8318A75EEE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F5BD29-9979-4BDA-9875-27F3D3DDEEAB}" type="pres">
      <dgm:prSet presAssocID="{D32495F3-38FD-4FA6-AE3B-3EEEF68C1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5EE2-7B75-419A-A2A2-6C8BCD34E7F1}" type="pres">
      <dgm:prSet presAssocID="{D32495F3-38FD-4FA6-AE3B-3EEEF68C1716}" presName="spNode" presStyleCnt="0"/>
      <dgm:spPr/>
    </dgm:pt>
    <dgm:pt modelId="{9624AE02-D75A-482F-88FB-22270335F5B7}" type="pres">
      <dgm:prSet presAssocID="{EEC8C3C5-9ED5-4197-9A41-0D0A5335B4E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67126F0-C2AB-4F44-85FE-127E4F5B5246}" srcId="{0FA6F5F8-C072-4D42-B8BC-FFB36EEA7CD6}" destId="{11636F39-CE2D-45EB-ADCD-41D3353C5211}" srcOrd="2" destOrd="0" parTransId="{87FF8988-E5EA-4285-A676-F3E7CDC7E155}" sibTransId="{2942B38F-3E98-4B82-873C-54D18EEA2659}"/>
    <dgm:cxn modelId="{4D450E86-A897-4F2C-9C32-8477A3C1FC92}" type="presOf" srcId="{184B80C6-90F4-46F1-8515-F5B883FA5D86}" destId="{F6A15FD0-4A7A-466B-84F8-7BF1C9E59C7D}" srcOrd="0" destOrd="0" presId="urn:microsoft.com/office/officeart/2005/8/layout/cycle5"/>
    <dgm:cxn modelId="{EC924E21-0E5C-4EC3-8C53-244F22E21C4E}" type="presOf" srcId="{62304952-1EAB-4D16-9899-2C04E5F99927}" destId="{D2498E53-B555-4D56-B473-E6817979CD0F}" srcOrd="0" destOrd="0" presId="urn:microsoft.com/office/officeart/2005/8/layout/cycle5"/>
    <dgm:cxn modelId="{342C2139-11E6-476C-9215-5037AEAE7D07}" srcId="{0FA6F5F8-C072-4D42-B8BC-FFB36EEA7CD6}" destId="{62304952-1EAB-4D16-9899-2C04E5F99927}" srcOrd="0" destOrd="0" parTransId="{23258CAF-FF49-4437-AB27-9F7183B2A079}" sibTransId="{7A29717C-4D2C-4E18-9A1A-C18EF1364D4B}"/>
    <dgm:cxn modelId="{4B5E721D-83A4-4455-AC50-98D1711B0A3C}" type="presOf" srcId="{D5ABED70-F478-4FC3-B20E-8318A75EEE65}" destId="{696C1C21-6AC4-4CAD-8723-297185BDD4B3}" srcOrd="0" destOrd="0" presId="urn:microsoft.com/office/officeart/2005/8/layout/cycle5"/>
    <dgm:cxn modelId="{34B73A86-6B6B-42D6-9F14-51DD0F256987}" type="presOf" srcId="{EEC8C3C5-9ED5-4197-9A41-0D0A5335B4EC}" destId="{9624AE02-D75A-482F-88FB-22270335F5B7}" srcOrd="0" destOrd="0" presId="urn:microsoft.com/office/officeart/2005/8/layout/cycle5"/>
    <dgm:cxn modelId="{36263631-A5D4-4431-8402-B03580DCE27F}" type="presOf" srcId="{0FA6F5F8-C072-4D42-B8BC-FFB36EEA7CD6}" destId="{79480116-1968-4086-B774-552136DEC151}" srcOrd="0" destOrd="0" presId="urn:microsoft.com/office/officeart/2005/8/layout/cycle5"/>
    <dgm:cxn modelId="{F133B591-1D9C-4911-AEE7-9EABEB1F6ECF}" srcId="{0FA6F5F8-C072-4D42-B8BC-FFB36EEA7CD6}" destId="{3EB30A4E-AC08-4C85-B106-A2638964388F}" srcOrd="1" destOrd="0" parTransId="{4FA789B3-61B7-4561-8FA8-4385506781A2}" sibTransId="{184B80C6-90F4-46F1-8515-F5B883FA5D86}"/>
    <dgm:cxn modelId="{1D1D183B-6F18-4979-9675-ABCE48F465FD}" type="presOf" srcId="{7A29717C-4D2C-4E18-9A1A-C18EF1364D4B}" destId="{3B37A6CD-178E-4DD2-AC57-1A8F79A9ECE5}" srcOrd="0" destOrd="0" presId="urn:microsoft.com/office/officeart/2005/8/layout/cycle5"/>
    <dgm:cxn modelId="{5327A454-BDE4-440C-A5DC-1EFD4476D18C}" type="presOf" srcId="{D32495F3-38FD-4FA6-AE3B-3EEEF68C1716}" destId="{02F5BD29-9979-4BDA-9875-27F3D3DDEEAB}" srcOrd="0" destOrd="0" presId="urn:microsoft.com/office/officeart/2005/8/layout/cycle5"/>
    <dgm:cxn modelId="{B56EDD4A-7D4C-4887-87E1-E0D124938BCA}" type="presOf" srcId="{2942B38F-3E98-4B82-873C-54D18EEA2659}" destId="{C356A30D-D32A-4EFE-B9A6-A9A0BCEBFDA9}" srcOrd="0" destOrd="0" presId="urn:microsoft.com/office/officeart/2005/8/layout/cycle5"/>
    <dgm:cxn modelId="{2BD2A7A2-02B8-4412-BF12-E9B83AEF305E}" type="presOf" srcId="{6332C118-9168-45CD-AE9F-75F23D08643D}" destId="{DBD56474-B2B5-41B3-AB08-71DF755734F1}" srcOrd="0" destOrd="0" presId="urn:microsoft.com/office/officeart/2005/8/layout/cycle5"/>
    <dgm:cxn modelId="{C786EB25-79C2-4602-936C-C24459A19A93}" srcId="{0FA6F5F8-C072-4D42-B8BC-FFB36EEA7CD6}" destId="{6332C118-9168-45CD-AE9F-75F23D08643D}" srcOrd="3" destOrd="0" parTransId="{8CD497A5-1BD5-4CF8-9619-0D2AF8C77C89}" sibTransId="{D5ABED70-F478-4FC3-B20E-8318A75EEE65}"/>
    <dgm:cxn modelId="{1758F604-1466-4A31-872F-B94F85022CE0}" type="presOf" srcId="{11636F39-CE2D-45EB-ADCD-41D3353C5211}" destId="{8E9355AA-F19B-443D-8E85-6ED64A3568C0}" srcOrd="0" destOrd="0" presId="urn:microsoft.com/office/officeart/2005/8/layout/cycle5"/>
    <dgm:cxn modelId="{274A8A0E-15B1-47D5-9F2F-8A80FAFEE021}" type="presOf" srcId="{3EB30A4E-AC08-4C85-B106-A2638964388F}" destId="{8EDA2001-E6ED-4631-9F82-12DB6340E77C}" srcOrd="0" destOrd="0" presId="urn:microsoft.com/office/officeart/2005/8/layout/cycle5"/>
    <dgm:cxn modelId="{C7364F05-7332-48B5-9DED-8E93D36382A3}" srcId="{0FA6F5F8-C072-4D42-B8BC-FFB36EEA7CD6}" destId="{D32495F3-38FD-4FA6-AE3B-3EEEF68C1716}" srcOrd="4" destOrd="0" parTransId="{201EB086-3DA5-4889-9094-3D856BE8547A}" sibTransId="{EEC8C3C5-9ED5-4197-9A41-0D0A5335B4EC}"/>
    <dgm:cxn modelId="{F484B8C6-F5E3-4F2B-8431-24A47680FFEE}" type="presParOf" srcId="{79480116-1968-4086-B774-552136DEC151}" destId="{D2498E53-B555-4D56-B473-E6817979CD0F}" srcOrd="0" destOrd="0" presId="urn:microsoft.com/office/officeart/2005/8/layout/cycle5"/>
    <dgm:cxn modelId="{B377B7AE-5B9D-401B-8BC7-2DF0BA447FAF}" type="presParOf" srcId="{79480116-1968-4086-B774-552136DEC151}" destId="{3680A2FC-F662-4FA2-BB0F-2C5D803ED40F}" srcOrd="1" destOrd="0" presId="urn:microsoft.com/office/officeart/2005/8/layout/cycle5"/>
    <dgm:cxn modelId="{23493294-95A8-478E-AB0D-3FF90DFCB7CB}" type="presParOf" srcId="{79480116-1968-4086-B774-552136DEC151}" destId="{3B37A6CD-178E-4DD2-AC57-1A8F79A9ECE5}" srcOrd="2" destOrd="0" presId="urn:microsoft.com/office/officeart/2005/8/layout/cycle5"/>
    <dgm:cxn modelId="{2D4863A2-9434-4729-A667-1F6865308583}" type="presParOf" srcId="{79480116-1968-4086-B774-552136DEC151}" destId="{8EDA2001-E6ED-4631-9F82-12DB6340E77C}" srcOrd="3" destOrd="0" presId="urn:microsoft.com/office/officeart/2005/8/layout/cycle5"/>
    <dgm:cxn modelId="{0C9864F5-9DCF-4712-9712-30D9BA1DACE4}" type="presParOf" srcId="{79480116-1968-4086-B774-552136DEC151}" destId="{948E069A-0D38-46C2-8021-C6C6D176EAE1}" srcOrd="4" destOrd="0" presId="urn:microsoft.com/office/officeart/2005/8/layout/cycle5"/>
    <dgm:cxn modelId="{9563E988-A9CE-4A75-98C2-D0216A5D7737}" type="presParOf" srcId="{79480116-1968-4086-B774-552136DEC151}" destId="{F6A15FD0-4A7A-466B-84F8-7BF1C9E59C7D}" srcOrd="5" destOrd="0" presId="urn:microsoft.com/office/officeart/2005/8/layout/cycle5"/>
    <dgm:cxn modelId="{1AD6911E-0E4E-43F5-AF46-C04E76478E59}" type="presParOf" srcId="{79480116-1968-4086-B774-552136DEC151}" destId="{8E9355AA-F19B-443D-8E85-6ED64A3568C0}" srcOrd="6" destOrd="0" presId="urn:microsoft.com/office/officeart/2005/8/layout/cycle5"/>
    <dgm:cxn modelId="{A0554582-164D-4802-A788-EF22309BC14D}" type="presParOf" srcId="{79480116-1968-4086-B774-552136DEC151}" destId="{0D916885-F98A-42C0-ABC5-9724BA5C5A3F}" srcOrd="7" destOrd="0" presId="urn:microsoft.com/office/officeart/2005/8/layout/cycle5"/>
    <dgm:cxn modelId="{BC1D511F-DB5A-4CB8-9873-DBC9D774158C}" type="presParOf" srcId="{79480116-1968-4086-B774-552136DEC151}" destId="{C356A30D-D32A-4EFE-B9A6-A9A0BCEBFDA9}" srcOrd="8" destOrd="0" presId="urn:microsoft.com/office/officeart/2005/8/layout/cycle5"/>
    <dgm:cxn modelId="{0F274B92-B538-40B0-9D42-711B61724588}" type="presParOf" srcId="{79480116-1968-4086-B774-552136DEC151}" destId="{DBD56474-B2B5-41B3-AB08-71DF755734F1}" srcOrd="9" destOrd="0" presId="urn:microsoft.com/office/officeart/2005/8/layout/cycle5"/>
    <dgm:cxn modelId="{CC0EC28E-C8BF-4EBD-8A8C-1FA88700CED3}" type="presParOf" srcId="{79480116-1968-4086-B774-552136DEC151}" destId="{8442FF1B-D47B-4840-9709-87F2BD6B0997}" srcOrd="10" destOrd="0" presId="urn:microsoft.com/office/officeart/2005/8/layout/cycle5"/>
    <dgm:cxn modelId="{1EED1765-B653-4B46-B44B-2F51B9759CA3}" type="presParOf" srcId="{79480116-1968-4086-B774-552136DEC151}" destId="{696C1C21-6AC4-4CAD-8723-297185BDD4B3}" srcOrd="11" destOrd="0" presId="urn:microsoft.com/office/officeart/2005/8/layout/cycle5"/>
    <dgm:cxn modelId="{A72E90A6-8FE3-4C4C-9AA6-8D3173E0862B}" type="presParOf" srcId="{79480116-1968-4086-B774-552136DEC151}" destId="{02F5BD29-9979-4BDA-9875-27F3D3DDEEAB}" srcOrd="12" destOrd="0" presId="urn:microsoft.com/office/officeart/2005/8/layout/cycle5"/>
    <dgm:cxn modelId="{1606279E-E83D-4155-93F4-9BA8F6065DE2}" type="presParOf" srcId="{79480116-1968-4086-B774-552136DEC151}" destId="{9FF75EE2-7B75-419A-A2A2-6C8BCD34E7F1}" srcOrd="13" destOrd="0" presId="urn:microsoft.com/office/officeart/2005/8/layout/cycle5"/>
    <dgm:cxn modelId="{4ED16B09-C633-4726-B743-C0D44B76F21B}" type="presParOf" srcId="{79480116-1968-4086-B774-552136DEC151}" destId="{9624AE02-D75A-482F-88FB-22270335F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ноябрь 2024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2025 год и плановый период 2026 и 2027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2024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2025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 2025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2025 год и плановый период 2026 и 2027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2025 год и плановый период 2026 и 2027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на 2025 год и плановый период 2026 и 2027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Декабрь 2024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Январь-февраль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2025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2025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Апрель-май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2025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08932111-DE18-4129-B1B1-8535C9BBABFD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 и предоставление его в Министерство экономики и   финансов 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0EDF7740-445D-4B5B-8C45-D7026B1B016F}" type="parTrans" cxnId="{3CCC0F60-1D7F-4CF9-8A63-EF3EEBCEC5E5}">
      <dgm:prSet/>
      <dgm:spPr/>
      <dgm:t>
        <a:bodyPr/>
        <a:lstStyle/>
        <a:p>
          <a:endParaRPr lang="ru-RU"/>
        </a:p>
      </dgm:t>
    </dgm:pt>
    <dgm:pt modelId="{C0201DC4-3525-4416-919A-1C00D7C252A4}" type="sibTrans" cxnId="{3CCC0F60-1D7F-4CF9-8A63-EF3EEBCEC5E5}">
      <dgm:prSet/>
      <dgm:spPr/>
      <dgm:t>
        <a:bodyPr/>
        <a:lstStyle/>
        <a:p>
          <a:endParaRPr lang="ru-RU"/>
        </a:p>
      </dgm:t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F3DD89F3-E92B-49B3-8FB3-74BE680D60BF}" type="presOf" srcId="{146FEA1B-D287-41CB-B340-125FAC23C6A7}" destId="{43781C65-8903-4B51-A186-20B9783DB7C1}" srcOrd="0" destOrd="0" presId="urn:microsoft.com/office/officeart/2005/8/layout/chevron2"/>
    <dgm:cxn modelId="{DD064448-F38A-4393-81C2-B550D4A8C6F6}" type="presOf" srcId="{AD6F8549-2DFC-4B5F-A148-40826C4D418E}" destId="{003AD277-CB24-4DC1-B1E3-BE416B095854}" srcOrd="0" destOrd="0" presId="urn:microsoft.com/office/officeart/2005/8/layout/chevron2"/>
    <dgm:cxn modelId="{39B4B6F8-D1D9-4AAC-933B-C7BFE8576777}" type="presOf" srcId="{FF93B54E-E685-45C9-BC88-DEC9332784FF}" destId="{0D08FADC-14BC-4A3F-AC64-13B9CCB36EE6}" srcOrd="0" destOrd="0" presId="urn:microsoft.com/office/officeart/2005/8/layout/chevron2"/>
    <dgm:cxn modelId="{F2613AC7-D604-430D-809B-852AD442E253}" type="presOf" srcId="{D869AEE3-72D3-4DDA-88BF-3503272EB8FE}" destId="{4B87D68E-2640-4264-A2A3-C61E8A4D5D6D}" srcOrd="0" destOrd="0" presId="urn:microsoft.com/office/officeart/2005/8/layout/chevron2"/>
    <dgm:cxn modelId="{1F64CE02-DFCF-4CB5-8A17-5084B20E0C89}" type="presOf" srcId="{2C6ED61A-7154-4517-99B1-26AF96726ACA}" destId="{6986A3C1-7BBE-4492-8E55-9C35BB01D1DF}" srcOrd="0" destOrd="0" presId="urn:microsoft.com/office/officeart/2005/8/layout/chevron2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EFEBE775-347A-4251-82CC-7CD34D5D7DC2}" type="presOf" srcId="{9CF1F44D-5406-4249-A6C3-A5037266FFCE}" destId="{74B0995C-3D0C-499A-9CC8-C12BF753A321}" srcOrd="0" destOrd="0" presId="urn:microsoft.com/office/officeart/2005/8/layout/chevron2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26EE4A45-9227-4361-8CD6-9032827508BA}" type="presOf" srcId="{7FA5B110-378B-471A-9B7C-9B4EACA6D150}" destId="{FA0D7C72-4E3F-4C9F-A7A4-7224625273E0}" srcOrd="0" destOrd="0" presId="urn:microsoft.com/office/officeart/2005/8/layout/chevron2"/>
    <dgm:cxn modelId="{3CCC0F60-1D7F-4CF9-8A63-EF3EEBCEC5E5}" srcId="{2C6ED61A-7154-4517-99B1-26AF96726ACA}" destId="{08932111-DE18-4129-B1B1-8535C9BBABFD}" srcOrd="1" destOrd="0" parTransId="{0EDF7740-445D-4B5B-8C45-D7026B1B016F}" sibTransId="{C0201DC4-3525-4416-919A-1C00D7C252A4}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253B5BD4-D1A5-407B-BF88-E3C39E22EFEF}" type="presOf" srcId="{158285C5-C6DD-4021-A821-E07245EECE28}" destId="{D2BA952C-8862-4CDC-A40B-87917A665C6C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4FCE2D2-621F-48AB-A6AD-1C4920253BF2}" type="presOf" srcId="{C9A1998B-568F-4943-833A-C2DAC315B425}" destId="{C4F3C803-973D-44A3-9BCE-F0BE8E2EF2B1}" srcOrd="0" destOrd="1" presId="urn:microsoft.com/office/officeart/2005/8/layout/chevron2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6ECDFE16-05B7-491E-BA41-03CC38E82DB4}" type="presOf" srcId="{8D8EF912-86BB-49F9-811C-2F3188B97F8E}" destId="{0E564202-6873-4688-872F-A48516E4BFC9}" srcOrd="0" destOrd="0" presId="urn:microsoft.com/office/officeart/2005/8/layout/chevron2"/>
    <dgm:cxn modelId="{8A700950-137F-45CB-8040-B53BEF19D0EE}" type="presOf" srcId="{FC413EBB-93EA-4EA6-B4C2-C96FAC216E44}" destId="{98AF6A50-D786-4F20-9BFD-27A538EA0661}" srcOrd="0" destOrd="0" presId="urn:microsoft.com/office/officeart/2005/8/layout/chevron2"/>
    <dgm:cxn modelId="{1B0B1784-0554-4689-9622-897C07D315F0}" type="presOf" srcId="{08932111-DE18-4129-B1B1-8535C9BBABFD}" destId="{6615AA2F-FF3D-4104-9A94-11E9C50982A9}" srcOrd="0" destOrd="1" presId="urn:microsoft.com/office/officeart/2005/8/layout/chevron2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F29EDA7D-F428-4978-A01F-5591D684F64F}" type="presOf" srcId="{6D563DD8-590D-4B14-89EE-96E61012F67F}" destId="{6615AA2F-FF3D-4104-9A94-11E9C50982A9}" srcOrd="0" destOrd="0" presId="urn:microsoft.com/office/officeart/2005/8/layout/chevron2"/>
    <dgm:cxn modelId="{826348B5-D1F9-4061-8183-A70B904C1399}" type="presOf" srcId="{96CFC7ED-D764-4D5B-B82E-48F1752F3129}" destId="{C4F3C803-973D-44A3-9BCE-F0BE8E2EF2B1}" srcOrd="0" destOrd="0" presId="urn:microsoft.com/office/officeart/2005/8/layout/chevron2"/>
    <dgm:cxn modelId="{75DD742E-8CB8-4EA2-8586-5ECB840A8B6C}" type="presOf" srcId="{F12D3C76-8153-4E5C-9D92-2182C2DE8564}" destId="{A64BAC7D-E895-4454-92F5-3A2B72B5A3E1}" srcOrd="0" destOrd="0" presId="urn:microsoft.com/office/officeart/2005/8/layout/chevron2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7872C1CA-EA0C-4B06-B329-64F21F13DE5C}" type="presOf" srcId="{91456E71-C936-4E90-8ADE-D5F411191EBB}" destId="{92628249-EC09-45B5-9FCA-D7D8DF764C3B}" srcOrd="0" destOrd="0" presId="urn:microsoft.com/office/officeart/2005/8/layout/chevron2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9877F0D6-640E-43A8-B3C0-24C40F61A197}" type="presOf" srcId="{688DA246-F33B-4DA1-B98A-8A6FF5361709}" destId="{492776A4-91EC-4963-96D1-0AAAE8AABB77}" srcOrd="0" destOrd="0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2E88052C-A476-4B87-BD8A-3CB6AD6DE27B}" type="presParOf" srcId="{FA0D7C72-4E3F-4C9F-A7A4-7224625273E0}" destId="{7983E317-5B6D-46B2-B2D2-F2AB338D300C}" srcOrd="0" destOrd="0" presId="urn:microsoft.com/office/officeart/2005/8/layout/chevron2"/>
    <dgm:cxn modelId="{E1B4A0DF-77D2-4BBE-9B51-99122AFD71E8}" type="presParOf" srcId="{7983E317-5B6D-46B2-B2D2-F2AB338D300C}" destId="{D2BA952C-8862-4CDC-A40B-87917A665C6C}" srcOrd="0" destOrd="0" presId="urn:microsoft.com/office/officeart/2005/8/layout/chevron2"/>
    <dgm:cxn modelId="{8D1094FB-D4F5-46CE-A7B2-6F20FB13A9BA}" type="presParOf" srcId="{7983E317-5B6D-46B2-B2D2-F2AB338D300C}" destId="{0E564202-6873-4688-872F-A48516E4BFC9}" srcOrd="1" destOrd="0" presId="urn:microsoft.com/office/officeart/2005/8/layout/chevron2"/>
    <dgm:cxn modelId="{83D49219-AADC-4BB7-ABCD-D48B26E982EB}" type="presParOf" srcId="{FA0D7C72-4E3F-4C9F-A7A4-7224625273E0}" destId="{74F7E54C-C687-4005-8DB1-F0CA5FA91519}" srcOrd="1" destOrd="0" presId="urn:microsoft.com/office/officeart/2005/8/layout/chevron2"/>
    <dgm:cxn modelId="{BE0A945E-4BA7-47BE-96AF-63372EFE94A3}" type="presParOf" srcId="{FA0D7C72-4E3F-4C9F-A7A4-7224625273E0}" destId="{032B17A5-B230-4E6D-B268-C9154D8951AC}" srcOrd="2" destOrd="0" presId="urn:microsoft.com/office/officeart/2005/8/layout/chevron2"/>
    <dgm:cxn modelId="{B7534AA2-B367-412A-A239-C01476E7F0D6}" type="presParOf" srcId="{032B17A5-B230-4E6D-B268-C9154D8951AC}" destId="{003AD277-CB24-4DC1-B1E3-BE416B095854}" srcOrd="0" destOrd="0" presId="urn:microsoft.com/office/officeart/2005/8/layout/chevron2"/>
    <dgm:cxn modelId="{C4E05DAE-A697-42F6-BB5C-C545840C8D45}" type="presParOf" srcId="{032B17A5-B230-4E6D-B268-C9154D8951AC}" destId="{C4F3C803-973D-44A3-9BCE-F0BE8E2EF2B1}" srcOrd="1" destOrd="0" presId="urn:microsoft.com/office/officeart/2005/8/layout/chevron2"/>
    <dgm:cxn modelId="{3019508A-2D9D-4C42-B345-ABAD182B1E35}" type="presParOf" srcId="{FA0D7C72-4E3F-4C9F-A7A4-7224625273E0}" destId="{63061C8D-EBE6-41E7-9B75-B316892BD5EF}" srcOrd="3" destOrd="0" presId="urn:microsoft.com/office/officeart/2005/8/layout/chevron2"/>
    <dgm:cxn modelId="{B481D507-9E49-456A-AA34-DD136881DD3F}" type="presParOf" srcId="{FA0D7C72-4E3F-4C9F-A7A4-7224625273E0}" destId="{95B0250F-FBDF-48D2-9C36-73A455AA4DC8}" srcOrd="4" destOrd="0" presId="urn:microsoft.com/office/officeart/2005/8/layout/chevron2"/>
    <dgm:cxn modelId="{7CBFA8BF-A436-4DE8-99C7-B4C089242B3A}" type="presParOf" srcId="{95B0250F-FBDF-48D2-9C36-73A455AA4DC8}" destId="{43781C65-8903-4B51-A186-20B9783DB7C1}" srcOrd="0" destOrd="0" presId="urn:microsoft.com/office/officeart/2005/8/layout/chevron2"/>
    <dgm:cxn modelId="{FCC6990F-9BCC-43FA-A798-C3B5E785A36A}" type="presParOf" srcId="{95B0250F-FBDF-48D2-9C36-73A455AA4DC8}" destId="{4B87D68E-2640-4264-A2A3-C61E8A4D5D6D}" srcOrd="1" destOrd="0" presId="urn:microsoft.com/office/officeart/2005/8/layout/chevron2"/>
    <dgm:cxn modelId="{878C1194-77CA-4F1B-8606-B418BC8B5DD7}" type="presParOf" srcId="{FA0D7C72-4E3F-4C9F-A7A4-7224625273E0}" destId="{8042A68C-F7B4-4AA8-AB17-D500BF4117C7}" srcOrd="5" destOrd="0" presId="urn:microsoft.com/office/officeart/2005/8/layout/chevron2"/>
    <dgm:cxn modelId="{1216E226-E61F-4F49-AD36-ABA29CB3C2E9}" type="presParOf" srcId="{FA0D7C72-4E3F-4C9F-A7A4-7224625273E0}" destId="{FAE3ED3F-53CF-44AC-999F-3841F0D3D50A}" srcOrd="6" destOrd="0" presId="urn:microsoft.com/office/officeart/2005/8/layout/chevron2"/>
    <dgm:cxn modelId="{92F6EE42-41AD-4F73-8A98-0E5F846FCE04}" type="presParOf" srcId="{FAE3ED3F-53CF-44AC-999F-3841F0D3D50A}" destId="{0D08FADC-14BC-4A3F-AC64-13B9CCB36EE6}" srcOrd="0" destOrd="0" presId="urn:microsoft.com/office/officeart/2005/8/layout/chevron2"/>
    <dgm:cxn modelId="{2CC5B70F-FE4E-4EAF-BF6A-761B33479B17}" type="presParOf" srcId="{FAE3ED3F-53CF-44AC-999F-3841F0D3D50A}" destId="{98AF6A50-D786-4F20-9BFD-27A538EA0661}" srcOrd="1" destOrd="0" presId="urn:microsoft.com/office/officeart/2005/8/layout/chevron2"/>
    <dgm:cxn modelId="{29577B92-E394-4B2C-99E3-B78D9DD9F33E}" type="presParOf" srcId="{FA0D7C72-4E3F-4C9F-A7A4-7224625273E0}" destId="{8CE38B12-E364-49DB-9FAB-3507D24BDF66}" srcOrd="7" destOrd="0" presId="urn:microsoft.com/office/officeart/2005/8/layout/chevron2"/>
    <dgm:cxn modelId="{1AE392FD-BACE-4AF9-83FC-B1D72F35A8A4}" type="presParOf" srcId="{FA0D7C72-4E3F-4C9F-A7A4-7224625273E0}" destId="{86DBC803-2701-4890-82E7-C54F7402880A}" srcOrd="8" destOrd="0" presId="urn:microsoft.com/office/officeart/2005/8/layout/chevron2"/>
    <dgm:cxn modelId="{C1D82482-6409-4F29-83C0-2FF8AE6B2134}" type="presParOf" srcId="{86DBC803-2701-4890-82E7-C54F7402880A}" destId="{6986A3C1-7BBE-4492-8E55-9C35BB01D1DF}" srcOrd="0" destOrd="0" presId="urn:microsoft.com/office/officeart/2005/8/layout/chevron2"/>
    <dgm:cxn modelId="{C1D8DDDC-D7C8-4604-9507-8D8E833FFD71}" type="presParOf" srcId="{86DBC803-2701-4890-82E7-C54F7402880A}" destId="{6615AA2F-FF3D-4104-9A94-11E9C50982A9}" srcOrd="1" destOrd="0" presId="urn:microsoft.com/office/officeart/2005/8/layout/chevron2"/>
    <dgm:cxn modelId="{9C39854F-8EAF-4007-B800-761D37D4034A}" type="presParOf" srcId="{FA0D7C72-4E3F-4C9F-A7A4-7224625273E0}" destId="{C1DCE677-84A6-435F-AD06-ED78A1253DD1}" srcOrd="9" destOrd="0" presId="urn:microsoft.com/office/officeart/2005/8/layout/chevron2"/>
    <dgm:cxn modelId="{94CAB304-1BF4-402E-BDF9-564AEB4679A1}" type="presParOf" srcId="{FA0D7C72-4E3F-4C9F-A7A4-7224625273E0}" destId="{9B9A9D1A-B331-4B06-BC09-E52188041593}" srcOrd="10" destOrd="0" presId="urn:microsoft.com/office/officeart/2005/8/layout/chevron2"/>
    <dgm:cxn modelId="{CA15A25D-B17E-4A40-BB9C-0960B908492E}" type="presParOf" srcId="{9B9A9D1A-B331-4B06-BC09-E52188041593}" destId="{92628249-EC09-45B5-9FCA-D7D8DF764C3B}" srcOrd="0" destOrd="0" presId="urn:microsoft.com/office/officeart/2005/8/layout/chevron2"/>
    <dgm:cxn modelId="{E280AF51-2000-4F89-801F-6F87C6B1E83C}" type="presParOf" srcId="{9B9A9D1A-B331-4B06-BC09-E52188041593}" destId="{74B0995C-3D0C-499A-9CC8-C12BF753A321}" srcOrd="1" destOrd="0" presId="urn:microsoft.com/office/officeart/2005/8/layout/chevron2"/>
    <dgm:cxn modelId="{6E4CEB56-34CE-4DEE-8454-9931F999E0B7}" type="presParOf" srcId="{FA0D7C72-4E3F-4C9F-A7A4-7224625273E0}" destId="{169C3CE8-00ED-4C08-81AF-ED08A1E32B22}" srcOrd="11" destOrd="0" presId="urn:microsoft.com/office/officeart/2005/8/layout/chevron2"/>
    <dgm:cxn modelId="{AABE3FED-7C2E-47DA-A9D4-72800515C20F}" type="presParOf" srcId="{FA0D7C72-4E3F-4C9F-A7A4-7224625273E0}" destId="{4C025F00-2442-4DF9-B579-E66F57F2A82E}" srcOrd="12" destOrd="0" presId="urn:microsoft.com/office/officeart/2005/8/layout/chevron2"/>
    <dgm:cxn modelId="{DB802789-218D-44B7-817F-DCA2B33BD7D1}" type="presParOf" srcId="{4C025F00-2442-4DF9-B579-E66F57F2A82E}" destId="{492776A4-91EC-4963-96D1-0AAAE8AABB77}" srcOrd="0" destOrd="0" presId="urn:microsoft.com/office/officeart/2005/8/layout/chevron2"/>
    <dgm:cxn modelId="{690F9985-8FCE-418C-AF37-7C1B5074DF44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900" b="1" u="sng" dirty="0" smtClean="0"/>
            <a:t>Налоговые доходы</a:t>
          </a:r>
        </a:p>
        <a:p>
          <a:r>
            <a:rPr lang="ru-RU" sz="900" dirty="0" smtClean="0"/>
            <a:t>Поступления от уплаты налогов, предусмотренных Налоговым кодексом Российской Федерации</a:t>
          </a:r>
          <a:endParaRPr lang="ru-RU" sz="9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доход физических лиц</a:t>
          </a:r>
          <a:endParaRPr lang="ru-RU" sz="900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имущество физических лиц</a:t>
          </a:r>
          <a:endParaRPr lang="ru-RU" sz="900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совокупный доход</a:t>
          </a:r>
          <a:endParaRPr lang="ru-RU" sz="900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Госпошлина </a:t>
          </a:r>
          <a:endParaRPr lang="ru-RU" sz="900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Акцизы </a:t>
          </a:r>
          <a:endParaRPr lang="ru-RU" sz="900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900" b="1" u="sng" dirty="0" smtClean="0"/>
            <a:t>Неналоговые доходы</a:t>
          </a:r>
        </a:p>
        <a:p>
          <a:r>
            <a:rPr lang="ru-RU" sz="9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9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Арендная плата за земельные участки</a:t>
          </a:r>
          <a:endParaRPr lang="ru-RU" sz="900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800" b="1" u="sng" dirty="0" smtClean="0"/>
            <a:t>Безвозмездные поступления</a:t>
          </a:r>
        </a:p>
        <a:p>
          <a:r>
            <a:rPr lang="ru-RU" sz="8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8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Субсидии</a:t>
          </a:r>
          <a:endParaRPr lang="ru-RU" sz="900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Дотации</a:t>
          </a:r>
          <a:endParaRPr lang="ru-RU" sz="900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земельный налог</a:t>
          </a:r>
          <a:endParaRPr lang="ru-RU" sz="900" dirty="0"/>
        </a:p>
      </dgm:t>
    </dgm:pt>
    <dgm:pt modelId="{8016A1F6-AC10-454F-8C4E-5383B2C585E4}" type="parTrans" cxnId="{4C929070-AB4D-461E-94C2-959EEBF6BDD9}">
      <dgm:prSet/>
      <dgm:spPr/>
      <dgm:t>
        <a:bodyPr/>
        <a:lstStyle/>
        <a:p>
          <a:endParaRPr lang="ru-RU"/>
        </a:p>
      </dgm:t>
    </dgm:pt>
    <dgm:pt modelId="{78F3D538-6BFF-43FE-8A75-6514C29DDBF2}" type="sibTrans" cxnId="{4C929070-AB4D-461E-94C2-959EEBF6BDD9}">
      <dgm:prSet/>
      <dgm:spPr/>
      <dgm:t>
        <a:bodyPr/>
        <a:lstStyle/>
        <a:p>
          <a:endParaRPr lang="ru-RU"/>
        </a:p>
      </dgm:t>
    </dgm:pt>
    <dgm:pt modelId="{6549BFB8-BD48-40AA-9411-18397515CE56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Субвенции</a:t>
          </a:r>
          <a:endParaRPr lang="ru-RU" sz="900" dirty="0"/>
        </a:p>
      </dgm:t>
    </dgm:pt>
    <dgm:pt modelId="{3A8DA5D2-88B7-46C8-9EF8-8C81F36D2664}" type="parTrans" cxnId="{720D9F20-936C-4A23-B409-EAB1A68E30C2}">
      <dgm:prSet/>
      <dgm:spPr/>
      <dgm:t>
        <a:bodyPr/>
        <a:lstStyle/>
        <a:p>
          <a:endParaRPr lang="ru-RU"/>
        </a:p>
      </dgm:t>
    </dgm:pt>
    <dgm:pt modelId="{9D52DC92-15D6-474F-93AC-DAFD6764DA4F}" type="sibTrans" cxnId="{720D9F20-936C-4A23-B409-EAB1A68E30C2}">
      <dgm:prSet/>
      <dgm:spPr/>
      <dgm:t>
        <a:bodyPr/>
        <a:lstStyle/>
        <a:p>
          <a:endParaRPr lang="ru-RU"/>
        </a:p>
      </dgm:t>
    </dgm:pt>
    <dgm:pt modelId="{55F068DB-5F62-4AEF-A55C-180E49DB2D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Иные межбюджетные трансферты </a:t>
          </a:r>
          <a:endParaRPr lang="ru-RU" sz="900" dirty="0"/>
        </a:p>
      </dgm:t>
    </dgm:pt>
    <dgm:pt modelId="{5242C742-3194-475D-91F9-863B086EA04B}" type="parTrans" cxnId="{D5FF6E2C-7EF3-40C9-924A-FA1A15136464}">
      <dgm:prSet/>
      <dgm:spPr/>
      <dgm:t>
        <a:bodyPr/>
        <a:lstStyle/>
        <a:p>
          <a:endParaRPr lang="ru-RU"/>
        </a:p>
      </dgm:t>
    </dgm:pt>
    <dgm:pt modelId="{F5216C65-923F-4B05-BE5A-11F9115A5A30}" type="sibTrans" cxnId="{D5FF6E2C-7EF3-40C9-924A-FA1A15136464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Штрафы, санкции</a:t>
          </a:r>
          <a:endParaRPr lang="ru-RU" sz="900" dirty="0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Пользование природными ресурсами</a:t>
          </a:r>
          <a:endParaRPr lang="ru-RU" sz="900" dirty="0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Продажа имущества</a:t>
          </a:r>
          <a:endParaRPr lang="ru-RU" sz="900" dirty="0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1E7EA3A-0F0C-45FB-A2BB-61C64768939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Доходы от сдачи в аренду имущества</a:t>
          </a:r>
          <a:endParaRPr lang="ru-RU" sz="900" dirty="0"/>
        </a:p>
      </dgm:t>
    </dgm:pt>
    <dgm:pt modelId="{E88380DA-D7EF-4CBD-BA37-D9077572EB3B}" type="sibTrans" cxnId="{E0C8E35A-134F-4CD9-9CF3-E65C8C545426}">
      <dgm:prSet/>
      <dgm:spPr/>
      <dgm:t>
        <a:bodyPr/>
        <a:lstStyle/>
        <a:p>
          <a:endParaRPr lang="ru-RU"/>
        </a:p>
      </dgm:t>
    </dgm:pt>
    <dgm:pt modelId="{67D4D03E-F144-41C6-A669-1233EE5978EB}" type="parTrans" cxnId="{E0C8E35A-134F-4CD9-9CF3-E65C8C545426}">
      <dgm:prSet/>
      <dgm:spPr/>
      <dgm:t>
        <a:bodyPr/>
        <a:lstStyle/>
        <a:p>
          <a:endParaRPr lang="ru-RU"/>
        </a:p>
      </dgm:t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ScaleX="125124" custLinFactNeighborX="15555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10D238-FB51-47C6-AEC9-BE4320B38B9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94B51-25CB-45FD-AAB5-9BC0F2D86DFF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7EAE99-E1BA-498B-87BD-D8A6CF451790}" type="par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D987ED6-BA72-4CDE-8A6A-DDB6AA74A2F0}" type="sib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E5004FD-247D-476B-BB6D-759F4C50941B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15B04EE-85CE-46A4-96AC-519ECF962356}" type="par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F3AC01A-77CF-48FF-A738-DDDE6391261B}" type="sib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C50E8-5462-4E70-9D99-1B17B6D39802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по снижению налоговой задолженности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EB5F072-4B83-4060-BB72-BC634E02FB5E}" type="par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C6325A5-2942-4F1C-B084-DAB39EF532E9}" type="sib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F9F0ED5-F02A-400D-8481-0C09B102EAF4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2F9266-29D5-4B79-825B-B6798D8D1BAA}" type="par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2AA1314-B185-4C0C-B145-3F0F6D65ED4E}" type="sib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FDDDB6B-0F64-4997-9F69-12E01906EBF1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"неформальную" занятость 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02E7077-3CCE-43C2-A2E9-3E33A03CEDDA}" type="par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CD90988-C052-4F5B-94F0-C0441EAB67C7}" type="sib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FB57A2B-E170-4465-942E-9F43DB292E3D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7C34D41-A90B-47DF-AA7A-3CAD95C2CFA2}" type="par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5908C11-B761-4CB6-8BC0-E27A572B184F}" type="sib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A0F9FC7-EF11-4AFF-B5A8-AE5C1BD70888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A5B033-0931-42BF-A603-7092ADCEFE48}" type="par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3827374-93F5-47FD-8283-EAE819212889}" type="sib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6E993C9-66CF-4726-A840-E371EA7365C9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4B8D62F-AA9A-4DFE-87B6-2F6BEC93973B}" type="par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75A6784D-8F7D-4BA6-A7DA-B66C24B75FDC}" type="sib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E31307E-BF2F-440C-BCBF-1A92745DE201}">
      <dgm:prSet phldrT="[Текст]" custT="1"/>
      <dgm:spPr/>
      <dgm:t>
        <a:bodyPr tIns="36000" rIns="36000" bIns="36000" anchor="ctr" anchorCtr="0"/>
        <a:lstStyle/>
        <a:p>
          <a:pPr marL="0" indent="0"/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Совершенствование законодательства в части арендных ставок за использование муниципального имущества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08C41-7159-4462-8E02-014422CD6BB0}" type="par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5DC3B39-0CD5-491F-BA67-4109F8EE6589}" type="sib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5E02CF5-A979-482C-B04F-3FC633A59955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E3E435F-B6FF-47C2-ADC7-67DB07953B81}" type="par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F9D3DF7-8DCB-40DA-B28C-BAA24677E1EA}" type="sib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29AD87E-E3C6-44F2-886F-228F36F28E04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Привлечение новых налоговых резидентов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831F3E1-0630-4B6B-9AC8-962C712E7F6F}" type="parTrans" cxnId="{9DAAD5FD-1712-427A-A3EB-5AF812381FF7}">
      <dgm:prSet/>
      <dgm:spPr/>
      <dgm:t>
        <a:bodyPr/>
        <a:lstStyle/>
        <a:p>
          <a:endParaRPr lang="ru-RU"/>
        </a:p>
      </dgm:t>
    </dgm:pt>
    <dgm:pt modelId="{485A669B-5AD1-496F-8A3E-C0709013620E}" type="sibTrans" cxnId="{9DAAD5FD-1712-427A-A3EB-5AF812381FF7}">
      <dgm:prSet/>
      <dgm:spPr/>
      <dgm:t>
        <a:bodyPr/>
        <a:lstStyle/>
        <a:p>
          <a:endParaRPr lang="ru-RU"/>
        </a:p>
      </dgm:t>
    </dgm:pt>
    <dgm:pt modelId="{E4E1B827-60AC-4A0D-8179-CF02C8B4176E}" type="pres">
      <dgm:prSet presAssocID="{1010D238-FB51-47C6-AEC9-BE4320B38B9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134B8D-80A1-4611-B8F5-C9B91EC34A4B}" type="pres">
      <dgm:prSet presAssocID="{18B94B51-25CB-45FD-AAB5-9BC0F2D86DFF}" presName="posSpace" presStyleCnt="0"/>
      <dgm:spPr/>
    </dgm:pt>
    <dgm:pt modelId="{FAA0687A-AA00-4A6B-B100-E21897ECBD8E}" type="pres">
      <dgm:prSet presAssocID="{18B94B51-25CB-45FD-AAB5-9BC0F2D86DFF}" presName="vertFlow" presStyleCnt="0"/>
      <dgm:spPr/>
    </dgm:pt>
    <dgm:pt modelId="{B77D6584-5D14-4B83-9797-37DD6D2BC5B6}" type="pres">
      <dgm:prSet presAssocID="{18B94B51-25CB-45FD-AAB5-9BC0F2D86DFF}" presName="topSpace" presStyleCnt="0"/>
      <dgm:spPr/>
    </dgm:pt>
    <dgm:pt modelId="{B1F75C85-B97A-4AA1-9BBB-EFE98F8C1E07}" type="pres">
      <dgm:prSet presAssocID="{18B94B51-25CB-45FD-AAB5-9BC0F2D86DFF}" presName="firstComp" presStyleCnt="0"/>
      <dgm:spPr/>
    </dgm:pt>
    <dgm:pt modelId="{219005CA-0C6B-48E4-865D-9F030E249A3C}" type="pres">
      <dgm:prSet presAssocID="{18B94B51-25CB-45FD-AAB5-9BC0F2D86DFF}" presName="firstChild" presStyleLbl="bgAccFollowNode1" presStyleIdx="0" presStyleCnt="8" custScaleY="72403" custLinFactY="17400" custLinFactNeighborX="9844" custLinFactNeighborY="100000"/>
      <dgm:spPr/>
      <dgm:t>
        <a:bodyPr/>
        <a:lstStyle/>
        <a:p>
          <a:endParaRPr lang="ru-RU"/>
        </a:p>
      </dgm:t>
    </dgm:pt>
    <dgm:pt modelId="{209447FD-47EA-47DE-AA72-DDAC612C6441}" type="pres">
      <dgm:prSet presAssocID="{18B94B51-25CB-45FD-AAB5-9BC0F2D86DFF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1159-83DE-4707-9C19-1402985B5C6D}" type="pres">
      <dgm:prSet presAssocID="{329AD87E-E3C6-44F2-886F-228F36F28E04}" presName="comp" presStyleCnt="0"/>
      <dgm:spPr/>
    </dgm:pt>
    <dgm:pt modelId="{43920647-8628-4958-A83A-689AD9D4D6A4}" type="pres">
      <dgm:prSet presAssocID="{329AD87E-E3C6-44F2-886F-228F36F28E04}" presName="child" presStyleLbl="bgAccFollowNode1" presStyleIdx="1" presStyleCnt="8" custScaleY="52960" custLinFactY="19705" custLinFactNeighborX="9495" custLinFactNeighborY="100000"/>
      <dgm:spPr/>
      <dgm:t>
        <a:bodyPr/>
        <a:lstStyle/>
        <a:p>
          <a:endParaRPr lang="ru-RU"/>
        </a:p>
      </dgm:t>
    </dgm:pt>
    <dgm:pt modelId="{31D4E06D-C6A2-4B02-8155-5EF234ED1AC8}" type="pres">
      <dgm:prSet presAssocID="{329AD87E-E3C6-44F2-886F-228F36F28E04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CD5-67E2-4E33-B610-557C9C9CFD68}" type="pres">
      <dgm:prSet presAssocID="{DEDC50E8-5462-4E70-9D99-1B17B6D39802}" presName="comp" presStyleCnt="0"/>
      <dgm:spPr/>
    </dgm:pt>
    <dgm:pt modelId="{05E4D00E-81EE-4369-A116-4E6FADB188B5}" type="pres">
      <dgm:prSet presAssocID="{DEDC50E8-5462-4E70-9D99-1B17B6D39802}" presName="child" presStyleLbl="bgAccFollowNode1" presStyleIdx="2" presStyleCnt="8" custScaleY="118378" custLinFactY="-26341" custLinFactNeighborX="9844" custLinFactNeighborY="-100000"/>
      <dgm:spPr/>
      <dgm:t>
        <a:bodyPr/>
        <a:lstStyle/>
        <a:p>
          <a:endParaRPr lang="ru-RU"/>
        </a:p>
      </dgm:t>
    </dgm:pt>
    <dgm:pt modelId="{064B996E-6BCB-4305-AF80-66034EFD5670}" type="pres">
      <dgm:prSet presAssocID="{DEDC50E8-5462-4E70-9D99-1B17B6D39802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90F3-D579-446C-9C27-551C50E9A622}" type="pres">
      <dgm:prSet presAssocID="{F5E02CF5-A979-482C-B04F-3FC633A59955}" presName="comp" presStyleCnt="0"/>
      <dgm:spPr/>
    </dgm:pt>
    <dgm:pt modelId="{27735BBA-C0B1-460A-84C4-E498667DD4B2}" type="pres">
      <dgm:prSet presAssocID="{F5E02CF5-A979-482C-B04F-3FC633A59955}" presName="child" presStyleLbl="bgAccFollowNode1" presStyleIdx="3" presStyleCnt="8" custLinFactNeighborX="9514" custLinFactNeighborY="3530"/>
      <dgm:spPr/>
      <dgm:t>
        <a:bodyPr/>
        <a:lstStyle/>
        <a:p>
          <a:endParaRPr lang="ru-RU"/>
        </a:p>
      </dgm:t>
    </dgm:pt>
    <dgm:pt modelId="{2C102498-A7F9-4935-BE4C-6C71CACA0A2B}" type="pres">
      <dgm:prSet presAssocID="{F5E02CF5-A979-482C-B04F-3FC633A59955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499A-7D41-4C2F-BC00-428291B47094}" type="pres">
      <dgm:prSet presAssocID="{18B94B51-25CB-45FD-AAB5-9BC0F2D86DFF}" presName="negSpace" presStyleCnt="0"/>
      <dgm:spPr/>
    </dgm:pt>
    <dgm:pt modelId="{0F0CF420-D880-413A-A812-FC1D3B4889F1}" type="pres">
      <dgm:prSet presAssocID="{18B94B51-25CB-45FD-AAB5-9BC0F2D86DFF}" presName="circle" presStyleLbl="node1" presStyleIdx="0" presStyleCnt="3" custLinFactNeighborX="8010" custLinFactNeighborY="13767"/>
      <dgm:spPr/>
      <dgm:t>
        <a:bodyPr/>
        <a:lstStyle/>
        <a:p>
          <a:endParaRPr lang="ru-RU"/>
        </a:p>
      </dgm:t>
    </dgm:pt>
    <dgm:pt modelId="{A7E42D56-91E6-46C0-8ED1-BEF7BF17CA94}" type="pres">
      <dgm:prSet presAssocID="{ED987ED6-BA72-4CDE-8A6A-DDB6AA74A2F0}" presName="transSpace" presStyleCnt="0"/>
      <dgm:spPr/>
    </dgm:pt>
    <dgm:pt modelId="{16AC45DD-05C0-4DC4-9E5B-2D6905CFB3D6}" type="pres">
      <dgm:prSet presAssocID="{0F9F0ED5-F02A-400D-8481-0C09B102EAF4}" presName="posSpace" presStyleCnt="0"/>
      <dgm:spPr/>
    </dgm:pt>
    <dgm:pt modelId="{3650A09E-C524-4904-A122-E913978C0476}" type="pres">
      <dgm:prSet presAssocID="{0F9F0ED5-F02A-400D-8481-0C09B102EAF4}" presName="vertFlow" presStyleCnt="0"/>
      <dgm:spPr/>
    </dgm:pt>
    <dgm:pt modelId="{CD45BF87-9EBF-4C7D-9508-B2C350908D17}" type="pres">
      <dgm:prSet presAssocID="{0F9F0ED5-F02A-400D-8481-0C09B102EAF4}" presName="topSpace" presStyleCnt="0"/>
      <dgm:spPr/>
    </dgm:pt>
    <dgm:pt modelId="{EC6B565F-0603-4962-B654-6D9A813B7E56}" type="pres">
      <dgm:prSet presAssocID="{0F9F0ED5-F02A-400D-8481-0C09B102EAF4}" presName="firstComp" presStyleCnt="0"/>
      <dgm:spPr/>
    </dgm:pt>
    <dgm:pt modelId="{6C84E473-7A81-4633-831D-141F87A005F8}" type="pres">
      <dgm:prSet presAssocID="{0F9F0ED5-F02A-400D-8481-0C09B102EAF4}" presName="firstChild" presStyleLbl="bgAccFollowNode1" presStyleIdx="4" presStyleCnt="8" custLinFactNeighborX="5" custLinFactNeighborY="1029"/>
      <dgm:spPr/>
      <dgm:t>
        <a:bodyPr/>
        <a:lstStyle/>
        <a:p>
          <a:endParaRPr lang="ru-RU"/>
        </a:p>
      </dgm:t>
    </dgm:pt>
    <dgm:pt modelId="{A7B5AF88-8FF0-43A9-8498-10060E623C77}" type="pres">
      <dgm:prSet presAssocID="{0F9F0ED5-F02A-400D-8481-0C09B102EAF4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095B-5E10-41D1-A732-178743F7D1D5}" type="pres">
      <dgm:prSet presAssocID="{FFB57A2B-E170-4465-942E-9F43DB292E3D}" presName="comp" presStyleCnt="0"/>
      <dgm:spPr/>
    </dgm:pt>
    <dgm:pt modelId="{0B75528C-B633-4F0A-BDC8-DFC7C482A214}" type="pres">
      <dgm:prSet presAssocID="{FFB57A2B-E170-4465-942E-9F43DB292E3D}" presName="child" presStyleLbl="bgAccFollowNode1" presStyleIdx="5" presStyleCnt="8" custScaleY="141365" custLinFactNeighborX="5" custLinFactNeighborY="1029"/>
      <dgm:spPr/>
      <dgm:t>
        <a:bodyPr/>
        <a:lstStyle/>
        <a:p>
          <a:endParaRPr lang="ru-RU"/>
        </a:p>
      </dgm:t>
    </dgm:pt>
    <dgm:pt modelId="{72127C05-DD11-478A-9D36-458947742334}" type="pres">
      <dgm:prSet presAssocID="{FFB57A2B-E170-4465-942E-9F43DB292E3D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943-B796-4E68-A9CD-B1453B50CA03}" type="pres">
      <dgm:prSet presAssocID="{0F9F0ED5-F02A-400D-8481-0C09B102EAF4}" presName="negSpace" presStyleCnt="0"/>
      <dgm:spPr/>
    </dgm:pt>
    <dgm:pt modelId="{BCE4B423-FBF5-425E-924F-17746D5B8F96}" type="pres">
      <dgm:prSet presAssocID="{0F9F0ED5-F02A-400D-8481-0C09B102EAF4}" presName="circle" presStyleLbl="node1" presStyleIdx="1" presStyleCnt="3" custLinFactNeighborX="5" custLinFactNeighborY="8018"/>
      <dgm:spPr/>
      <dgm:t>
        <a:bodyPr/>
        <a:lstStyle/>
        <a:p>
          <a:endParaRPr lang="ru-RU"/>
        </a:p>
      </dgm:t>
    </dgm:pt>
    <dgm:pt modelId="{6BBACAE2-5DCC-4427-8A8C-252C42A8C558}" type="pres">
      <dgm:prSet presAssocID="{E2AA1314-B185-4C0C-B145-3F0F6D65ED4E}" presName="transSpace" presStyleCnt="0"/>
      <dgm:spPr/>
    </dgm:pt>
    <dgm:pt modelId="{5EEA522B-FD73-4254-AB45-8A39C4E54806}" type="pres">
      <dgm:prSet presAssocID="{AA0F9FC7-EF11-4AFF-B5A8-AE5C1BD70888}" presName="posSpace" presStyleCnt="0"/>
      <dgm:spPr/>
    </dgm:pt>
    <dgm:pt modelId="{904571D2-29E3-4352-A01F-9A8605A39FF4}" type="pres">
      <dgm:prSet presAssocID="{AA0F9FC7-EF11-4AFF-B5A8-AE5C1BD70888}" presName="vertFlow" presStyleCnt="0"/>
      <dgm:spPr/>
    </dgm:pt>
    <dgm:pt modelId="{64F3F3C2-9822-4125-AF14-2AB6A15A0A31}" type="pres">
      <dgm:prSet presAssocID="{AA0F9FC7-EF11-4AFF-B5A8-AE5C1BD70888}" presName="topSpace" presStyleCnt="0"/>
      <dgm:spPr/>
    </dgm:pt>
    <dgm:pt modelId="{E05D42AB-E90B-46CA-A5F4-1FA5C8A87D61}" type="pres">
      <dgm:prSet presAssocID="{AA0F9FC7-EF11-4AFF-B5A8-AE5C1BD70888}" presName="firstComp" presStyleCnt="0"/>
      <dgm:spPr/>
    </dgm:pt>
    <dgm:pt modelId="{49CF51D4-EA94-488E-9FDA-C10420F49B9B}" type="pres">
      <dgm:prSet presAssocID="{AA0F9FC7-EF11-4AFF-B5A8-AE5C1BD70888}" presName="firstChild" presStyleLbl="bgAccFollowNode1" presStyleIdx="6" presStyleCnt="8" custScaleY="111494" custLinFactNeighborX="-9505" custLinFactNeighborY="1029"/>
      <dgm:spPr/>
      <dgm:t>
        <a:bodyPr/>
        <a:lstStyle/>
        <a:p>
          <a:endParaRPr lang="ru-RU"/>
        </a:p>
      </dgm:t>
    </dgm:pt>
    <dgm:pt modelId="{BECE80DF-DE5E-4028-8C34-479A4D442C8B}" type="pres">
      <dgm:prSet presAssocID="{AA0F9FC7-EF11-4AFF-B5A8-AE5C1BD70888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3368-9D15-4C0A-B9E0-3A57ABCEA56A}" type="pres">
      <dgm:prSet presAssocID="{2E31307E-BF2F-440C-BCBF-1A92745DE201}" presName="comp" presStyleCnt="0"/>
      <dgm:spPr/>
    </dgm:pt>
    <dgm:pt modelId="{F318DD30-FC5A-440D-9988-C120D6F97852}" type="pres">
      <dgm:prSet presAssocID="{2E31307E-BF2F-440C-BCBF-1A92745DE201}" presName="child" presStyleLbl="bgAccFollowNode1" presStyleIdx="7" presStyleCnt="8" custScaleX="100539" custScaleY="120674" custLinFactNeighborX="-9505" custLinFactNeighborY="1029"/>
      <dgm:spPr/>
      <dgm:t>
        <a:bodyPr/>
        <a:lstStyle/>
        <a:p>
          <a:endParaRPr lang="ru-RU"/>
        </a:p>
      </dgm:t>
    </dgm:pt>
    <dgm:pt modelId="{23E6D3DC-D99B-4186-B294-91E7FFE0440C}" type="pres">
      <dgm:prSet presAssocID="{2E31307E-BF2F-440C-BCBF-1A92745DE201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B54A-AE20-4615-AA49-A5659EBA0742}" type="pres">
      <dgm:prSet presAssocID="{AA0F9FC7-EF11-4AFF-B5A8-AE5C1BD70888}" presName="negSpace" presStyleCnt="0"/>
      <dgm:spPr/>
    </dgm:pt>
    <dgm:pt modelId="{B868963C-11C7-42B9-A074-F5001EAB51F4}" type="pres">
      <dgm:prSet presAssocID="{AA0F9FC7-EF11-4AFF-B5A8-AE5C1BD70888}" presName="circle" presStyleLbl="node1" presStyleIdx="2" presStyleCnt="3" custLinFactNeighborX="-6199" custLinFactNeighborY="6779"/>
      <dgm:spPr/>
      <dgm:t>
        <a:bodyPr/>
        <a:lstStyle/>
        <a:p>
          <a:endParaRPr lang="ru-RU"/>
        </a:p>
      </dgm:t>
    </dgm:pt>
  </dgm:ptLst>
  <dgm:cxnLst>
    <dgm:cxn modelId="{967ABC4A-813C-4E79-AE12-057D1BEFF485}" type="presOf" srcId="{1010D238-FB51-47C6-AEC9-BE4320B38B9C}" destId="{E4E1B827-60AC-4A0D-8179-CF02C8B4176E}" srcOrd="0" destOrd="0" presId="urn:microsoft.com/office/officeart/2005/8/layout/hList9"/>
    <dgm:cxn modelId="{A4A4B33A-76EA-47A9-A35A-706E4D91186E}" type="presOf" srcId="{4E5004FD-247D-476B-BB6D-759F4C50941B}" destId="{219005CA-0C6B-48E4-865D-9F030E249A3C}" srcOrd="0" destOrd="0" presId="urn:microsoft.com/office/officeart/2005/8/layout/hList9"/>
    <dgm:cxn modelId="{508475EE-B372-4F44-BA26-0442A7C1FB11}" type="presOf" srcId="{DEDC50E8-5462-4E70-9D99-1B17B6D39802}" destId="{05E4D00E-81EE-4369-A116-4E6FADB188B5}" srcOrd="0" destOrd="0" presId="urn:microsoft.com/office/officeart/2005/8/layout/hList9"/>
    <dgm:cxn modelId="{4EF777D3-354C-4D17-A0D5-A2B90CA95AF9}" type="presOf" srcId="{2E31307E-BF2F-440C-BCBF-1A92745DE201}" destId="{F318DD30-FC5A-440D-9988-C120D6F97852}" srcOrd="0" destOrd="0" presId="urn:microsoft.com/office/officeart/2005/8/layout/hList9"/>
    <dgm:cxn modelId="{C6AF166A-E26A-4B74-9E41-4596C953CEA2}" srcId="{AA0F9FC7-EF11-4AFF-B5A8-AE5C1BD70888}" destId="{36E993C9-66CF-4726-A840-E371EA7365C9}" srcOrd="0" destOrd="0" parTransId="{E4B8D62F-AA9A-4DFE-87B6-2F6BEC93973B}" sibTransId="{75A6784D-8F7D-4BA6-A7DA-B66C24B75FDC}"/>
    <dgm:cxn modelId="{57C4872A-7E58-43B1-ACFE-BFF9D8920238}" srcId="{1010D238-FB51-47C6-AEC9-BE4320B38B9C}" destId="{0F9F0ED5-F02A-400D-8481-0C09B102EAF4}" srcOrd="1" destOrd="0" parTransId="{522F9266-29D5-4B79-825B-B6798D8D1BAA}" sibTransId="{E2AA1314-B185-4C0C-B145-3F0F6D65ED4E}"/>
    <dgm:cxn modelId="{A6A3061E-1BC6-436C-B499-15C218DA8A06}" type="presOf" srcId="{0F9F0ED5-F02A-400D-8481-0C09B102EAF4}" destId="{BCE4B423-FBF5-425E-924F-17746D5B8F96}" srcOrd="0" destOrd="0" presId="urn:microsoft.com/office/officeart/2005/8/layout/hList9"/>
    <dgm:cxn modelId="{A1B0BCBA-B4DE-41ED-8DF7-131A6EC71030}" srcId="{18B94B51-25CB-45FD-AAB5-9BC0F2D86DFF}" destId="{F5E02CF5-A979-482C-B04F-3FC633A59955}" srcOrd="3" destOrd="0" parTransId="{AE3E435F-B6FF-47C2-ADC7-67DB07953B81}" sibTransId="{AF9D3DF7-8DCB-40DA-B28C-BAA24677E1EA}"/>
    <dgm:cxn modelId="{7A76BD14-1790-49F3-8BC0-740E688D41C7}" srcId="{1010D238-FB51-47C6-AEC9-BE4320B38B9C}" destId="{18B94B51-25CB-45FD-AAB5-9BC0F2D86DFF}" srcOrd="0" destOrd="0" parTransId="{E67EAE99-E1BA-498B-87BD-D8A6CF451790}" sibTransId="{ED987ED6-BA72-4CDE-8A6A-DDB6AA74A2F0}"/>
    <dgm:cxn modelId="{8F37778D-AF2B-44A2-83E5-1A3223FA84EA}" type="presOf" srcId="{F5E02CF5-A979-482C-B04F-3FC633A59955}" destId="{27735BBA-C0B1-460A-84C4-E498667DD4B2}" srcOrd="0" destOrd="0" presId="urn:microsoft.com/office/officeart/2005/8/layout/hList9"/>
    <dgm:cxn modelId="{8F686A00-6D69-49F9-84B8-413AC7758953}" type="presOf" srcId="{3FDDDB6B-0F64-4997-9F69-12E01906EBF1}" destId="{A7B5AF88-8FF0-43A9-8498-10060E623C77}" srcOrd="1" destOrd="0" presId="urn:microsoft.com/office/officeart/2005/8/layout/hList9"/>
    <dgm:cxn modelId="{778D04FF-EF64-46AA-9E6B-C22FD97CC577}" type="presOf" srcId="{FFB57A2B-E170-4465-942E-9F43DB292E3D}" destId="{72127C05-DD11-478A-9D36-458947742334}" srcOrd="1" destOrd="0" presId="urn:microsoft.com/office/officeart/2005/8/layout/hList9"/>
    <dgm:cxn modelId="{9DAAD5FD-1712-427A-A3EB-5AF812381FF7}" srcId="{18B94B51-25CB-45FD-AAB5-9BC0F2D86DFF}" destId="{329AD87E-E3C6-44F2-886F-228F36F28E04}" srcOrd="1" destOrd="0" parTransId="{2831F3E1-0630-4B6B-9AC8-962C712E7F6F}" sibTransId="{485A669B-5AD1-496F-8A3E-C0709013620E}"/>
    <dgm:cxn modelId="{559DE0AF-ADCD-45DF-835C-CC8E0F7EE5D2}" srcId="{AA0F9FC7-EF11-4AFF-B5A8-AE5C1BD70888}" destId="{2E31307E-BF2F-440C-BCBF-1A92745DE201}" srcOrd="1" destOrd="0" parTransId="{65008C41-7159-4462-8E02-014422CD6BB0}" sibTransId="{B5DC3B39-0CD5-491F-BA67-4109F8EE6589}"/>
    <dgm:cxn modelId="{EF5A8EBE-32CB-4C1B-89E8-A5E49C5308DB}" type="presOf" srcId="{4E5004FD-247D-476B-BB6D-759F4C50941B}" destId="{209447FD-47EA-47DE-AA72-DDAC612C6441}" srcOrd="1" destOrd="0" presId="urn:microsoft.com/office/officeart/2005/8/layout/hList9"/>
    <dgm:cxn modelId="{D08FAF44-C41B-4A45-B164-5BAB35168401}" type="presOf" srcId="{18B94B51-25CB-45FD-AAB5-9BC0F2D86DFF}" destId="{0F0CF420-D880-413A-A812-FC1D3B4889F1}" srcOrd="0" destOrd="0" presId="urn:microsoft.com/office/officeart/2005/8/layout/hList9"/>
    <dgm:cxn modelId="{30A256F8-B313-47D6-AA01-64F3797B4037}" srcId="{18B94B51-25CB-45FD-AAB5-9BC0F2D86DFF}" destId="{DEDC50E8-5462-4E70-9D99-1B17B6D39802}" srcOrd="2" destOrd="0" parTransId="{5EB5F072-4B83-4060-BB72-BC634E02FB5E}" sibTransId="{4C6325A5-2942-4F1C-B084-DAB39EF532E9}"/>
    <dgm:cxn modelId="{3DD84F1E-7FB3-48C7-8063-260E966C88F3}" type="presOf" srcId="{36E993C9-66CF-4726-A840-E371EA7365C9}" destId="{BECE80DF-DE5E-4028-8C34-479A4D442C8B}" srcOrd="1" destOrd="0" presId="urn:microsoft.com/office/officeart/2005/8/layout/hList9"/>
    <dgm:cxn modelId="{53309E4D-A907-424F-B9DF-A59D2D7591D5}" srcId="{1010D238-FB51-47C6-AEC9-BE4320B38B9C}" destId="{AA0F9FC7-EF11-4AFF-B5A8-AE5C1BD70888}" srcOrd="2" destOrd="0" parTransId="{34A5B033-0931-42BF-A603-7092ADCEFE48}" sibTransId="{13827374-93F5-47FD-8283-EAE819212889}"/>
    <dgm:cxn modelId="{216CD67E-96BE-4D0D-A399-C791505AA3A0}" type="presOf" srcId="{3FDDDB6B-0F64-4997-9F69-12E01906EBF1}" destId="{6C84E473-7A81-4633-831D-141F87A005F8}" srcOrd="0" destOrd="0" presId="urn:microsoft.com/office/officeart/2005/8/layout/hList9"/>
    <dgm:cxn modelId="{8FB852CA-38B0-4422-A023-5F3856F98E59}" type="presOf" srcId="{2E31307E-BF2F-440C-BCBF-1A92745DE201}" destId="{23E6D3DC-D99B-4186-B294-91E7FFE0440C}" srcOrd="1" destOrd="0" presId="urn:microsoft.com/office/officeart/2005/8/layout/hList9"/>
    <dgm:cxn modelId="{E8B0EBF4-8237-432F-9CED-FF00C4D98CF9}" srcId="{0F9F0ED5-F02A-400D-8481-0C09B102EAF4}" destId="{FFB57A2B-E170-4465-942E-9F43DB292E3D}" srcOrd="1" destOrd="0" parTransId="{37C34D41-A90B-47DF-AA7A-3CAD95C2CFA2}" sibTransId="{95908C11-B761-4CB6-8BC0-E27A572B184F}"/>
    <dgm:cxn modelId="{60CEBB25-7AB6-4DCC-B0F3-7F68B702A396}" type="presOf" srcId="{329AD87E-E3C6-44F2-886F-228F36F28E04}" destId="{31D4E06D-C6A2-4B02-8155-5EF234ED1AC8}" srcOrd="1" destOrd="0" presId="urn:microsoft.com/office/officeart/2005/8/layout/hList9"/>
    <dgm:cxn modelId="{085E2F1C-E60A-42D9-A020-6135445F4CAC}" type="presOf" srcId="{F5E02CF5-A979-482C-B04F-3FC633A59955}" destId="{2C102498-A7F9-4935-BE4C-6C71CACA0A2B}" srcOrd="1" destOrd="0" presId="urn:microsoft.com/office/officeart/2005/8/layout/hList9"/>
    <dgm:cxn modelId="{DA86F33A-1B71-4B06-87D0-604E7730C8B7}" type="presOf" srcId="{FFB57A2B-E170-4465-942E-9F43DB292E3D}" destId="{0B75528C-B633-4F0A-BDC8-DFC7C482A214}" srcOrd="0" destOrd="0" presId="urn:microsoft.com/office/officeart/2005/8/layout/hList9"/>
    <dgm:cxn modelId="{ACC237CF-0093-4DBA-BAE9-426B9FEA73AE}" srcId="{18B94B51-25CB-45FD-AAB5-9BC0F2D86DFF}" destId="{4E5004FD-247D-476B-BB6D-759F4C50941B}" srcOrd="0" destOrd="0" parTransId="{E15B04EE-85CE-46A4-96AC-519ECF962356}" sibTransId="{5F3AC01A-77CF-48FF-A738-DDDE6391261B}"/>
    <dgm:cxn modelId="{6B30C646-AE94-4C88-BAAF-410CEDA9B45D}" type="presOf" srcId="{329AD87E-E3C6-44F2-886F-228F36F28E04}" destId="{43920647-8628-4958-A83A-689AD9D4D6A4}" srcOrd="0" destOrd="0" presId="urn:microsoft.com/office/officeart/2005/8/layout/hList9"/>
    <dgm:cxn modelId="{3B84412B-9A19-4035-85DF-92C51E1E00CF}" type="presOf" srcId="{AA0F9FC7-EF11-4AFF-B5A8-AE5C1BD70888}" destId="{B868963C-11C7-42B9-A074-F5001EAB51F4}" srcOrd="0" destOrd="0" presId="urn:microsoft.com/office/officeart/2005/8/layout/hList9"/>
    <dgm:cxn modelId="{8B471F83-F5CA-4E3E-9EA2-91F52B8BD638}" type="presOf" srcId="{36E993C9-66CF-4726-A840-E371EA7365C9}" destId="{49CF51D4-EA94-488E-9FDA-C10420F49B9B}" srcOrd="0" destOrd="0" presId="urn:microsoft.com/office/officeart/2005/8/layout/hList9"/>
    <dgm:cxn modelId="{214CFBAA-EEB3-41A6-B243-2784B432AFD8}" srcId="{0F9F0ED5-F02A-400D-8481-0C09B102EAF4}" destId="{3FDDDB6B-0F64-4997-9F69-12E01906EBF1}" srcOrd="0" destOrd="0" parTransId="{B02E7077-3CCE-43C2-A2E9-3E33A03CEDDA}" sibTransId="{FCD90988-C052-4F5B-94F0-C0441EAB67C7}"/>
    <dgm:cxn modelId="{7B8DBF2A-AB2E-4B37-A75B-21D105A0CE53}" type="presOf" srcId="{DEDC50E8-5462-4E70-9D99-1B17B6D39802}" destId="{064B996E-6BCB-4305-AF80-66034EFD5670}" srcOrd="1" destOrd="0" presId="urn:microsoft.com/office/officeart/2005/8/layout/hList9"/>
    <dgm:cxn modelId="{53518E1D-C1A1-4F5E-8021-1C8E5AE08992}" type="presParOf" srcId="{E4E1B827-60AC-4A0D-8179-CF02C8B4176E}" destId="{81134B8D-80A1-4611-B8F5-C9B91EC34A4B}" srcOrd="0" destOrd="0" presId="urn:microsoft.com/office/officeart/2005/8/layout/hList9"/>
    <dgm:cxn modelId="{AC194D38-1704-44B9-AE2B-56C492FA4B14}" type="presParOf" srcId="{E4E1B827-60AC-4A0D-8179-CF02C8B4176E}" destId="{FAA0687A-AA00-4A6B-B100-E21897ECBD8E}" srcOrd="1" destOrd="0" presId="urn:microsoft.com/office/officeart/2005/8/layout/hList9"/>
    <dgm:cxn modelId="{86FFA322-4468-4684-AA69-7A0511F7CB2A}" type="presParOf" srcId="{FAA0687A-AA00-4A6B-B100-E21897ECBD8E}" destId="{B77D6584-5D14-4B83-9797-37DD6D2BC5B6}" srcOrd="0" destOrd="0" presId="urn:microsoft.com/office/officeart/2005/8/layout/hList9"/>
    <dgm:cxn modelId="{FDE6250F-2FD7-430F-9F8E-112173772FD9}" type="presParOf" srcId="{FAA0687A-AA00-4A6B-B100-E21897ECBD8E}" destId="{B1F75C85-B97A-4AA1-9BBB-EFE98F8C1E07}" srcOrd="1" destOrd="0" presId="urn:microsoft.com/office/officeart/2005/8/layout/hList9"/>
    <dgm:cxn modelId="{C56F2C46-A19A-4099-81EF-6A49C2A734A9}" type="presParOf" srcId="{B1F75C85-B97A-4AA1-9BBB-EFE98F8C1E07}" destId="{219005CA-0C6B-48E4-865D-9F030E249A3C}" srcOrd="0" destOrd="0" presId="urn:microsoft.com/office/officeart/2005/8/layout/hList9"/>
    <dgm:cxn modelId="{CCF49712-909A-4B2F-B196-407721E0D728}" type="presParOf" srcId="{B1F75C85-B97A-4AA1-9BBB-EFE98F8C1E07}" destId="{209447FD-47EA-47DE-AA72-DDAC612C6441}" srcOrd="1" destOrd="0" presId="urn:microsoft.com/office/officeart/2005/8/layout/hList9"/>
    <dgm:cxn modelId="{C1C7E061-FE96-42DF-A42B-CEA0902DA4C7}" type="presParOf" srcId="{FAA0687A-AA00-4A6B-B100-E21897ECBD8E}" destId="{1B161159-83DE-4707-9C19-1402985B5C6D}" srcOrd="2" destOrd="0" presId="urn:microsoft.com/office/officeart/2005/8/layout/hList9"/>
    <dgm:cxn modelId="{44F9F95E-D0DB-413A-BBAC-3359C336E5C1}" type="presParOf" srcId="{1B161159-83DE-4707-9C19-1402985B5C6D}" destId="{43920647-8628-4958-A83A-689AD9D4D6A4}" srcOrd="0" destOrd="0" presId="urn:microsoft.com/office/officeart/2005/8/layout/hList9"/>
    <dgm:cxn modelId="{9295243A-A153-4D8E-A22B-A4B29D3DC1F2}" type="presParOf" srcId="{1B161159-83DE-4707-9C19-1402985B5C6D}" destId="{31D4E06D-C6A2-4B02-8155-5EF234ED1AC8}" srcOrd="1" destOrd="0" presId="urn:microsoft.com/office/officeart/2005/8/layout/hList9"/>
    <dgm:cxn modelId="{F581D4C4-8100-4ACD-B7F8-0F78AA35C0A7}" type="presParOf" srcId="{FAA0687A-AA00-4A6B-B100-E21897ECBD8E}" destId="{3C909CD5-67E2-4E33-B610-557C9C9CFD68}" srcOrd="3" destOrd="0" presId="urn:microsoft.com/office/officeart/2005/8/layout/hList9"/>
    <dgm:cxn modelId="{B0D4579D-6746-40B6-AEB9-3E32F8F09E52}" type="presParOf" srcId="{3C909CD5-67E2-4E33-B610-557C9C9CFD68}" destId="{05E4D00E-81EE-4369-A116-4E6FADB188B5}" srcOrd="0" destOrd="0" presId="urn:microsoft.com/office/officeart/2005/8/layout/hList9"/>
    <dgm:cxn modelId="{39B3BEB2-B713-489E-A6AE-2C66E03DE9D2}" type="presParOf" srcId="{3C909CD5-67E2-4E33-B610-557C9C9CFD68}" destId="{064B996E-6BCB-4305-AF80-66034EFD5670}" srcOrd="1" destOrd="0" presId="urn:microsoft.com/office/officeart/2005/8/layout/hList9"/>
    <dgm:cxn modelId="{B0A87266-3366-42A9-98BE-9661F18DDBD9}" type="presParOf" srcId="{FAA0687A-AA00-4A6B-B100-E21897ECBD8E}" destId="{03FB90F3-D579-446C-9C27-551C50E9A622}" srcOrd="4" destOrd="0" presId="urn:microsoft.com/office/officeart/2005/8/layout/hList9"/>
    <dgm:cxn modelId="{E3E242F5-41A8-4E15-B548-649124AD8A70}" type="presParOf" srcId="{03FB90F3-D579-446C-9C27-551C50E9A622}" destId="{27735BBA-C0B1-460A-84C4-E498667DD4B2}" srcOrd="0" destOrd="0" presId="urn:microsoft.com/office/officeart/2005/8/layout/hList9"/>
    <dgm:cxn modelId="{D7B68870-4375-49A3-BBB1-8A0617D1016A}" type="presParOf" srcId="{03FB90F3-D579-446C-9C27-551C50E9A622}" destId="{2C102498-A7F9-4935-BE4C-6C71CACA0A2B}" srcOrd="1" destOrd="0" presId="urn:microsoft.com/office/officeart/2005/8/layout/hList9"/>
    <dgm:cxn modelId="{E6E940BC-1BC3-4C2C-9E3E-964649190E3F}" type="presParOf" srcId="{E4E1B827-60AC-4A0D-8179-CF02C8B4176E}" destId="{59A6499A-7D41-4C2F-BC00-428291B47094}" srcOrd="2" destOrd="0" presId="urn:microsoft.com/office/officeart/2005/8/layout/hList9"/>
    <dgm:cxn modelId="{56BE6A5E-0168-4B6A-89C8-86E035B420CC}" type="presParOf" srcId="{E4E1B827-60AC-4A0D-8179-CF02C8B4176E}" destId="{0F0CF420-D880-413A-A812-FC1D3B4889F1}" srcOrd="3" destOrd="0" presId="urn:microsoft.com/office/officeart/2005/8/layout/hList9"/>
    <dgm:cxn modelId="{C654CF05-001A-4E33-B7E6-51EE955A2E7B}" type="presParOf" srcId="{E4E1B827-60AC-4A0D-8179-CF02C8B4176E}" destId="{A7E42D56-91E6-46C0-8ED1-BEF7BF17CA94}" srcOrd="4" destOrd="0" presId="urn:microsoft.com/office/officeart/2005/8/layout/hList9"/>
    <dgm:cxn modelId="{27D83DC8-6A7E-44EC-9404-206E9F65AFAF}" type="presParOf" srcId="{E4E1B827-60AC-4A0D-8179-CF02C8B4176E}" destId="{16AC45DD-05C0-4DC4-9E5B-2D6905CFB3D6}" srcOrd="5" destOrd="0" presId="urn:microsoft.com/office/officeart/2005/8/layout/hList9"/>
    <dgm:cxn modelId="{51F4BDD3-32F3-4B3A-89B1-1C6D6A51A5EB}" type="presParOf" srcId="{E4E1B827-60AC-4A0D-8179-CF02C8B4176E}" destId="{3650A09E-C524-4904-A122-E913978C0476}" srcOrd="6" destOrd="0" presId="urn:microsoft.com/office/officeart/2005/8/layout/hList9"/>
    <dgm:cxn modelId="{29BB3AB6-49A2-4671-8828-F0E8229A81EE}" type="presParOf" srcId="{3650A09E-C524-4904-A122-E913978C0476}" destId="{CD45BF87-9EBF-4C7D-9508-B2C350908D17}" srcOrd="0" destOrd="0" presId="urn:microsoft.com/office/officeart/2005/8/layout/hList9"/>
    <dgm:cxn modelId="{BFFE195A-2288-4837-A1B3-4F5AE5CB32C1}" type="presParOf" srcId="{3650A09E-C524-4904-A122-E913978C0476}" destId="{EC6B565F-0603-4962-B654-6D9A813B7E56}" srcOrd="1" destOrd="0" presId="urn:microsoft.com/office/officeart/2005/8/layout/hList9"/>
    <dgm:cxn modelId="{139C744C-925C-4A17-B8D4-D0353DD75E9C}" type="presParOf" srcId="{EC6B565F-0603-4962-B654-6D9A813B7E56}" destId="{6C84E473-7A81-4633-831D-141F87A005F8}" srcOrd="0" destOrd="0" presId="urn:microsoft.com/office/officeart/2005/8/layout/hList9"/>
    <dgm:cxn modelId="{92D74969-FE4C-4B2E-A782-E6D5FCE7EC3E}" type="presParOf" srcId="{EC6B565F-0603-4962-B654-6D9A813B7E56}" destId="{A7B5AF88-8FF0-43A9-8498-10060E623C77}" srcOrd="1" destOrd="0" presId="urn:microsoft.com/office/officeart/2005/8/layout/hList9"/>
    <dgm:cxn modelId="{DF8551AD-B3BE-4059-B40D-5CA3F449E11B}" type="presParOf" srcId="{3650A09E-C524-4904-A122-E913978C0476}" destId="{7428095B-5E10-41D1-A732-178743F7D1D5}" srcOrd="2" destOrd="0" presId="urn:microsoft.com/office/officeart/2005/8/layout/hList9"/>
    <dgm:cxn modelId="{8A9664B9-8113-4F52-A368-3B7D886A2DC9}" type="presParOf" srcId="{7428095B-5E10-41D1-A732-178743F7D1D5}" destId="{0B75528C-B633-4F0A-BDC8-DFC7C482A214}" srcOrd="0" destOrd="0" presId="urn:microsoft.com/office/officeart/2005/8/layout/hList9"/>
    <dgm:cxn modelId="{3F0932FB-ED77-43D6-8ACC-F6930D8D3866}" type="presParOf" srcId="{7428095B-5E10-41D1-A732-178743F7D1D5}" destId="{72127C05-DD11-478A-9D36-458947742334}" srcOrd="1" destOrd="0" presId="urn:microsoft.com/office/officeart/2005/8/layout/hList9"/>
    <dgm:cxn modelId="{D1895735-7CE2-465D-8611-9A579F5FDD08}" type="presParOf" srcId="{E4E1B827-60AC-4A0D-8179-CF02C8B4176E}" destId="{425A0943-B796-4E68-A9CD-B1453B50CA03}" srcOrd="7" destOrd="0" presId="urn:microsoft.com/office/officeart/2005/8/layout/hList9"/>
    <dgm:cxn modelId="{385E3EB5-C0E8-4ADC-AB37-87319AE9AF39}" type="presParOf" srcId="{E4E1B827-60AC-4A0D-8179-CF02C8B4176E}" destId="{BCE4B423-FBF5-425E-924F-17746D5B8F96}" srcOrd="8" destOrd="0" presId="urn:microsoft.com/office/officeart/2005/8/layout/hList9"/>
    <dgm:cxn modelId="{92035E3E-76AE-4719-9691-732904DAC209}" type="presParOf" srcId="{E4E1B827-60AC-4A0D-8179-CF02C8B4176E}" destId="{6BBACAE2-5DCC-4427-8A8C-252C42A8C558}" srcOrd="9" destOrd="0" presId="urn:microsoft.com/office/officeart/2005/8/layout/hList9"/>
    <dgm:cxn modelId="{7CBA97D5-11F3-49AB-B6DA-4D67972CF7A1}" type="presParOf" srcId="{E4E1B827-60AC-4A0D-8179-CF02C8B4176E}" destId="{5EEA522B-FD73-4254-AB45-8A39C4E54806}" srcOrd="10" destOrd="0" presId="urn:microsoft.com/office/officeart/2005/8/layout/hList9"/>
    <dgm:cxn modelId="{745532E4-2E07-42E1-9E3D-05AC8B3117D8}" type="presParOf" srcId="{E4E1B827-60AC-4A0D-8179-CF02C8B4176E}" destId="{904571D2-29E3-4352-A01F-9A8605A39FF4}" srcOrd="11" destOrd="0" presId="urn:microsoft.com/office/officeart/2005/8/layout/hList9"/>
    <dgm:cxn modelId="{BB452167-FA4D-465B-A894-8B85F0BF6B8F}" type="presParOf" srcId="{904571D2-29E3-4352-A01F-9A8605A39FF4}" destId="{64F3F3C2-9822-4125-AF14-2AB6A15A0A31}" srcOrd="0" destOrd="0" presId="urn:microsoft.com/office/officeart/2005/8/layout/hList9"/>
    <dgm:cxn modelId="{048C0221-B815-439C-8144-A76173CD0F54}" type="presParOf" srcId="{904571D2-29E3-4352-A01F-9A8605A39FF4}" destId="{E05D42AB-E90B-46CA-A5F4-1FA5C8A87D61}" srcOrd="1" destOrd="0" presId="urn:microsoft.com/office/officeart/2005/8/layout/hList9"/>
    <dgm:cxn modelId="{B418F638-7A5C-4681-9C29-E36DC64E18DB}" type="presParOf" srcId="{E05D42AB-E90B-46CA-A5F4-1FA5C8A87D61}" destId="{49CF51D4-EA94-488E-9FDA-C10420F49B9B}" srcOrd="0" destOrd="0" presId="urn:microsoft.com/office/officeart/2005/8/layout/hList9"/>
    <dgm:cxn modelId="{1251741A-2593-4D57-9361-4B9A36A6CC4C}" type="presParOf" srcId="{E05D42AB-E90B-46CA-A5F4-1FA5C8A87D61}" destId="{BECE80DF-DE5E-4028-8C34-479A4D442C8B}" srcOrd="1" destOrd="0" presId="urn:microsoft.com/office/officeart/2005/8/layout/hList9"/>
    <dgm:cxn modelId="{745E9F4E-B83B-4CAE-BCFC-611D93D2ECC8}" type="presParOf" srcId="{904571D2-29E3-4352-A01F-9A8605A39FF4}" destId="{8DBF3368-9D15-4C0A-B9E0-3A57ABCEA56A}" srcOrd="2" destOrd="0" presId="urn:microsoft.com/office/officeart/2005/8/layout/hList9"/>
    <dgm:cxn modelId="{DB2A91A9-9793-4BB1-A882-EB631280D3BC}" type="presParOf" srcId="{8DBF3368-9D15-4C0A-B9E0-3A57ABCEA56A}" destId="{F318DD30-FC5A-440D-9988-C120D6F97852}" srcOrd="0" destOrd="0" presId="urn:microsoft.com/office/officeart/2005/8/layout/hList9"/>
    <dgm:cxn modelId="{BE15E1DD-1EAC-4552-9720-7BAD89361330}" type="presParOf" srcId="{8DBF3368-9D15-4C0A-B9E0-3A57ABCEA56A}" destId="{23E6D3DC-D99B-4186-B294-91E7FFE0440C}" srcOrd="1" destOrd="0" presId="urn:microsoft.com/office/officeart/2005/8/layout/hList9"/>
    <dgm:cxn modelId="{97543311-D0AE-4063-A46B-014C8AAD7426}" type="presParOf" srcId="{E4E1B827-60AC-4A0D-8179-CF02C8B4176E}" destId="{7CBDB54A-AE20-4615-AA49-A5659EBA0742}" srcOrd="12" destOrd="0" presId="urn:microsoft.com/office/officeart/2005/8/layout/hList9"/>
    <dgm:cxn modelId="{605DA6C1-DC36-46CA-AF19-9F4B698F76D3}" type="presParOf" srcId="{E4E1B827-60AC-4A0D-8179-CF02C8B4176E}" destId="{B868963C-11C7-42B9-A074-F5001EAB51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7A7EA9-D93D-4603-B67E-20816DA4F4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818F3-0F62-46D6-BB2A-DB10F69C9E0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896B1F3A-2376-4E98-8FC7-1184E3212D5E}" type="parTrans" cxnId="{2DA7666C-0715-4E5C-84AD-04BF7AD233D1}">
      <dgm:prSet/>
      <dgm:spPr/>
      <dgm:t>
        <a:bodyPr/>
        <a:lstStyle/>
        <a:p>
          <a:endParaRPr lang="ru-RU"/>
        </a:p>
      </dgm:t>
    </dgm:pt>
    <dgm:pt modelId="{B3C23B65-FB75-40D0-B0F2-46A89A838EEC}" type="sibTrans" cxnId="{2DA7666C-0715-4E5C-84AD-04BF7AD233D1}">
      <dgm:prSet/>
      <dgm:spPr/>
      <dgm:t>
        <a:bodyPr/>
        <a:lstStyle/>
        <a:p>
          <a:endParaRPr lang="ru-RU"/>
        </a:p>
      </dgm:t>
    </dgm:pt>
    <dgm:pt modelId="{05C9775E-5746-4D75-ADC7-A7A1E54C137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17.09.2024 №366/55) "Об установлении налога на имущество физических лиц",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54A1649-7D80-4A7B-8EE0-29B45304F0D9}" type="parTrans" cxnId="{31ED48A4-2B8F-4D4E-9E60-22BCE3E08A70}">
      <dgm:prSet/>
      <dgm:spPr/>
      <dgm:t>
        <a:bodyPr/>
        <a:lstStyle/>
        <a:p>
          <a:endParaRPr lang="ru-RU"/>
        </a:p>
      </dgm:t>
    </dgm:pt>
    <dgm:pt modelId="{75F7CDD5-7D1B-41D9-AF98-2DEF36E494D8}" type="sibTrans" cxnId="{31ED48A4-2B8F-4D4E-9E60-22BCE3E08A70}">
      <dgm:prSet/>
      <dgm:spPr/>
      <dgm:t>
        <a:bodyPr/>
        <a:lstStyle/>
        <a:p>
          <a:endParaRPr lang="ru-RU"/>
        </a:p>
      </dgm:t>
    </dgm:pt>
    <dgm:pt modelId="{E1013E3B-F332-4945-B968-F968187CBC6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0,1%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квартир и комнат,  для жилых домов, на землях населенных пунктов в черте городского округа Электросталь;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отношении прочих объектов налогообложения стоимостью до 300 млн. руб.;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объектов стоимостью выше 300 млн. руб.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AFE6F6B-1432-4817-8955-A037726914E8}" type="parTrans" cxnId="{3022031C-5738-4BCE-9B44-582E5A0DE950}">
      <dgm:prSet/>
      <dgm:spPr/>
      <dgm:t>
        <a:bodyPr/>
        <a:lstStyle/>
        <a:p>
          <a:endParaRPr lang="ru-RU"/>
        </a:p>
      </dgm:t>
    </dgm:pt>
    <dgm:pt modelId="{E27918A0-E331-4736-B608-F7AA001DB375}" type="sibTrans" cxnId="{3022031C-5738-4BCE-9B44-582E5A0DE950}">
      <dgm:prSet/>
      <dgm:spPr/>
      <dgm:t>
        <a:bodyPr/>
        <a:lstStyle/>
        <a:p>
          <a:endParaRPr lang="ru-RU"/>
        </a:p>
      </dgm:t>
    </dgm:pt>
    <dgm:pt modelId="{D5B1FE89-07B7-4F90-8D17-29D9738008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76CD3EFD-5E6C-4974-92FD-21BA9274EC89}" type="parTrans" cxnId="{5528EE19-9178-4205-8619-CF4F81914AB2}">
      <dgm:prSet/>
      <dgm:spPr/>
      <dgm:t>
        <a:bodyPr/>
        <a:lstStyle/>
        <a:p>
          <a:endParaRPr lang="ru-RU"/>
        </a:p>
      </dgm:t>
    </dgm:pt>
    <dgm:pt modelId="{E01B11BD-3EC8-4CA8-97CD-79256556628D}" type="sibTrans" cxnId="{5528EE19-9178-4205-8619-CF4F81914AB2}">
      <dgm:prSet/>
      <dgm:spPr/>
      <dgm:t>
        <a:bodyPr/>
        <a:lstStyle/>
        <a:p>
          <a:endParaRPr lang="ru-RU"/>
        </a:p>
      </dgm:t>
    </dgm:pt>
    <dgm:pt modelId="{6E933F4A-9EA1-4D10-AC01-3A66390589BB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17.09.2024 №365/55) "Об установлении земельного налога",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1082531-6D85-42B4-B114-7A9F95C06E6F}" type="parTrans" cxnId="{7DCD7D73-AAB2-4677-93FA-9E7FCDB97A65}">
      <dgm:prSet/>
      <dgm:spPr/>
      <dgm:t>
        <a:bodyPr/>
        <a:lstStyle/>
        <a:p>
          <a:endParaRPr lang="ru-RU"/>
        </a:p>
      </dgm:t>
    </dgm:pt>
    <dgm:pt modelId="{A4906222-ED61-4F87-B124-975DE37DB535}" type="sibTrans" cxnId="{7DCD7D73-AAB2-4677-93FA-9E7FCDB97A65}">
      <dgm:prSet/>
      <dgm:spPr/>
      <dgm:t>
        <a:bodyPr/>
        <a:lstStyle/>
        <a:p>
          <a:endParaRPr lang="ru-RU"/>
        </a:p>
      </dgm:t>
    </dgm:pt>
    <dgm:pt modelId="{F4956329-733C-416A-B56D-920242BA01B4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кадастровой стоимости земельного участка 1)сельскохозяйственного назначения, 2)занятого жилищным фондом, используемого для индивидуального жилищного строительства с кадастровой стоимостью менее 300 млн.руб., 3)для </a:t>
          </a:r>
          <a:r>
            <a:rPr lang="ru-RU" sz="1100" u="none" dirty="0" smtClean="0">
              <a:latin typeface="Times New Roman" pitchFamily="18" charset="0"/>
              <a:cs typeface="Times New Roman" pitchFamily="18" charset="0"/>
            </a:rPr>
            <a:t>ведения личного подсобного </a:t>
          </a:r>
          <a:r>
            <a:rPr lang="ru-RU" sz="1100" u="none" dirty="0" err="1" smtClean="0">
              <a:latin typeface="Times New Roman" pitchFamily="18" charset="0"/>
              <a:cs typeface="Times New Roman" pitchFamily="18" charset="0"/>
            </a:rPr>
            <a:t>хозяйства,садоводства</a:t>
          </a:r>
          <a:r>
            <a:rPr lang="ru-RU" sz="1100" u="none" dirty="0" smtClean="0">
              <a:latin typeface="Times New Roman" pitchFamily="18" charset="0"/>
              <a:cs typeface="Times New Roman" pitchFamily="18" charset="0"/>
            </a:rPr>
            <a:t> или огородничества с кадастровой стоимостью менее 300 млн.руб., 4) занят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ым гаражными кооперативами и используемыми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черте города;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отношении  неиспользуемых сельхозугодий в черте города и иных земельных участков.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0664A51-C3AC-4443-9CD7-1F8202544812}" type="parTrans" cxnId="{7C78595F-D2BC-43EC-A1BE-6986CED32D5E}">
      <dgm:prSet/>
      <dgm:spPr/>
      <dgm:t>
        <a:bodyPr/>
        <a:lstStyle/>
        <a:p>
          <a:endParaRPr lang="ru-RU"/>
        </a:p>
      </dgm:t>
    </dgm:pt>
    <dgm:pt modelId="{122E1CB3-98C7-4C62-8D05-604913828622}" type="sibTrans" cxnId="{7C78595F-D2BC-43EC-A1BE-6986CED32D5E}">
      <dgm:prSet/>
      <dgm:spPr/>
      <dgm:t>
        <a:bodyPr/>
        <a:lstStyle/>
        <a:p>
          <a:endParaRPr lang="ru-RU"/>
        </a:p>
      </dgm:t>
    </dgm:pt>
    <dgm:pt modelId="{1C74ED12-D126-43AB-8D39-1E58A965C21A}" type="pres">
      <dgm:prSet presAssocID="{A97A7EA9-D93D-4603-B67E-20816DA4F4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0AEE1-3765-4AB7-9F2F-7F85508F7A67}" type="pres">
      <dgm:prSet presAssocID="{99D818F3-0F62-46D6-BB2A-DB10F69C9E07}" presName="linNode" presStyleCnt="0"/>
      <dgm:spPr/>
    </dgm:pt>
    <dgm:pt modelId="{AF377D4C-3033-43F6-A6C9-0A250F1D318E}" type="pres">
      <dgm:prSet presAssocID="{99D818F3-0F62-46D6-BB2A-DB10F69C9E0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C8C3-87AA-49AD-9FD5-45CD644F2B33}" type="pres">
      <dgm:prSet presAssocID="{99D818F3-0F62-46D6-BB2A-DB10F69C9E07}" presName="childShp" presStyleLbl="bgAccFollowNode1" presStyleIdx="0" presStyleCnt="2" custScaleX="188297" custScaleY="125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104AD-BBA3-4E34-9A26-E5E7C350B2B2}" type="pres">
      <dgm:prSet presAssocID="{B3C23B65-FB75-40D0-B0F2-46A89A838EEC}" presName="spacing" presStyleCnt="0"/>
      <dgm:spPr/>
    </dgm:pt>
    <dgm:pt modelId="{537E1106-D72C-428D-942A-13C31B75AEEC}" type="pres">
      <dgm:prSet presAssocID="{D5B1FE89-07B7-4F90-8D17-29D973800876}" presName="linNode" presStyleCnt="0"/>
      <dgm:spPr/>
    </dgm:pt>
    <dgm:pt modelId="{7C6F495E-58D4-448F-9917-B28A67E79253}" type="pres">
      <dgm:prSet presAssocID="{D5B1FE89-07B7-4F90-8D17-29D973800876}" presName="parentShp" presStyleLbl="node1" presStyleIdx="1" presStyleCnt="2" custScaleX="101661" custLinFactNeighborX="1281" custLinFactNeighborY="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3A0D-242A-4B01-8FC8-4A806591D45A}" type="pres">
      <dgm:prSet presAssocID="{D5B1FE89-07B7-4F90-8D17-29D973800876}" presName="childShp" presStyleLbl="bgAccFollowNode1" presStyleIdx="1" presStyleCnt="2" custScaleX="197989" custScaleY="11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CFDF8-6E24-47D9-BEE6-C54D3E044D2C}" type="presOf" srcId="{99D818F3-0F62-46D6-BB2A-DB10F69C9E07}" destId="{AF377D4C-3033-43F6-A6C9-0A250F1D318E}" srcOrd="0" destOrd="0" presId="urn:microsoft.com/office/officeart/2005/8/layout/vList6"/>
    <dgm:cxn modelId="{2DA7666C-0715-4E5C-84AD-04BF7AD233D1}" srcId="{A97A7EA9-D93D-4603-B67E-20816DA4F406}" destId="{99D818F3-0F62-46D6-BB2A-DB10F69C9E07}" srcOrd="0" destOrd="0" parTransId="{896B1F3A-2376-4E98-8FC7-1184E3212D5E}" sibTransId="{B3C23B65-FB75-40D0-B0F2-46A89A838EEC}"/>
    <dgm:cxn modelId="{3022031C-5738-4BCE-9B44-582E5A0DE950}" srcId="{99D818F3-0F62-46D6-BB2A-DB10F69C9E07}" destId="{E1013E3B-F332-4945-B968-F968187CBC6D}" srcOrd="1" destOrd="0" parTransId="{FAFE6F6B-1432-4817-8955-A037726914E8}" sibTransId="{E27918A0-E331-4736-B608-F7AA001DB375}"/>
    <dgm:cxn modelId="{7C78595F-D2BC-43EC-A1BE-6986CED32D5E}" srcId="{D5B1FE89-07B7-4F90-8D17-29D973800876}" destId="{F4956329-733C-416A-B56D-920242BA01B4}" srcOrd="1" destOrd="0" parTransId="{50664A51-C3AC-4443-9CD7-1F8202544812}" sibTransId="{122E1CB3-98C7-4C62-8D05-604913828622}"/>
    <dgm:cxn modelId="{7DCD7D73-AAB2-4677-93FA-9E7FCDB97A65}" srcId="{D5B1FE89-07B7-4F90-8D17-29D973800876}" destId="{6E933F4A-9EA1-4D10-AC01-3A66390589BB}" srcOrd="0" destOrd="0" parTransId="{B1082531-6D85-42B4-B114-7A9F95C06E6F}" sibTransId="{A4906222-ED61-4F87-B124-975DE37DB535}"/>
    <dgm:cxn modelId="{8715A506-43E7-4413-8E91-557A83625914}" type="presOf" srcId="{A97A7EA9-D93D-4603-B67E-20816DA4F406}" destId="{1C74ED12-D126-43AB-8D39-1E58A965C21A}" srcOrd="0" destOrd="0" presId="urn:microsoft.com/office/officeart/2005/8/layout/vList6"/>
    <dgm:cxn modelId="{BC885A88-5D2F-4DD0-9639-E13503792B16}" type="presOf" srcId="{F4956329-733C-416A-B56D-920242BA01B4}" destId="{9D723A0D-242A-4B01-8FC8-4A806591D45A}" srcOrd="0" destOrd="1" presId="urn:microsoft.com/office/officeart/2005/8/layout/vList6"/>
    <dgm:cxn modelId="{5528EE19-9178-4205-8619-CF4F81914AB2}" srcId="{A97A7EA9-D93D-4603-B67E-20816DA4F406}" destId="{D5B1FE89-07B7-4F90-8D17-29D973800876}" srcOrd="1" destOrd="0" parTransId="{76CD3EFD-5E6C-4974-92FD-21BA9274EC89}" sibTransId="{E01B11BD-3EC8-4CA8-97CD-79256556628D}"/>
    <dgm:cxn modelId="{DC0F82C4-283D-4A6C-BDFD-4333D3993391}" type="presOf" srcId="{6E933F4A-9EA1-4D10-AC01-3A66390589BB}" destId="{9D723A0D-242A-4B01-8FC8-4A806591D45A}" srcOrd="0" destOrd="0" presId="urn:microsoft.com/office/officeart/2005/8/layout/vList6"/>
    <dgm:cxn modelId="{7066ABE5-2377-439F-B7A6-F424C5BE8B80}" type="presOf" srcId="{E1013E3B-F332-4945-B968-F968187CBC6D}" destId="{9BD4C8C3-87AA-49AD-9FD5-45CD644F2B33}" srcOrd="0" destOrd="1" presId="urn:microsoft.com/office/officeart/2005/8/layout/vList6"/>
    <dgm:cxn modelId="{8CD6DEB0-24E0-4A8E-8B8C-93412044D271}" type="presOf" srcId="{05C9775E-5746-4D75-ADC7-A7A1E54C1375}" destId="{9BD4C8C3-87AA-49AD-9FD5-45CD644F2B33}" srcOrd="0" destOrd="0" presId="urn:microsoft.com/office/officeart/2005/8/layout/vList6"/>
    <dgm:cxn modelId="{31ED48A4-2B8F-4D4E-9E60-22BCE3E08A70}" srcId="{99D818F3-0F62-46D6-BB2A-DB10F69C9E07}" destId="{05C9775E-5746-4D75-ADC7-A7A1E54C1375}" srcOrd="0" destOrd="0" parTransId="{254A1649-7D80-4A7B-8EE0-29B45304F0D9}" sibTransId="{75F7CDD5-7D1B-41D9-AF98-2DEF36E494D8}"/>
    <dgm:cxn modelId="{8E1CB5C4-49E5-43BB-BF11-99AA0BACE1BA}" type="presOf" srcId="{D5B1FE89-07B7-4F90-8D17-29D973800876}" destId="{7C6F495E-58D4-448F-9917-B28A67E79253}" srcOrd="0" destOrd="0" presId="urn:microsoft.com/office/officeart/2005/8/layout/vList6"/>
    <dgm:cxn modelId="{91E4F11E-214F-43EF-84F5-03701494969C}" type="presParOf" srcId="{1C74ED12-D126-43AB-8D39-1E58A965C21A}" destId="{5F60AEE1-3765-4AB7-9F2F-7F85508F7A67}" srcOrd="0" destOrd="0" presId="urn:microsoft.com/office/officeart/2005/8/layout/vList6"/>
    <dgm:cxn modelId="{994A5770-026E-453D-A88A-94F7EAF260EE}" type="presParOf" srcId="{5F60AEE1-3765-4AB7-9F2F-7F85508F7A67}" destId="{AF377D4C-3033-43F6-A6C9-0A250F1D318E}" srcOrd="0" destOrd="0" presId="urn:microsoft.com/office/officeart/2005/8/layout/vList6"/>
    <dgm:cxn modelId="{9AFC09A9-D467-4B3D-ACEC-AD15CD9B9FEF}" type="presParOf" srcId="{5F60AEE1-3765-4AB7-9F2F-7F85508F7A67}" destId="{9BD4C8C3-87AA-49AD-9FD5-45CD644F2B33}" srcOrd="1" destOrd="0" presId="urn:microsoft.com/office/officeart/2005/8/layout/vList6"/>
    <dgm:cxn modelId="{90E6A32D-2C1D-463C-BC6D-0834FF61E254}" type="presParOf" srcId="{1C74ED12-D126-43AB-8D39-1E58A965C21A}" destId="{AEA104AD-BBA3-4E34-9A26-E5E7C350B2B2}" srcOrd="1" destOrd="0" presId="urn:microsoft.com/office/officeart/2005/8/layout/vList6"/>
    <dgm:cxn modelId="{830AC855-0823-47CC-9E4F-42D2450EBD43}" type="presParOf" srcId="{1C74ED12-D126-43AB-8D39-1E58A965C21A}" destId="{537E1106-D72C-428D-942A-13C31B75AEEC}" srcOrd="2" destOrd="0" presId="urn:microsoft.com/office/officeart/2005/8/layout/vList6"/>
    <dgm:cxn modelId="{1C68BB26-400F-4380-BD27-0C122FA4CC1C}" type="presParOf" srcId="{537E1106-D72C-428D-942A-13C31B75AEEC}" destId="{7C6F495E-58D4-448F-9917-B28A67E79253}" srcOrd="0" destOrd="0" presId="urn:microsoft.com/office/officeart/2005/8/layout/vList6"/>
    <dgm:cxn modelId="{2551B821-65F3-43CC-8995-05631A6ECB1F}" type="presParOf" srcId="{537E1106-D72C-428D-942A-13C31B75AEEC}" destId="{9D723A0D-242A-4B01-8FC8-4A806591D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DD1F14-039D-4DA1-AA81-57D16E00ABC1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D519C-4F77-44B6-8F3C-3610E02C25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Бюджетные и автономные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2773007-E2A4-4E11-9C47-FAC154C2B505}" type="parTrans" cxnId="{D5C4E50E-674A-4943-9E86-BD428124D0C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31650C-BD76-4D8D-8DBE-C6B56D289BB4}" type="sibTrans" cxnId="{D5C4E50E-674A-4943-9E86-BD428124D0C6}">
      <dgm:prSet custT="1"/>
      <dgm:spPr>
        <a:noFill/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DD99855-2F96-48DB-AFAA-994DEB50DFA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39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5FF618A-8C31-4FAB-AC2A-3EF7EB5539E2}" type="par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920D2F-1333-4A02-B9A9-DDA504666D49}" type="sib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15909CB-94AE-41B8-8727-70EF445A91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предоставления услуг населению города и для обеспечения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D02DF2-2BF4-42C3-8078-1DDF167EB63C}" type="par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773ADE-6385-4FFF-B769-342AD7F5FB9E}" type="sib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674316-79B7-424F-9CF0-8690A858935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587C9EE-59C5-4E5B-B44F-BC9F031E83BF}" type="par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D9CC6D-90AE-4A9E-9257-0DB270CAF5AB}" type="sib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47751B-8091-45E9-A7F1-C61E393B33F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7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F947131-428E-4645-AFF2-09A3F5740A23}" type="par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66F9C1A-7CE8-4C42-835F-97069DA2DD32}" type="sib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D51D4F-4312-4779-AE69-81FB853365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исполнения отдельных полномочий органов власти;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41E986-4D63-417D-A3C8-1E2A1B3F6595}" type="par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4C7DDC4-38BD-4893-A31B-3468971480DF}" type="sib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D3729B-672B-414A-BDD7-8F27B3F5A93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насчитывается 22 учреждений сферы образования, 10 учреждений культурно-просветительской сферы,  5 учреждений спорта, 1 учреждение сферы ЖКХ и 1 учреждение сферы благоустройства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EDDB66-2EC1-4F95-9610-9AE28AF5E79A}" type="par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E97ED5-9C76-40AA-98D2-A171E22527A8}" type="sib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9353B84-05A2-46E7-BAC0-827B11ADDB0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 этому виду учреждений относятся: Аварийно-спасательная служба, Многофункциональный центр по предоставлению государственных и муниципальных услуг, Департамент по развитию промышленности, инвестиционной политике и рекламе и другие учреждения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961167-AC10-4BBC-9BA1-7E579074931D}" type="par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702D23-AD68-4BAB-8851-9D5A2F6F76C7}" type="sib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828079E-4A47-45BE-869A-D24032D0D606}" type="pres">
      <dgm:prSet presAssocID="{F0DD1F14-039D-4DA1-AA81-57D16E00AB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D6DC7-A738-4B59-B7EE-E2B91E2C4C1B}" type="pres">
      <dgm:prSet presAssocID="{F0DD1F14-039D-4DA1-AA81-57D16E00ABC1}" presName="dummyMaxCanvas" presStyleCnt="0">
        <dgm:presLayoutVars/>
      </dgm:prSet>
      <dgm:spPr/>
    </dgm:pt>
    <dgm:pt modelId="{E0EB2F38-4B73-4D02-9BD6-52F3C55FE274}" type="pres">
      <dgm:prSet presAssocID="{F0DD1F14-039D-4DA1-AA81-57D16E00ABC1}" presName="TwoNodes_1" presStyleLbl="node1" presStyleIdx="0" presStyleCnt="2" custScaleY="112131" custLinFactNeighborY="-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7CED-8A91-4BC3-AB2A-A455E92D8FF1}" type="pres">
      <dgm:prSet presAssocID="{F0DD1F14-039D-4DA1-AA81-57D16E00ABC1}" presName="TwoNodes_2" presStyleLbl="node1" presStyleIdx="1" presStyleCnt="2" custScaleY="11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3ACE1-C2E7-4495-91B7-9A273D807BC8}" type="pres">
      <dgm:prSet presAssocID="{F0DD1F14-039D-4DA1-AA81-57D16E00ABC1}" presName="TwoConn_1-2" presStyleLbl="fgAccFollowNode1" presStyleIdx="0" presStyleCnt="1" custAng="2125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11871-D02E-4B0A-AF12-7191DF064251}" type="pres">
      <dgm:prSet presAssocID="{F0DD1F14-039D-4DA1-AA81-57D16E00ABC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0DD7-A1A8-40E0-9422-DDCB0535682D}" type="pres">
      <dgm:prSet presAssocID="{F0DD1F14-039D-4DA1-AA81-57D16E00ABC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B69F1-5180-4DE4-8014-B6B12CF3E48D}" type="presOf" srcId="{F9353B84-05A2-46E7-BAC0-827B11ADDB0C}" destId="{51870DD7-A1A8-40E0-9422-DDCB0535682D}" srcOrd="1" destOrd="3" presId="urn:microsoft.com/office/officeart/2005/8/layout/vProcess5"/>
    <dgm:cxn modelId="{C674D6BF-E348-4376-9B78-B022B7D2CDAA}" srcId="{65674316-79B7-424F-9CF0-8690A858935A}" destId="{F9353B84-05A2-46E7-BAC0-827B11ADDB0C}" srcOrd="2" destOrd="0" parTransId="{45961167-AC10-4BBC-9BA1-7E579074931D}" sibTransId="{01702D23-AD68-4BAB-8851-9D5A2F6F76C7}"/>
    <dgm:cxn modelId="{2297BDDE-F5BE-4512-8779-739AE9514C78}" type="presOf" srcId="{6547751B-8091-45E9-A7F1-C61E393B33FC}" destId="{D1317CED-8A91-4BC3-AB2A-A455E92D8FF1}" srcOrd="0" destOrd="1" presId="urn:microsoft.com/office/officeart/2005/8/layout/vProcess5"/>
    <dgm:cxn modelId="{05EE5C08-986E-488A-825E-CD99D258DBC4}" type="presOf" srcId="{F0DD1F14-039D-4DA1-AA81-57D16E00ABC1}" destId="{E828079E-4A47-45BE-869A-D24032D0D606}" srcOrd="0" destOrd="0" presId="urn:microsoft.com/office/officeart/2005/8/layout/vProcess5"/>
    <dgm:cxn modelId="{5EECA3D1-A9D3-47E4-A5EC-F89FFC9E00DD}" srcId="{B2FD519C-4F77-44B6-8F3C-3610E02C2509}" destId="{0ED3729B-672B-414A-BDD7-8F27B3F5A930}" srcOrd="2" destOrd="0" parTransId="{43EDDB66-2EC1-4F95-9610-9AE28AF5E79A}" sibTransId="{6DE97ED5-9C76-40AA-98D2-A171E22527A8}"/>
    <dgm:cxn modelId="{15DACACD-0302-4045-8AB9-8DDA60DDC75B}" srcId="{B2FD519C-4F77-44B6-8F3C-3610E02C2509}" destId="{F15909CB-94AE-41B8-8727-70EF445A915D}" srcOrd="1" destOrd="0" parTransId="{8DD02DF2-2BF4-42C3-8078-1DDF167EB63C}" sibTransId="{19773ADE-6385-4FFF-B769-342AD7F5FB9E}"/>
    <dgm:cxn modelId="{49969916-C263-4719-A738-4F4E42640E7B}" type="presOf" srcId="{65674316-79B7-424F-9CF0-8690A858935A}" destId="{51870DD7-A1A8-40E0-9422-DDCB0535682D}" srcOrd="1" destOrd="0" presId="urn:microsoft.com/office/officeart/2005/8/layout/vProcess5"/>
    <dgm:cxn modelId="{FD9AA20F-5B17-4A3F-997B-737813856AF7}" type="presOf" srcId="{6547751B-8091-45E9-A7F1-C61E393B33FC}" destId="{51870DD7-A1A8-40E0-9422-DDCB0535682D}" srcOrd="1" destOrd="1" presId="urn:microsoft.com/office/officeart/2005/8/layout/vProcess5"/>
    <dgm:cxn modelId="{25289E1C-6D59-4D42-A9D1-57A4ACDF4E64}" srcId="{B2FD519C-4F77-44B6-8F3C-3610E02C2509}" destId="{4DD99855-2F96-48DB-AFAA-994DEB50DFAB}" srcOrd="0" destOrd="0" parTransId="{F5FF618A-8C31-4FAB-AC2A-3EF7EB5539E2}" sibTransId="{ED920D2F-1333-4A02-B9A9-DDA504666D49}"/>
    <dgm:cxn modelId="{3C4ABD09-764D-49F9-A3D5-12FE4CEC8516}" srcId="{65674316-79B7-424F-9CF0-8690A858935A}" destId="{38D51D4F-4312-4779-AE69-81FB8533654F}" srcOrd="1" destOrd="0" parTransId="{4541E986-4D63-417D-A3C8-1E2A1B3F6595}" sibTransId="{F4C7DDC4-38BD-4893-A31B-3468971480DF}"/>
    <dgm:cxn modelId="{7E4ABF52-512F-4C6B-95D3-3735C1B5B12A}" type="presOf" srcId="{38D51D4F-4312-4779-AE69-81FB8533654F}" destId="{D1317CED-8A91-4BC3-AB2A-A455E92D8FF1}" srcOrd="0" destOrd="2" presId="urn:microsoft.com/office/officeart/2005/8/layout/vProcess5"/>
    <dgm:cxn modelId="{D5C4E50E-674A-4943-9E86-BD428124D0C6}" srcId="{F0DD1F14-039D-4DA1-AA81-57D16E00ABC1}" destId="{B2FD519C-4F77-44B6-8F3C-3610E02C2509}" srcOrd="0" destOrd="0" parTransId="{02773007-E2A4-4E11-9C47-FAC154C2B505}" sibTransId="{5331650C-BD76-4D8D-8DBE-C6B56D289BB4}"/>
    <dgm:cxn modelId="{B0AE98D6-B439-47EA-B6B4-0CD23AF18EB7}" srcId="{F0DD1F14-039D-4DA1-AA81-57D16E00ABC1}" destId="{65674316-79B7-424F-9CF0-8690A858935A}" srcOrd="1" destOrd="0" parTransId="{0587C9EE-59C5-4E5B-B44F-BC9F031E83BF}" sibTransId="{3ED9CC6D-90AE-4A9E-9257-0DB270CAF5AB}"/>
    <dgm:cxn modelId="{E7E371CD-7B0B-4AD0-B0B5-060CB74EDC7C}" type="presOf" srcId="{F15909CB-94AE-41B8-8727-70EF445A915D}" destId="{8C011871-D02E-4B0A-AF12-7191DF064251}" srcOrd="1" destOrd="2" presId="urn:microsoft.com/office/officeart/2005/8/layout/vProcess5"/>
    <dgm:cxn modelId="{3E0DC2D5-017F-40DB-B198-A495F43BEA45}" type="presOf" srcId="{0ED3729B-672B-414A-BDD7-8F27B3F5A930}" destId="{8C011871-D02E-4B0A-AF12-7191DF064251}" srcOrd="1" destOrd="3" presId="urn:microsoft.com/office/officeart/2005/8/layout/vProcess5"/>
    <dgm:cxn modelId="{EBB11F12-4EAA-42CC-A576-4C4637535323}" type="presOf" srcId="{B2FD519C-4F77-44B6-8F3C-3610E02C2509}" destId="{E0EB2F38-4B73-4D02-9BD6-52F3C55FE274}" srcOrd="0" destOrd="0" presId="urn:microsoft.com/office/officeart/2005/8/layout/vProcess5"/>
    <dgm:cxn modelId="{921EAD03-A6F6-4CFA-8622-0373FB7E6464}" type="presOf" srcId="{5331650C-BD76-4D8D-8DBE-C6B56D289BB4}" destId="{9213ACE1-C2E7-4495-91B7-9A273D807BC8}" srcOrd="0" destOrd="0" presId="urn:microsoft.com/office/officeart/2005/8/layout/vProcess5"/>
    <dgm:cxn modelId="{660F7166-D62F-47F3-8C01-4F08DCA90BAA}" type="presOf" srcId="{B2FD519C-4F77-44B6-8F3C-3610E02C2509}" destId="{8C011871-D02E-4B0A-AF12-7191DF064251}" srcOrd="1" destOrd="0" presId="urn:microsoft.com/office/officeart/2005/8/layout/vProcess5"/>
    <dgm:cxn modelId="{96726772-5282-4CF3-9F9E-BDCEF0E797C8}" type="presOf" srcId="{4DD99855-2F96-48DB-AFAA-994DEB50DFAB}" destId="{E0EB2F38-4B73-4D02-9BD6-52F3C55FE274}" srcOrd="0" destOrd="1" presId="urn:microsoft.com/office/officeart/2005/8/layout/vProcess5"/>
    <dgm:cxn modelId="{65EFFAD4-8CA2-401C-B1D7-E2B6E2ADFBB3}" type="presOf" srcId="{65674316-79B7-424F-9CF0-8690A858935A}" destId="{D1317CED-8A91-4BC3-AB2A-A455E92D8FF1}" srcOrd="0" destOrd="0" presId="urn:microsoft.com/office/officeart/2005/8/layout/vProcess5"/>
    <dgm:cxn modelId="{B216EE8A-D589-4354-9B2D-0A9A7815A2CB}" type="presOf" srcId="{F9353B84-05A2-46E7-BAC0-827B11ADDB0C}" destId="{D1317CED-8A91-4BC3-AB2A-A455E92D8FF1}" srcOrd="0" destOrd="3" presId="urn:microsoft.com/office/officeart/2005/8/layout/vProcess5"/>
    <dgm:cxn modelId="{93908C22-BBA4-4D02-918A-ABC300C833F3}" srcId="{65674316-79B7-424F-9CF0-8690A858935A}" destId="{6547751B-8091-45E9-A7F1-C61E393B33FC}" srcOrd="0" destOrd="0" parTransId="{FF947131-428E-4645-AFF2-09A3F5740A23}" sibTransId="{266F9C1A-7CE8-4C42-835F-97069DA2DD32}"/>
    <dgm:cxn modelId="{A3A0ADE9-5F90-4B85-B85D-772DDF4710BC}" type="presOf" srcId="{0ED3729B-672B-414A-BDD7-8F27B3F5A930}" destId="{E0EB2F38-4B73-4D02-9BD6-52F3C55FE274}" srcOrd="0" destOrd="3" presId="urn:microsoft.com/office/officeart/2005/8/layout/vProcess5"/>
    <dgm:cxn modelId="{0529F340-6BDD-4EBF-939B-2C565D07741F}" type="presOf" srcId="{4DD99855-2F96-48DB-AFAA-994DEB50DFAB}" destId="{8C011871-D02E-4B0A-AF12-7191DF064251}" srcOrd="1" destOrd="1" presId="urn:microsoft.com/office/officeart/2005/8/layout/vProcess5"/>
    <dgm:cxn modelId="{2D5D5C7A-8E10-4848-A6AE-8B5C7FDCC855}" type="presOf" srcId="{F15909CB-94AE-41B8-8727-70EF445A915D}" destId="{E0EB2F38-4B73-4D02-9BD6-52F3C55FE274}" srcOrd="0" destOrd="2" presId="urn:microsoft.com/office/officeart/2005/8/layout/vProcess5"/>
    <dgm:cxn modelId="{CE70ADA7-BB74-4315-9A58-1E936ADB6B56}" type="presOf" srcId="{38D51D4F-4312-4779-AE69-81FB8533654F}" destId="{51870DD7-A1A8-40E0-9422-DDCB0535682D}" srcOrd="1" destOrd="2" presId="urn:microsoft.com/office/officeart/2005/8/layout/vProcess5"/>
    <dgm:cxn modelId="{72C73BE1-1601-4550-B71B-C9E59A85CB1B}" type="presParOf" srcId="{E828079E-4A47-45BE-869A-D24032D0D606}" destId="{4D3D6DC7-A738-4B59-B7EE-E2B91E2C4C1B}" srcOrd="0" destOrd="0" presId="urn:microsoft.com/office/officeart/2005/8/layout/vProcess5"/>
    <dgm:cxn modelId="{24B10CED-8937-4C44-97F0-E500497477EA}" type="presParOf" srcId="{E828079E-4A47-45BE-869A-D24032D0D606}" destId="{E0EB2F38-4B73-4D02-9BD6-52F3C55FE274}" srcOrd="1" destOrd="0" presId="urn:microsoft.com/office/officeart/2005/8/layout/vProcess5"/>
    <dgm:cxn modelId="{1F17A0BB-D1F2-417A-8EC4-158A482102EB}" type="presParOf" srcId="{E828079E-4A47-45BE-869A-D24032D0D606}" destId="{D1317CED-8A91-4BC3-AB2A-A455E92D8FF1}" srcOrd="2" destOrd="0" presId="urn:microsoft.com/office/officeart/2005/8/layout/vProcess5"/>
    <dgm:cxn modelId="{6919E4FD-C503-409F-AE29-157E16A3FA5C}" type="presParOf" srcId="{E828079E-4A47-45BE-869A-D24032D0D606}" destId="{9213ACE1-C2E7-4495-91B7-9A273D807BC8}" srcOrd="3" destOrd="0" presId="urn:microsoft.com/office/officeart/2005/8/layout/vProcess5"/>
    <dgm:cxn modelId="{33378FDB-9548-483C-B80D-3FA195657242}" type="presParOf" srcId="{E828079E-4A47-45BE-869A-D24032D0D606}" destId="{8C011871-D02E-4B0A-AF12-7191DF064251}" srcOrd="4" destOrd="0" presId="urn:microsoft.com/office/officeart/2005/8/layout/vProcess5"/>
    <dgm:cxn modelId="{44603530-F85C-4CE6-9707-CD6CE6CE9117}" type="presParOf" srcId="{E828079E-4A47-45BE-869A-D24032D0D606}" destId="{51870DD7-A1A8-40E0-9422-DDCB0535682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20299-BDC9-46E6-953B-FAD821DF36B3}">
      <dsp:nvSpPr>
        <dsp:cNvPr id="0" name=""/>
        <dsp:cNvSpPr/>
      </dsp:nvSpPr>
      <dsp:spPr>
        <a:xfrm rot="10800000">
          <a:off x="1021544" y="468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Уплата налогов гражданином.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468"/>
        <a:ext cx="3231921" cy="829954"/>
      </dsp:txXfrm>
    </dsp:sp>
    <dsp:sp modelId="{084D3E1F-A6EA-4A38-B050-71E7A615236C}">
      <dsp:nvSpPr>
        <dsp:cNvPr id="0" name=""/>
        <dsp:cNvSpPr/>
      </dsp:nvSpPr>
      <dsp:spPr>
        <a:xfrm>
          <a:off x="606566" y="468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E3F-B795-4C14-98EA-EA39A524F91A}">
      <dsp:nvSpPr>
        <dsp:cNvPr id="0" name=""/>
        <dsp:cNvSpPr/>
      </dsp:nvSpPr>
      <dsp:spPr>
        <a:xfrm rot="10800000">
          <a:off x="1021544" y="1078171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1078171"/>
        <a:ext cx="3231921" cy="829954"/>
      </dsp:txXfrm>
    </dsp:sp>
    <dsp:sp modelId="{76CD48BA-F597-468E-AA6B-A2178666363F}">
      <dsp:nvSpPr>
        <dsp:cNvPr id="0" name=""/>
        <dsp:cNvSpPr/>
      </dsp:nvSpPr>
      <dsp:spPr>
        <a:xfrm>
          <a:off x="606566" y="1078171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1751-7A10-4982-8D6E-CB779781C867}">
      <dsp:nvSpPr>
        <dsp:cNvPr id="0" name=""/>
        <dsp:cNvSpPr/>
      </dsp:nvSpPr>
      <dsp:spPr>
        <a:xfrm rot="10800000">
          <a:off x="1021544" y="2155873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2155873"/>
        <a:ext cx="3231921" cy="829954"/>
      </dsp:txXfrm>
    </dsp:sp>
    <dsp:sp modelId="{CDFF75DE-DF5B-493D-8911-C521175012D2}">
      <dsp:nvSpPr>
        <dsp:cNvPr id="0" name=""/>
        <dsp:cNvSpPr/>
      </dsp:nvSpPr>
      <dsp:spPr>
        <a:xfrm>
          <a:off x="606566" y="2155873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B24-E120-4381-A6FD-900189F5AEEB}">
      <dsp:nvSpPr>
        <dsp:cNvPr id="0" name=""/>
        <dsp:cNvSpPr/>
      </dsp:nvSpPr>
      <dsp:spPr>
        <a:xfrm rot="10800000">
          <a:off x="1021544" y="3233576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3233576"/>
        <a:ext cx="3231921" cy="829954"/>
      </dsp:txXfrm>
    </dsp:sp>
    <dsp:sp modelId="{19941BCC-E4DF-4DA0-8BB9-66B73BCB2917}">
      <dsp:nvSpPr>
        <dsp:cNvPr id="0" name=""/>
        <dsp:cNvSpPr/>
      </dsp:nvSpPr>
      <dsp:spPr>
        <a:xfrm>
          <a:off x="606566" y="3233576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1C7CE-2E55-40A9-BCBD-1CB910494DDF}">
      <dsp:nvSpPr>
        <dsp:cNvPr id="0" name=""/>
        <dsp:cNvSpPr/>
      </dsp:nvSpPr>
      <dsp:spPr>
        <a:xfrm>
          <a:off x="958565" y="970583"/>
          <a:ext cx="976796" cy="795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958565" y="970583"/>
        <a:ext cx="976796" cy="795136"/>
      </dsp:txXfrm>
    </dsp:sp>
    <dsp:sp modelId="{DD0E1DD0-A5C7-4639-8370-A163986161E8}">
      <dsp:nvSpPr>
        <dsp:cNvPr id="0" name=""/>
        <dsp:cNvSpPr/>
      </dsp:nvSpPr>
      <dsp:spPr>
        <a:xfrm rot="16200000">
          <a:off x="1380757" y="727237"/>
          <a:ext cx="132413" cy="2443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200000">
        <a:off x="1380757" y="727237"/>
        <a:ext cx="132413" cy="244349"/>
      </dsp:txXfrm>
    </dsp:sp>
    <dsp:sp modelId="{4F9F66B6-6EF3-4BBF-83A7-01FE775765EE}">
      <dsp:nvSpPr>
        <dsp:cNvPr id="0" name=""/>
        <dsp:cNvSpPr/>
      </dsp:nvSpPr>
      <dsp:spPr>
        <a:xfrm>
          <a:off x="681540" y="2072"/>
          <a:ext cx="1530846" cy="7186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  <a:tab pos="93663" algn="l"/>
            </a:tabLst>
          </a:pPr>
          <a:r>
            <a:rPr lang="ru-RU" sz="1000" kern="1200" dirty="0" smtClean="0"/>
            <a:t>Образование</a:t>
          </a:r>
          <a:endParaRPr lang="ru-RU" sz="1000" kern="1200" dirty="0"/>
        </a:p>
      </dsp:txBody>
      <dsp:txXfrm>
        <a:off x="681540" y="2072"/>
        <a:ext cx="1530846" cy="718673"/>
      </dsp:txXfrm>
    </dsp:sp>
    <dsp:sp modelId="{5AB538FF-A658-4BF5-887B-1E9B5B67CDC5}">
      <dsp:nvSpPr>
        <dsp:cNvPr id="0" name=""/>
        <dsp:cNvSpPr/>
      </dsp:nvSpPr>
      <dsp:spPr>
        <a:xfrm rot="10899927">
          <a:off x="1834363" y="1258276"/>
          <a:ext cx="71172" cy="2443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99927">
        <a:off x="1834363" y="1258276"/>
        <a:ext cx="71172" cy="244349"/>
      </dsp:txXfrm>
    </dsp:sp>
    <dsp:sp modelId="{B2DD9016-73A9-4C4B-9496-173DE0487AE7}">
      <dsp:nvSpPr>
        <dsp:cNvPr id="0" name=""/>
        <dsp:cNvSpPr/>
      </dsp:nvSpPr>
      <dsp:spPr>
        <a:xfrm>
          <a:off x="1800203" y="1035774"/>
          <a:ext cx="1147922" cy="7186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Культура </a:t>
          </a:r>
          <a:endParaRPr lang="ru-RU" sz="1000" kern="1200" dirty="0"/>
        </a:p>
      </dsp:txBody>
      <dsp:txXfrm>
        <a:off x="1800203" y="1035774"/>
        <a:ext cx="1147922" cy="718673"/>
      </dsp:txXfrm>
    </dsp:sp>
    <dsp:sp modelId="{F7FD2506-E767-4736-B63C-A1B55B2CF1CF}">
      <dsp:nvSpPr>
        <dsp:cNvPr id="0" name=""/>
        <dsp:cNvSpPr/>
      </dsp:nvSpPr>
      <dsp:spPr>
        <a:xfrm rot="5400000">
          <a:off x="1380757" y="1764717"/>
          <a:ext cx="132413" cy="2443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1380757" y="1764717"/>
        <a:ext cx="132413" cy="244349"/>
      </dsp:txXfrm>
    </dsp:sp>
    <dsp:sp modelId="{DC0C0489-D5F6-4860-8ADE-8E8AE708F23F}">
      <dsp:nvSpPr>
        <dsp:cNvPr id="0" name=""/>
        <dsp:cNvSpPr/>
      </dsp:nvSpPr>
      <dsp:spPr>
        <a:xfrm>
          <a:off x="767019" y="2015557"/>
          <a:ext cx="1359888" cy="7186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Социальная политика</a:t>
          </a:r>
          <a:endParaRPr lang="ru-RU" sz="1000" kern="1200" dirty="0"/>
        </a:p>
      </dsp:txBody>
      <dsp:txXfrm>
        <a:off x="767019" y="2015557"/>
        <a:ext cx="1359888" cy="718673"/>
      </dsp:txXfrm>
    </dsp:sp>
    <dsp:sp modelId="{A9BD8B71-C645-42C0-A65A-3DAD2131FD36}">
      <dsp:nvSpPr>
        <dsp:cNvPr id="0" name=""/>
        <dsp:cNvSpPr/>
      </dsp:nvSpPr>
      <dsp:spPr>
        <a:xfrm rot="21597462">
          <a:off x="985307" y="1246294"/>
          <a:ext cx="64424" cy="2443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97462">
        <a:off x="985307" y="1246294"/>
        <a:ext cx="64424" cy="244349"/>
      </dsp:txXfrm>
    </dsp:sp>
    <dsp:sp modelId="{0A658A0A-A9C1-4A22-974A-9EF823C0A2E3}">
      <dsp:nvSpPr>
        <dsp:cNvPr id="0" name=""/>
        <dsp:cNvSpPr/>
      </dsp:nvSpPr>
      <dsp:spPr>
        <a:xfrm>
          <a:off x="-95017" y="1009519"/>
          <a:ext cx="1175139" cy="7186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Физическая культура и спорт</a:t>
          </a:r>
          <a:endParaRPr lang="ru-RU" sz="900" kern="1200" dirty="0"/>
        </a:p>
      </dsp:txBody>
      <dsp:txXfrm>
        <a:off x="-95017" y="1009519"/>
        <a:ext cx="1175139" cy="71867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3D78E-31D2-4EF2-A115-920D79F0105F}">
      <dsp:nvSpPr>
        <dsp:cNvPr id="0" name=""/>
        <dsp:cNvSpPr/>
      </dsp:nvSpPr>
      <dsp:spPr>
        <a:xfrm>
          <a:off x="1369577" y="0"/>
          <a:ext cx="1509316" cy="1397261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Программа</a:t>
          </a:r>
          <a:endParaRPr lang="ru-RU" sz="1600" b="0" kern="1200" dirty="0"/>
        </a:p>
      </dsp:txBody>
      <dsp:txXfrm>
        <a:off x="1369577" y="0"/>
        <a:ext cx="1509316" cy="1397261"/>
      </dsp:txXfrm>
    </dsp:sp>
    <dsp:sp modelId="{BD7F8844-BD48-4FF5-B922-03327E6E88CA}">
      <dsp:nvSpPr>
        <dsp:cNvPr id="0" name=""/>
        <dsp:cNvSpPr/>
      </dsp:nvSpPr>
      <dsp:spPr>
        <a:xfrm>
          <a:off x="1027183" y="1397261"/>
          <a:ext cx="2194105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</a:t>
          </a:r>
          <a:endParaRPr lang="ru-RU" sz="1600" kern="1200" dirty="0"/>
        </a:p>
      </dsp:txBody>
      <dsp:txXfrm>
        <a:off x="1411151" y="1397261"/>
        <a:ext cx="1426168" cy="633948"/>
      </dsp:txXfrm>
    </dsp:sp>
    <dsp:sp modelId="{45B5A583-8AE0-441E-BA60-2EBA18848940}">
      <dsp:nvSpPr>
        <dsp:cNvPr id="0" name=""/>
        <dsp:cNvSpPr/>
      </dsp:nvSpPr>
      <dsp:spPr>
        <a:xfrm>
          <a:off x="684788" y="2031209"/>
          <a:ext cx="2878894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Подпрограмма</a:t>
          </a:r>
          <a:endParaRPr lang="ru-RU" sz="1600" kern="1200" dirty="0"/>
        </a:p>
      </dsp:txBody>
      <dsp:txXfrm>
        <a:off x="1188595" y="2031209"/>
        <a:ext cx="1871281" cy="633948"/>
      </dsp:txXfrm>
    </dsp:sp>
    <dsp:sp modelId="{6F490BC6-BBD3-4D81-81BE-254D433881DF}">
      <dsp:nvSpPr>
        <dsp:cNvPr id="0" name=""/>
        <dsp:cNvSpPr/>
      </dsp:nvSpPr>
      <dsp:spPr>
        <a:xfrm>
          <a:off x="342394" y="2665158"/>
          <a:ext cx="3563683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Основное мероприятие</a:t>
          </a:r>
          <a:endParaRPr lang="ru-RU" sz="1600" kern="1200" dirty="0"/>
        </a:p>
      </dsp:txBody>
      <dsp:txXfrm>
        <a:off x="966039" y="2665158"/>
        <a:ext cx="2316393" cy="633948"/>
      </dsp:txXfrm>
    </dsp:sp>
    <dsp:sp modelId="{293A202F-535E-4119-82C5-54600B4241DB}">
      <dsp:nvSpPr>
        <dsp:cNvPr id="0" name=""/>
        <dsp:cNvSpPr/>
      </dsp:nvSpPr>
      <dsp:spPr>
        <a:xfrm>
          <a:off x="0" y="3299107"/>
          <a:ext cx="4248472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Мероприятие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743482" y="3299107"/>
        <a:ext cx="2761506" cy="6339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8E53-B555-4D56-B473-E6817979CD0F}">
      <dsp:nvSpPr>
        <dsp:cNvPr id="0" name=""/>
        <dsp:cNvSpPr/>
      </dsp:nvSpPr>
      <dsp:spPr>
        <a:xfrm>
          <a:off x="1663090" y="1862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663090" y="1862"/>
        <a:ext cx="1145201" cy="744380"/>
      </dsp:txXfrm>
    </dsp:sp>
    <dsp:sp modelId="{3B37A6CD-178E-4DD2-AC57-1A8F79A9ECE5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2208980" y="186825"/>
              </a:moveTo>
              <a:arcTo wR="1487297" hR="1487297" stAng="17941655" swAng="117483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A2001-E6ED-4631-9F82-12DB6340E77C}">
      <dsp:nvSpPr>
        <dsp:cNvPr id="0" name=""/>
        <dsp:cNvSpPr/>
      </dsp:nvSpPr>
      <dsp:spPr>
        <a:xfrm>
          <a:off x="3012472" y="1008111"/>
          <a:ext cx="1275445" cy="787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012472" y="1008111"/>
        <a:ext cx="1275445" cy="787279"/>
      </dsp:txXfrm>
    </dsp:sp>
    <dsp:sp modelId="{F6A15FD0-4A7A-466B-84F8-7BF1C9E59C7D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2969726" y="1607554"/>
              </a:moveTo>
              <a:arcTo wR="1487297" hR="1487297" stAng="21878264" swAng="1329210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355AA-F19B-443D-8E85-6ED64A3568C0}">
      <dsp:nvSpPr>
        <dsp:cNvPr id="0" name=""/>
        <dsp:cNvSpPr/>
      </dsp:nvSpPr>
      <dsp:spPr>
        <a:xfrm>
          <a:off x="2537302" y="2692409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kern="1200" dirty="0" smtClean="0">
              <a:solidFill>
                <a:schemeClr val="tx1"/>
              </a:solidFill>
            </a:rPr>
            <a:t>муниципальной</a:t>
          </a:r>
          <a:r>
            <a:rPr lang="ru-RU" sz="1000" kern="1200" dirty="0" smtClean="0">
              <a:solidFill>
                <a:schemeClr val="tx1"/>
              </a:solidFill>
            </a:rPr>
            <a:t> программы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537302" y="2692409"/>
        <a:ext cx="1145201" cy="744380"/>
      </dsp:txXfrm>
    </dsp:sp>
    <dsp:sp modelId="{C356A30D-D32A-4EFE-B9A6-A9A0BCEBFDA9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1669909" y="2963342"/>
              </a:moveTo>
              <a:arcTo wR="1487297" hR="1487297" stAng="4976844" swAng="846312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56474-B2B5-41B3-AB08-71DF755734F1}">
      <dsp:nvSpPr>
        <dsp:cNvPr id="0" name=""/>
        <dsp:cNvSpPr/>
      </dsp:nvSpPr>
      <dsp:spPr>
        <a:xfrm>
          <a:off x="788878" y="2692409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88878" y="2692409"/>
        <a:ext cx="1145201" cy="744380"/>
      </dsp:txXfrm>
    </dsp:sp>
    <dsp:sp modelId="{696C1C21-6AC4-4CAD-8723-297185BDD4B3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157822" y="2154044"/>
              </a:moveTo>
              <a:arcTo wR="1487297" hR="1487297" stAng="9201943" swAng="1360019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5BD29-9979-4BDA-9875-27F3D3DDEEAB}">
      <dsp:nvSpPr>
        <dsp:cNvPr id="0" name=""/>
        <dsp:cNvSpPr/>
      </dsp:nvSpPr>
      <dsp:spPr>
        <a:xfrm>
          <a:off x="248585" y="1029560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48585" y="1029560"/>
        <a:ext cx="1145201" cy="744380"/>
      </dsp:txXfrm>
    </dsp:sp>
    <dsp:sp modelId="{9624AE02-D75A-482F-88FB-22270335F5B7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357721" y="519768"/>
              </a:moveTo>
              <a:arcTo wR="1487297" hR="1487297" stAng="13234886" swAng="121191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448D99-22F1-4F03-8CA1-FFB4D2ABFD2F}">
      <dsp:nvSpPr>
        <dsp:cNvPr id="0" name=""/>
        <dsp:cNvSpPr/>
      </dsp:nvSpPr>
      <dsp:spPr>
        <a:xfrm>
          <a:off x="0" y="3987666"/>
          <a:ext cx="8291264" cy="591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Местные бюджеты</a:t>
          </a:r>
          <a:endParaRPr lang="ru-RU" sz="2100" kern="1200" dirty="0"/>
        </a:p>
      </dsp:txBody>
      <dsp:txXfrm>
        <a:off x="0" y="3987666"/>
        <a:ext cx="8291264" cy="591711"/>
      </dsp:txXfrm>
    </dsp:sp>
    <dsp:sp modelId="{F771EA07-DA94-4BEA-9B67-83E936C3FB67}">
      <dsp:nvSpPr>
        <dsp:cNvPr id="0" name=""/>
        <dsp:cNvSpPr/>
      </dsp:nvSpPr>
      <dsp:spPr>
        <a:xfrm rot="10800000">
          <a:off x="0" y="1994708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Региональный уровень</a:t>
          </a:r>
          <a:endParaRPr lang="ru-RU" sz="2100" kern="1200" dirty="0"/>
        </a:p>
      </dsp:txBody>
      <dsp:txXfrm>
        <a:off x="0" y="1994708"/>
        <a:ext cx="8291264" cy="706418"/>
      </dsp:txXfrm>
    </dsp:sp>
    <dsp:sp modelId="{9D2CF606-0A65-4BEA-BD98-8AD0ECB7F1A7}">
      <dsp:nvSpPr>
        <dsp:cNvPr id="0" name=""/>
        <dsp:cNvSpPr/>
      </dsp:nvSpPr>
      <dsp:spPr>
        <a:xfrm>
          <a:off x="0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субъектов Российской Федерации</a:t>
          </a:r>
          <a:endParaRPr lang="ru-RU" sz="1700" kern="1200" dirty="0"/>
        </a:p>
      </dsp:txBody>
      <dsp:txXfrm>
        <a:off x="0" y="2701126"/>
        <a:ext cx="4145631" cy="601763"/>
      </dsp:txXfrm>
    </dsp:sp>
    <dsp:sp modelId="{D58E1476-778D-4976-A18E-0A34C7B80433}">
      <dsp:nvSpPr>
        <dsp:cNvPr id="0" name=""/>
        <dsp:cNvSpPr/>
      </dsp:nvSpPr>
      <dsp:spPr>
        <a:xfrm>
          <a:off x="4145632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территориальных государственных внебюджетных фондов</a:t>
          </a:r>
          <a:endParaRPr lang="ru-RU" sz="1700" kern="1200" dirty="0"/>
        </a:p>
      </dsp:txBody>
      <dsp:txXfrm>
        <a:off x="4145632" y="2701126"/>
        <a:ext cx="4145631" cy="601763"/>
      </dsp:txXfrm>
    </dsp:sp>
    <dsp:sp modelId="{2E8331E4-DFDE-4196-A09E-A85D44D3193A}">
      <dsp:nvSpPr>
        <dsp:cNvPr id="0" name=""/>
        <dsp:cNvSpPr/>
      </dsp:nvSpPr>
      <dsp:spPr>
        <a:xfrm rot="10800000">
          <a:off x="0" y="1750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Федеральный уровень</a:t>
          </a:r>
          <a:endParaRPr lang="ru-RU" sz="2100" kern="1200" dirty="0"/>
        </a:p>
      </dsp:txBody>
      <dsp:txXfrm>
        <a:off x="0" y="1750"/>
        <a:ext cx="8291264" cy="706418"/>
      </dsp:txXfrm>
    </dsp:sp>
    <dsp:sp modelId="{C6DF0F43-9E0A-4CAC-95AB-8377986A8052}">
      <dsp:nvSpPr>
        <dsp:cNvPr id="0" name=""/>
        <dsp:cNvSpPr/>
      </dsp:nvSpPr>
      <dsp:spPr>
        <a:xfrm>
          <a:off x="0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Федеральный бюджет</a:t>
          </a:r>
          <a:endParaRPr lang="ru-RU" sz="1700" kern="1200" dirty="0"/>
        </a:p>
      </dsp:txBody>
      <dsp:txXfrm>
        <a:off x="0" y="708168"/>
        <a:ext cx="4145631" cy="601763"/>
      </dsp:txXfrm>
    </dsp:sp>
    <dsp:sp modelId="{AF75A0FB-0D5A-4F62-964F-4CB487760C90}">
      <dsp:nvSpPr>
        <dsp:cNvPr id="0" name=""/>
        <dsp:cNvSpPr/>
      </dsp:nvSpPr>
      <dsp:spPr>
        <a:xfrm>
          <a:off x="4145632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государственных внебюджетных фондов</a:t>
          </a:r>
          <a:endParaRPr lang="ru-RU" sz="1700" kern="1200" dirty="0"/>
        </a:p>
      </dsp:txBody>
      <dsp:txXfrm>
        <a:off x="4145632" y="708168"/>
        <a:ext cx="4145631" cy="6017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A952C-8862-4CDC-A40B-87917A665C6C}">
      <dsp:nvSpPr>
        <dsp:cNvPr id="0" name=""/>
        <dsp:cNvSpPr/>
      </dsp:nvSpPr>
      <dsp:spPr>
        <a:xfrm rot="5400000">
          <a:off x="-109423" y="10942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ноябрь 2024 г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 rot="5400000">
        <a:off x="-109423" y="109423"/>
        <a:ext cx="729493" cy="510645"/>
      </dsp:txXfrm>
    </dsp:sp>
    <dsp:sp modelId="{0E564202-6873-4688-872F-A48516E4BFC9}">
      <dsp:nvSpPr>
        <dsp:cNvPr id="0" name=""/>
        <dsp:cNvSpPr/>
      </dsp:nvSpPr>
      <dsp:spPr>
        <a:xfrm rot="5400000">
          <a:off x="2088088" y="-1572609"/>
          <a:ext cx="474419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Составление проекта бюджета на 2025 год и плановый период 2026 и 2027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088" y="-1572609"/>
        <a:ext cx="474419" cy="3629306"/>
      </dsp:txXfrm>
    </dsp:sp>
    <dsp:sp modelId="{003AD277-CB24-4DC1-B1E3-BE416B095854}">
      <dsp:nvSpPr>
        <dsp:cNvPr id="0" name=""/>
        <dsp:cNvSpPr/>
      </dsp:nvSpPr>
      <dsp:spPr>
        <a:xfrm rot="5400000">
          <a:off x="-109423" y="759535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Ноябрь-декабрь 2024 г.</a:t>
          </a:r>
          <a:endParaRPr lang="ru-RU" sz="1000" kern="1200" dirty="0"/>
        </a:p>
      </dsp:txBody>
      <dsp:txXfrm rot="5400000">
        <a:off x="-109423" y="759535"/>
        <a:ext cx="729493" cy="510645"/>
      </dsp:txXfrm>
    </dsp:sp>
    <dsp:sp modelId="{C4F3C803-973D-44A3-9BCE-F0BE8E2EF2B1}">
      <dsp:nvSpPr>
        <dsp:cNvPr id="0" name=""/>
        <dsp:cNvSpPr/>
      </dsp:nvSpPr>
      <dsp:spPr>
        <a:xfrm rot="5400000">
          <a:off x="2088213" y="-927456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Рассмотрение бюджета на 2025 год и плановый период 2026 и 2027 годов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Проведение публичных слушаний на 2025 год и плановый период 2026 и 2027 годов</a:t>
          </a:r>
          <a:endParaRPr lang="ru-RU" sz="900" kern="1200" dirty="0"/>
        </a:p>
      </dsp:txBody>
      <dsp:txXfrm rot="5400000">
        <a:off x="2088213" y="-927456"/>
        <a:ext cx="474170" cy="3629306"/>
      </dsp:txXfrm>
    </dsp:sp>
    <dsp:sp modelId="{43781C65-8903-4B51-A186-20B9783DB7C1}">
      <dsp:nvSpPr>
        <dsp:cNvPr id="0" name=""/>
        <dsp:cNvSpPr/>
      </dsp:nvSpPr>
      <dsp:spPr>
        <a:xfrm rot="5400000">
          <a:off x="-109423" y="1404234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Декабрь 2024 г.  </a:t>
          </a:r>
          <a:endParaRPr lang="ru-RU" sz="1000" kern="1200" dirty="0"/>
        </a:p>
      </dsp:txBody>
      <dsp:txXfrm rot="5400000">
        <a:off x="-109423" y="1404234"/>
        <a:ext cx="729493" cy="510645"/>
      </dsp:txXfrm>
    </dsp:sp>
    <dsp:sp modelId="{4B87D68E-2640-4264-A2A3-C61E8A4D5D6D}">
      <dsp:nvSpPr>
        <dsp:cNvPr id="0" name=""/>
        <dsp:cNvSpPr/>
      </dsp:nvSpPr>
      <dsp:spPr>
        <a:xfrm rot="5400000">
          <a:off x="2088213" y="-282757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Утверждение бюджета на 2025 год и плановый период 2026 и 2027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-282757"/>
        <a:ext cx="474170" cy="3629306"/>
      </dsp:txXfrm>
    </dsp:sp>
    <dsp:sp modelId="{0D08FADC-14BC-4A3F-AC64-13B9CCB36EE6}">
      <dsp:nvSpPr>
        <dsp:cNvPr id="0" name=""/>
        <dsp:cNvSpPr/>
      </dsp:nvSpPr>
      <dsp:spPr>
        <a:xfrm rot="5400000">
          <a:off x="-109423" y="204893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Январь-декабрь 2025 г.</a:t>
          </a:r>
          <a:endParaRPr lang="ru-RU" sz="1000" kern="1200" dirty="0"/>
        </a:p>
      </dsp:txBody>
      <dsp:txXfrm rot="5400000">
        <a:off x="-109423" y="2048933"/>
        <a:ext cx="729493" cy="510645"/>
      </dsp:txXfrm>
    </dsp:sp>
    <dsp:sp modelId="{98AF6A50-D786-4F20-9BFD-27A538EA0661}">
      <dsp:nvSpPr>
        <dsp:cNvPr id="0" name=""/>
        <dsp:cNvSpPr/>
      </dsp:nvSpPr>
      <dsp:spPr>
        <a:xfrm rot="5400000">
          <a:off x="2088213" y="361941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Исполнение бюджета в 2025 году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361941"/>
        <a:ext cx="474170" cy="3629306"/>
      </dsp:txXfrm>
    </dsp:sp>
    <dsp:sp modelId="{6986A3C1-7BBE-4492-8E55-9C35BB01D1DF}">
      <dsp:nvSpPr>
        <dsp:cNvPr id="0" name=""/>
        <dsp:cNvSpPr/>
      </dsp:nvSpPr>
      <dsp:spPr>
        <a:xfrm rot="5400000">
          <a:off x="-109423" y="2693632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Январь-февраль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2025 г.</a:t>
          </a:r>
          <a:endParaRPr lang="ru-RU" sz="1000" kern="1200" dirty="0">
            <a:solidFill>
              <a:schemeClr val="bg1"/>
            </a:solidFill>
          </a:endParaRPr>
        </a:p>
      </dsp:txBody>
      <dsp:txXfrm rot="5400000">
        <a:off x="-109423" y="2693632"/>
        <a:ext cx="729493" cy="510645"/>
      </dsp:txXfrm>
    </dsp:sp>
    <dsp:sp modelId="{6615AA2F-FF3D-4104-9A94-11E9C50982A9}">
      <dsp:nvSpPr>
        <dsp:cNvPr id="0" name=""/>
        <dsp:cNvSpPr/>
      </dsp:nvSpPr>
      <dsp:spPr>
        <a:xfrm rot="5400000">
          <a:off x="2081607" y="1014720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Формирование отчета об исполнении бюджета за 2024 год</a:t>
          </a:r>
          <a:endParaRPr lang="ru-RU" sz="1000" kern="1200" dirty="0">
            <a:solidFill>
              <a:srgbClr val="00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 и предоставление его в Министерство экономики и   финансов Московской области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1607" y="1014720"/>
        <a:ext cx="474170" cy="3629306"/>
      </dsp:txXfrm>
    </dsp:sp>
    <dsp:sp modelId="{92628249-EC09-45B5-9FCA-D7D8DF764C3B}">
      <dsp:nvSpPr>
        <dsp:cNvPr id="0" name=""/>
        <dsp:cNvSpPr/>
      </dsp:nvSpPr>
      <dsp:spPr>
        <a:xfrm rot="5400000">
          <a:off x="-109423" y="333833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Апрель-май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2025 г.</a:t>
          </a:r>
          <a:endParaRPr lang="ru-RU" sz="1000" kern="12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09423" y="3338331"/>
        <a:ext cx="729493" cy="510645"/>
      </dsp:txXfrm>
    </dsp:sp>
    <dsp:sp modelId="{74B0995C-3D0C-499A-9CC8-C12BF753A321}">
      <dsp:nvSpPr>
        <dsp:cNvPr id="0" name=""/>
        <dsp:cNvSpPr/>
      </dsp:nvSpPr>
      <dsp:spPr>
        <a:xfrm rot="5400000">
          <a:off x="2088213" y="1651339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Проведение публичных слушаний по исполнению бюджета за 2024 год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1651339"/>
        <a:ext cx="474170" cy="3629306"/>
      </dsp:txXfrm>
    </dsp:sp>
    <dsp:sp modelId="{492776A4-91EC-4963-96D1-0AAAE8AABB77}">
      <dsp:nvSpPr>
        <dsp:cNvPr id="0" name=""/>
        <dsp:cNvSpPr/>
      </dsp:nvSpPr>
      <dsp:spPr>
        <a:xfrm rot="5400000">
          <a:off x="-109423" y="397399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Май 2025 г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 rot="5400000">
        <a:off x="-109423" y="3973991"/>
        <a:ext cx="729493" cy="510645"/>
      </dsp:txXfrm>
    </dsp:sp>
    <dsp:sp modelId="{A64BAC7D-E895-4454-92F5-3A2B72B5A3E1}">
      <dsp:nvSpPr>
        <dsp:cNvPr id="0" name=""/>
        <dsp:cNvSpPr/>
      </dsp:nvSpPr>
      <dsp:spPr>
        <a:xfrm rot="5400000">
          <a:off x="2088213" y="2296037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2024 год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2296037"/>
        <a:ext cx="474170" cy="36293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4C620-CD42-44F5-8451-3237C9239B85}">
      <dsp:nvSpPr>
        <dsp:cNvPr id="0" name=""/>
        <dsp:cNvSpPr/>
      </dsp:nvSpPr>
      <dsp:spPr>
        <a:xfrm>
          <a:off x="1655980" y="0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доход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имущество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земельный налог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совокупный доход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Госпошлина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Акцизы </a:t>
          </a:r>
          <a:endParaRPr lang="ru-RU" sz="900" kern="1200" dirty="0"/>
        </a:p>
      </dsp:txBody>
      <dsp:txXfrm>
        <a:off x="1655980" y="0"/>
        <a:ext cx="2483971" cy="1372652"/>
      </dsp:txXfrm>
    </dsp:sp>
    <dsp:sp modelId="{E45E6AD3-6666-40BE-A140-D7B6AC4C8E9B}">
      <dsp:nvSpPr>
        <dsp:cNvPr id="0" name=""/>
        <dsp:cNvSpPr/>
      </dsp:nvSpPr>
      <dsp:spPr>
        <a:xfrm>
          <a:off x="0" y="0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sng" kern="1200" dirty="0" smtClean="0"/>
            <a:t>Налоговые доходы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Поступления от уплаты налогов, предусмотренных Налоговым кодексом Российской Федерации</a:t>
          </a:r>
          <a:endParaRPr lang="ru-RU" sz="900" kern="1200" dirty="0"/>
        </a:p>
      </dsp:txBody>
      <dsp:txXfrm>
        <a:off x="0" y="0"/>
        <a:ext cx="1655980" cy="1372652"/>
      </dsp:txXfrm>
    </dsp:sp>
    <dsp:sp modelId="{444BD7E7-1DA1-4876-8A11-99D803A3C897}">
      <dsp:nvSpPr>
        <dsp:cNvPr id="0" name=""/>
        <dsp:cNvSpPr/>
      </dsp:nvSpPr>
      <dsp:spPr>
        <a:xfrm>
          <a:off x="1655980" y="1491908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Арендная плата за земельные участки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Доходы от сдачи в аренду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Продажа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Пользование природными ресурсами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Штрафы, санкции</a:t>
          </a:r>
          <a:endParaRPr lang="ru-RU" sz="900" kern="1200" dirty="0"/>
        </a:p>
      </dsp:txBody>
      <dsp:txXfrm>
        <a:off x="1655980" y="1491908"/>
        <a:ext cx="2483971" cy="1372652"/>
      </dsp:txXfrm>
    </dsp:sp>
    <dsp:sp modelId="{23D3D2CA-038C-4900-A195-FE7077E1DD87}">
      <dsp:nvSpPr>
        <dsp:cNvPr id="0" name=""/>
        <dsp:cNvSpPr/>
      </dsp:nvSpPr>
      <dsp:spPr>
        <a:xfrm>
          <a:off x="0" y="1509917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sng" kern="1200" dirty="0" smtClean="0"/>
            <a:t>Неналоговые доходы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900" kern="1200" dirty="0"/>
        </a:p>
      </dsp:txBody>
      <dsp:txXfrm>
        <a:off x="0" y="1509917"/>
        <a:ext cx="1655980" cy="1372652"/>
      </dsp:txXfrm>
    </dsp:sp>
    <dsp:sp modelId="{E87F2546-CF4F-43B5-995A-51D3AFD6D7AD}">
      <dsp:nvSpPr>
        <dsp:cNvPr id="0" name=""/>
        <dsp:cNvSpPr/>
      </dsp:nvSpPr>
      <dsp:spPr>
        <a:xfrm>
          <a:off x="1655980" y="3019835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Субсидии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Дотации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Субвенции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Иные межбюджетные трансферты </a:t>
          </a:r>
          <a:endParaRPr lang="ru-RU" sz="900" kern="1200" dirty="0"/>
        </a:p>
      </dsp:txBody>
      <dsp:txXfrm>
        <a:off x="1655980" y="3019835"/>
        <a:ext cx="2483971" cy="1372652"/>
      </dsp:txXfrm>
    </dsp:sp>
    <dsp:sp modelId="{0B83C386-215F-4814-8198-0D3FEA473E42}">
      <dsp:nvSpPr>
        <dsp:cNvPr id="0" name=""/>
        <dsp:cNvSpPr/>
      </dsp:nvSpPr>
      <dsp:spPr>
        <a:xfrm>
          <a:off x="0" y="3019835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Безвозмездные поступления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800" kern="1200" dirty="0"/>
        </a:p>
      </dsp:txBody>
      <dsp:txXfrm>
        <a:off x="0" y="3019835"/>
        <a:ext cx="1655980" cy="13726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576062" y="5646"/>
          <a:ext cx="1330216" cy="4674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  <a:endParaRPr lang="ru-RU" sz="2000" kern="1200" dirty="0"/>
        </a:p>
      </dsp:txBody>
      <dsp:txXfrm>
        <a:off x="576062" y="5646"/>
        <a:ext cx="1330216" cy="4674873"/>
      </dsp:txXfrm>
    </dsp:sp>
    <dsp:sp modelId="{8136B89D-2E8A-44C8-B607-9AA682FECF56}">
      <dsp:nvSpPr>
        <dsp:cNvPr id="0" name=""/>
        <dsp:cNvSpPr/>
      </dsp:nvSpPr>
      <dsp:spPr>
        <a:xfrm rot="18392695">
          <a:off x="1905993" y="1063904"/>
          <a:ext cx="256800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392695">
        <a:off x="1905993" y="1063904"/>
        <a:ext cx="256800" cy="396314"/>
      </dsp:txXfrm>
    </dsp:sp>
    <dsp:sp modelId="{EA152C45-220D-483D-920C-0D946E4A6EE6}">
      <dsp:nvSpPr>
        <dsp:cNvPr id="0" name=""/>
        <dsp:cNvSpPr/>
      </dsp:nvSpPr>
      <dsp:spPr>
        <a:xfrm>
          <a:off x="1891815" y="-37598"/>
          <a:ext cx="1279424" cy="12794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Образование</a:t>
          </a:r>
          <a:endParaRPr lang="ru-RU" sz="1100" kern="1200" dirty="0"/>
        </a:p>
      </dsp:txBody>
      <dsp:txXfrm>
        <a:off x="1891815" y="-37598"/>
        <a:ext cx="1279424" cy="1279438"/>
      </dsp:txXfrm>
    </dsp:sp>
    <dsp:sp modelId="{134638B3-8848-4946-869A-54C94CC5D016}">
      <dsp:nvSpPr>
        <dsp:cNvPr id="0" name=""/>
        <dsp:cNvSpPr/>
      </dsp:nvSpPr>
      <dsp:spPr>
        <a:xfrm rot="19904422">
          <a:off x="2257522" y="1283402"/>
          <a:ext cx="1172748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04422">
        <a:off x="2257522" y="1283402"/>
        <a:ext cx="1172748" cy="396314"/>
      </dsp:txXfrm>
    </dsp:sp>
    <dsp:sp modelId="{AD6AF679-CCC7-4879-A506-E583F949F970}">
      <dsp:nvSpPr>
        <dsp:cNvPr id="0" name=""/>
        <dsp:cNvSpPr/>
      </dsp:nvSpPr>
      <dsp:spPr>
        <a:xfrm>
          <a:off x="3771431" y="0"/>
          <a:ext cx="1278637" cy="1278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Социальная сфера</a:t>
          </a:r>
          <a:endParaRPr lang="ru-RU" sz="1100" kern="1200" dirty="0"/>
        </a:p>
      </dsp:txBody>
      <dsp:txXfrm>
        <a:off x="3771431" y="0"/>
        <a:ext cx="1278637" cy="1278637"/>
      </dsp:txXfrm>
    </dsp:sp>
    <dsp:sp modelId="{1EB2FF05-AD3E-41C3-8AF3-3847A758527C}">
      <dsp:nvSpPr>
        <dsp:cNvPr id="0" name=""/>
        <dsp:cNvSpPr/>
      </dsp:nvSpPr>
      <dsp:spPr>
        <a:xfrm rot="1388616">
          <a:off x="2295720" y="2842480"/>
          <a:ext cx="115480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88616">
        <a:off x="2295720" y="2842480"/>
        <a:ext cx="1154802" cy="396314"/>
      </dsp:txXfrm>
    </dsp:sp>
    <dsp:sp modelId="{583BABE6-1BE2-4AAA-BCCB-2738709C2701}">
      <dsp:nvSpPr>
        <dsp:cNvPr id="0" name=""/>
        <dsp:cNvSpPr/>
      </dsp:nvSpPr>
      <dsp:spPr>
        <a:xfrm>
          <a:off x="3852900" y="3089220"/>
          <a:ext cx="1293163" cy="1293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Культура </a:t>
          </a:r>
          <a:endParaRPr lang="ru-RU" sz="1100" kern="1200" dirty="0"/>
        </a:p>
      </dsp:txBody>
      <dsp:txXfrm>
        <a:off x="3852900" y="3089220"/>
        <a:ext cx="1293163" cy="1293163"/>
      </dsp:txXfrm>
    </dsp:sp>
    <dsp:sp modelId="{4C9A2F83-02ED-450F-B37D-5CABAA310270}">
      <dsp:nvSpPr>
        <dsp:cNvPr id="0" name=""/>
        <dsp:cNvSpPr/>
      </dsp:nvSpPr>
      <dsp:spPr>
        <a:xfrm rot="21526693">
          <a:off x="2424185" y="2039553"/>
          <a:ext cx="1460187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26693">
        <a:off x="2424185" y="2039553"/>
        <a:ext cx="1460187" cy="396314"/>
      </dsp:txXfrm>
    </dsp:sp>
    <dsp:sp modelId="{AD705141-AFBC-4788-8B3F-D35CD8FE1110}">
      <dsp:nvSpPr>
        <dsp:cNvPr id="0" name=""/>
        <dsp:cNvSpPr/>
      </dsp:nvSpPr>
      <dsp:spPr>
        <a:xfrm>
          <a:off x="4104453" y="1467547"/>
          <a:ext cx="1352552" cy="1392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Дороги и ЖКХ</a:t>
          </a:r>
          <a:endParaRPr lang="ru-RU" sz="1100" kern="1200" dirty="0"/>
        </a:p>
      </dsp:txBody>
      <dsp:txXfrm>
        <a:off x="4104453" y="1467547"/>
        <a:ext cx="1352552" cy="1392868"/>
      </dsp:txXfrm>
    </dsp:sp>
    <dsp:sp modelId="{A06F7084-369B-41DA-8267-4DD87DE16E89}">
      <dsp:nvSpPr>
        <dsp:cNvPr id="0" name=""/>
        <dsp:cNvSpPr/>
      </dsp:nvSpPr>
      <dsp:spPr>
        <a:xfrm rot="2943487">
          <a:off x="1903825" y="3082480"/>
          <a:ext cx="258674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943487">
        <a:off x="1903825" y="3082480"/>
        <a:ext cx="258674" cy="396314"/>
      </dsp:txXfrm>
    </dsp:sp>
    <dsp:sp modelId="{1D400125-6F90-4CBF-AE64-1F83D8784788}">
      <dsp:nvSpPr>
        <dsp:cNvPr id="0" name=""/>
        <dsp:cNvSpPr/>
      </dsp:nvSpPr>
      <dsp:spPr>
        <a:xfrm>
          <a:off x="1971363" y="3281515"/>
          <a:ext cx="1289623" cy="1293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Спорт и молодежная политика</a:t>
          </a:r>
          <a:endParaRPr lang="ru-RU" sz="1100" kern="1200" dirty="0"/>
        </a:p>
      </dsp:txBody>
      <dsp:txXfrm>
        <a:off x="1971363" y="3281515"/>
        <a:ext cx="1289623" cy="12931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005CA-0C6B-48E4-865D-9F030E249A3C}">
      <dsp:nvSpPr>
        <dsp:cNvPr id="0" name=""/>
        <dsp:cNvSpPr/>
      </dsp:nvSpPr>
      <dsp:spPr>
        <a:xfrm>
          <a:off x="1183518" y="2142724"/>
          <a:ext cx="1875234" cy="905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3555" y="2142724"/>
        <a:ext cx="1575196" cy="905603"/>
      </dsp:txXfrm>
    </dsp:sp>
    <dsp:sp modelId="{43920647-8628-4958-A83A-689AD9D4D6A4}">
      <dsp:nvSpPr>
        <dsp:cNvPr id="0" name=""/>
        <dsp:cNvSpPr/>
      </dsp:nvSpPr>
      <dsp:spPr>
        <a:xfrm>
          <a:off x="1176973" y="3077158"/>
          <a:ext cx="1875234" cy="6624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Привлечение новых налоговых резидентов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77010" y="3077158"/>
        <a:ext cx="1575196" cy="662413"/>
      </dsp:txXfrm>
    </dsp:sp>
    <dsp:sp modelId="{05E4D00E-81EE-4369-A116-4E6FADB188B5}">
      <dsp:nvSpPr>
        <dsp:cNvPr id="0" name=""/>
        <dsp:cNvSpPr/>
      </dsp:nvSpPr>
      <dsp:spPr>
        <a:xfrm>
          <a:off x="1183518" y="662074"/>
          <a:ext cx="1875234" cy="1480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по снижению налоговой задолженности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3555" y="662074"/>
        <a:ext cx="1575196" cy="1480649"/>
      </dsp:txXfrm>
    </dsp:sp>
    <dsp:sp modelId="{27735BBA-C0B1-460A-84C4-E498667DD4B2}">
      <dsp:nvSpPr>
        <dsp:cNvPr id="0" name=""/>
        <dsp:cNvSpPr/>
      </dsp:nvSpPr>
      <dsp:spPr>
        <a:xfrm>
          <a:off x="1177329" y="3767126"/>
          <a:ext cx="1875234" cy="12507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77367" y="3767126"/>
        <a:ext cx="1575196" cy="1250781"/>
      </dsp:txXfrm>
    </dsp:sp>
    <dsp:sp modelId="{0F0CF420-D880-413A-A812-FC1D3B4889F1}">
      <dsp:nvSpPr>
        <dsp:cNvPr id="0" name=""/>
        <dsp:cNvSpPr/>
      </dsp:nvSpPr>
      <dsp:spPr>
        <a:xfrm>
          <a:off x="149001" y="346353"/>
          <a:ext cx="1250156" cy="1250156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1" y="346353"/>
        <a:ext cx="1250156" cy="1250156"/>
      </dsp:txXfrm>
    </dsp:sp>
    <dsp:sp modelId="{6C84E473-7A81-4633-831D-141F87A005F8}">
      <dsp:nvSpPr>
        <dsp:cNvPr id="0" name=""/>
        <dsp:cNvSpPr/>
      </dsp:nvSpPr>
      <dsp:spPr>
        <a:xfrm>
          <a:off x="4124404" y="687177"/>
          <a:ext cx="1875234" cy="12507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"неформальную" занятость 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24441" y="687177"/>
        <a:ext cx="1575196" cy="1250781"/>
      </dsp:txXfrm>
    </dsp:sp>
    <dsp:sp modelId="{0B75528C-B633-4F0A-BDC8-DFC7C482A214}">
      <dsp:nvSpPr>
        <dsp:cNvPr id="0" name=""/>
        <dsp:cNvSpPr/>
      </dsp:nvSpPr>
      <dsp:spPr>
        <a:xfrm>
          <a:off x="4124404" y="1937958"/>
          <a:ext cx="1875234" cy="17681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24441" y="1937958"/>
        <a:ext cx="1575196" cy="1768167"/>
      </dsp:txXfrm>
    </dsp:sp>
    <dsp:sp modelId="{BCE4B423-FBF5-425E-924F-17746D5B8F96}">
      <dsp:nvSpPr>
        <dsp:cNvPr id="0" name=""/>
        <dsp:cNvSpPr/>
      </dsp:nvSpPr>
      <dsp:spPr>
        <a:xfrm>
          <a:off x="3124279" y="274482"/>
          <a:ext cx="1250156" cy="1250156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24279" y="274482"/>
        <a:ext cx="1250156" cy="1250156"/>
      </dsp:txXfrm>
    </dsp:sp>
    <dsp:sp modelId="{49CF51D4-EA94-488E-9FDA-C10420F49B9B}">
      <dsp:nvSpPr>
        <dsp:cNvPr id="0" name=""/>
        <dsp:cNvSpPr/>
      </dsp:nvSpPr>
      <dsp:spPr>
        <a:xfrm>
          <a:off x="7075580" y="687177"/>
          <a:ext cx="1885341" cy="13945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77235" y="687177"/>
        <a:ext cx="1583687" cy="1394546"/>
      </dsp:txXfrm>
    </dsp:sp>
    <dsp:sp modelId="{F318DD30-FC5A-440D-9988-C120D6F97852}">
      <dsp:nvSpPr>
        <dsp:cNvPr id="0" name=""/>
        <dsp:cNvSpPr/>
      </dsp:nvSpPr>
      <dsp:spPr>
        <a:xfrm>
          <a:off x="7070499" y="2081723"/>
          <a:ext cx="1895503" cy="15093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36000" bIns="360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Совершенствование законодательства в части арендных ставок за использование муниципального имущества</a:t>
          </a:r>
          <a:endParaRPr lang="ru-RU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73780" y="2081723"/>
        <a:ext cx="1592223" cy="1509367"/>
      </dsp:txXfrm>
    </dsp:sp>
    <dsp:sp modelId="{B868963C-11C7-42B9-A074-F5001EAB51F4}">
      <dsp:nvSpPr>
        <dsp:cNvPr id="0" name=""/>
        <dsp:cNvSpPr/>
      </dsp:nvSpPr>
      <dsp:spPr>
        <a:xfrm>
          <a:off x="6091602" y="258992"/>
          <a:ext cx="1250156" cy="1250156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91602" y="258992"/>
        <a:ext cx="1250156" cy="125015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4C8C3-87AA-49AD-9FD5-45CD644F2B33}">
      <dsp:nvSpPr>
        <dsp:cNvPr id="0" name=""/>
        <dsp:cNvSpPr/>
      </dsp:nvSpPr>
      <dsp:spPr>
        <a:xfrm>
          <a:off x="2024948" y="1301"/>
          <a:ext cx="5713227" cy="27707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17.09.2024 №366/55) "Об установлении налога на имущество физических лиц", Налоговый Кодекс Российской Федерации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0,1%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для квартир и комнат,  для жилых домов, на землях населенных пунктов в черте городского округа Электросталь;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кв.м.;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в отношении прочих объектов налогообложения стоимостью до 300 млн. руб.;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для объектов стоимостью выше 300 млн. руб.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948" y="1301"/>
        <a:ext cx="5713227" cy="2770715"/>
      </dsp:txXfrm>
    </dsp:sp>
    <dsp:sp modelId="{AF377D4C-3033-43F6-A6C9-0A250F1D318E}">
      <dsp:nvSpPr>
        <dsp:cNvPr id="0" name=""/>
        <dsp:cNvSpPr/>
      </dsp:nvSpPr>
      <dsp:spPr>
        <a:xfrm>
          <a:off x="2176" y="283051"/>
          <a:ext cx="2022771" cy="220721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sz="2500" b="1" kern="1200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sp:txBody>
      <dsp:txXfrm>
        <a:off x="2176" y="283051"/>
        <a:ext cx="2022771" cy="2207213"/>
      </dsp:txXfrm>
    </dsp:sp>
    <dsp:sp modelId="{9D723A0D-242A-4B01-8FC8-4A806591D45A}">
      <dsp:nvSpPr>
        <dsp:cNvPr id="0" name=""/>
        <dsp:cNvSpPr/>
      </dsp:nvSpPr>
      <dsp:spPr>
        <a:xfrm>
          <a:off x="1974439" y="2992738"/>
          <a:ext cx="5764851" cy="2478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17.09.2024 №365/55) "Об установлении земельного налога", Налоговый Кодекс Российской Федерации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Ставки налога: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кадастровой стоимости земельного участка 1)сельскохозяйственного назначения, 2)занятого жилищным фондом, используемого для индивидуального жилищного строительства с кадастровой стоимостью менее 300 млн.руб., 3)для </a:t>
          </a:r>
          <a:r>
            <a:rPr lang="ru-RU" sz="1100" u="none" kern="1200" dirty="0" smtClean="0">
              <a:latin typeface="Times New Roman" pitchFamily="18" charset="0"/>
              <a:cs typeface="Times New Roman" pitchFamily="18" charset="0"/>
            </a:rPr>
            <a:t>ведения личного подсобного </a:t>
          </a:r>
          <a:r>
            <a:rPr lang="ru-RU" sz="1100" u="none" kern="1200" dirty="0" err="1" smtClean="0">
              <a:latin typeface="Times New Roman" pitchFamily="18" charset="0"/>
              <a:cs typeface="Times New Roman" pitchFamily="18" charset="0"/>
            </a:rPr>
            <a:t>хозяйства,садоводства</a:t>
          </a:r>
          <a:r>
            <a:rPr lang="ru-RU" sz="1100" u="none" kern="1200" dirty="0" smtClean="0">
              <a:latin typeface="Times New Roman" pitchFamily="18" charset="0"/>
              <a:cs typeface="Times New Roman" pitchFamily="18" charset="0"/>
            </a:rPr>
            <a:t> или огородничества с кадастровой стоимостью менее 300 млн.руб., 4) занят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ым гаражными кооперативами и используемыми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в черте города;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в отношении  неиспользуемых сельхозугодий в черте города и иных земельных участков.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4439" y="2992738"/>
        <a:ext cx="5764851" cy="2478568"/>
      </dsp:txXfrm>
    </dsp:sp>
    <dsp:sp modelId="{7C6F495E-58D4-448F-9917-B28A67E79253}">
      <dsp:nvSpPr>
        <dsp:cNvPr id="0" name=""/>
        <dsp:cNvSpPr/>
      </dsp:nvSpPr>
      <dsp:spPr>
        <a:xfrm>
          <a:off x="38360" y="3129651"/>
          <a:ext cx="1973377" cy="220721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sz="2500" b="1" kern="1200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sp:txBody>
      <dsp:txXfrm>
        <a:off x="38360" y="3129651"/>
        <a:ext cx="1973377" cy="220721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EB2F38-4B73-4D02-9BD6-52F3C55FE274}">
      <dsp:nvSpPr>
        <dsp:cNvPr id="0" name=""/>
        <dsp:cNvSpPr/>
      </dsp:nvSpPr>
      <dsp:spPr>
        <a:xfrm>
          <a:off x="0" y="-161032"/>
          <a:ext cx="7803000" cy="262404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Бюджетные и автономные учреждения</a:t>
          </a:r>
          <a:endParaRPr lang="ru-RU" sz="1400" b="1" u="sng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39 таких учреждений;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предоставления услуг населению города и для обеспечения таких учреждений;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городском округе насчитывается 22 учреждений сферы образования, 10 учреждений культурно-просветительской сферы,  5 учреждений спорта, 1 учреждение сферы ЖКХ и 1 учреждение сферы благоустройства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-161032"/>
        <a:ext cx="5521345" cy="2624043"/>
      </dsp:txXfrm>
    </dsp:sp>
    <dsp:sp modelId="{D1317CED-8A91-4BC3-AB2A-A455E92D8FF1}">
      <dsp:nvSpPr>
        <dsp:cNvPr id="0" name=""/>
        <dsp:cNvSpPr/>
      </dsp:nvSpPr>
      <dsp:spPr>
        <a:xfrm>
          <a:off x="1376999" y="2660981"/>
          <a:ext cx="7803000" cy="270040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  <a:endParaRPr lang="ru-RU" sz="1400" b="1" u="sng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7 таких учреждений;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исполнения отдельных полномочий органов власти;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 этому виду учреждений относятся: Аварийно-спасательная служба, Многофункциональный центр по предоставлению государственных и муниципальных услуг, Департамент по развитию промышленности, инвестиционной политике и рекламе и другие учреждения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6999" y="2660981"/>
        <a:ext cx="4904897" cy="2700402"/>
      </dsp:txXfrm>
    </dsp:sp>
    <dsp:sp modelId="{9213ACE1-C2E7-4495-91B7-9A273D807BC8}">
      <dsp:nvSpPr>
        <dsp:cNvPr id="0" name=""/>
        <dsp:cNvSpPr/>
      </dsp:nvSpPr>
      <dsp:spPr>
        <a:xfrm rot="21256427">
          <a:off x="6281897" y="1820534"/>
          <a:ext cx="1521102" cy="1521102"/>
        </a:xfrm>
        <a:prstGeom prst="downArrow">
          <a:avLst>
            <a:gd name="adj1" fmla="val 55000"/>
            <a:gd name="adj2" fmla="val 45000"/>
          </a:avLst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21256427">
        <a:off x="6281897" y="1820534"/>
        <a:ext cx="1521102" cy="1521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0.85437</cdr:x>
      <cdr:y>0.11304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7812360" cy="648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Информация  из открытого бюджета  Московской области  на 01.01.2024 г.  по ссылкам:</a:t>
          </a: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*Численность постоянного населения  в разрезе городских округов - 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https://budget.mosreg.ru/pasport-moskovskoj-oblasti/sravnenie-municipalnyx-obrazovanij/</a:t>
          </a:r>
          <a:endParaRPr lang="en-US" sz="9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** Налоговые и неналоговые доходы  - 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https://budget.mosreg.ru/analitika/ispolnenie-byudjeta-subekta/otdelnye-parametry-byudzheta-municipalnyx-obrazovanij/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20.12.2024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20.12.2024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1" tIns="46256" rIns="92511" bIns="46256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2511" tIns="46256" rIns="92511" bIns="46256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EF38-93BF-4B8D-A4BA-94812D046397}" type="datetime1">
              <a:rPr lang="ru-RU" smtClean="0"/>
              <a:pPr/>
              <a:t>20.12.2024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59D1C2-00BB-49BA-ADD8-B925E4B126BE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B902CE-0EC7-4C2C-80E8-C7F7849839F6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2422-ABC3-4988-8014-538F414B01F2}" type="datetime1">
              <a:rPr lang="ru-RU" smtClean="0"/>
              <a:pPr/>
              <a:t>20.12.2024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C3937C-3E4C-4D5E-9492-3571A26D0DB0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8CE5628-1712-47C3-A34D-FA1F4A754CBF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68C909-4132-4998-BA06-E0B3D1C47007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89E1FC8-2DD9-4E99-A4CA-56FCBDB9B137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C1C0CA-DE49-4A1C-9BDC-B7FA9480C83E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965B3BE-D02F-4CD4-A030-02F3FE7194B5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36B743-C94E-438E-B94A-4015E83CBC1D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A880D1D7-7FE9-440F-9844-4003B10D4E57}" type="datetime1">
              <a:rPr kumimoji="0" lang="ru-RU" smtClean="0">
                <a:solidFill>
                  <a:schemeClr val="bg1"/>
                </a:solidFill>
              </a:rPr>
              <a:pPr algn="r"/>
              <a:t>20.12.2024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5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44.xml"/><Relationship Id="rId2" Type="http://schemas.openxmlformats.org/officeDocument/2006/relationships/notesSlide" Target="../notesSlides/notesSlide2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r>
              <a:rPr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 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основании решения Совета депутатов городского округа Электросталь Московской области от 19.12.2024 №401/58 «О бюджете на 2025 год и плановый период 2026-2027 годов»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04048" y="4365104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контрольный орган;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2025 год и плановый период 2026 и 2027 годов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Указы Президента Российской Федерации;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федерального, регионального и местного законодательства;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бюджетной и налоговой политики городского округа;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социально-экономического развития </a:t>
            </a:r>
            <a:r>
              <a:rPr lang="ru-RU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округа;</a:t>
            </a: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целевых показателей национальных проектов, установленных на 2025-2027 годы, обеспечение устойчивости и стабильности бюджетной системы городского округа Электросталь Московской области, нацеленность на развитие прогрессивных направлений в социальной и экономической сферах, в том числе за счет повышения уровня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мероприятий, станут основой формирования бюджетной политики городского округа Электросталь Московской области на трехлетний период.</a:t>
            </a:r>
          </a:p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собственных доходов бюджета позволит при сохранении высокого уровня социальных расходов продолжить реализацию приоритетных и стратегически важных задач, которые будут направлены на: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обязательств;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достигнутого уровня заработной платы отдельных категорий работников бюджетной сферы;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муниципальную поддержку малого и среднего предпринимательства;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коммунальной, дорожно-транспортной, инженерной и социальной инфраструктуры, обеспечение экологической безопасности городского округа.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создание комфортной среды проживания.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ПОКАЗАТЕЛИ СОЦИАЛЬНО-ЭКОНОМИЧЕСКОГО РАЗВИТИЯ 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00251"/>
            <a:ext cx="2853289" cy="10326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5761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параметров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определены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трехлетний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13</a:t>
            </a:fld>
            <a:endParaRPr kumimoji="0"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2166412"/>
          <a:ext cx="8933256" cy="4183431"/>
        </p:xfrm>
        <a:graphic>
          <a:graphicData uri="http://schemas.openxmlformats.org/drawingml/2006/table">
            <a:tbl>
              <a:tblPr/>
              <a:tblGrid>
                <a:gridCol w="4248000"/>
                <a:gridCol w="1049256"/>
                <a:gridCol w="720000"/>
                <a:gridCol w="720000"/>
                <a:gridCol w="756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Единицы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b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b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150 729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150 820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149 511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148 293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146 947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 в ценах соответствующих лет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110 496,4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116 573,3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122 495,6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128 865,4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135 695,3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</a:t>
                      </a: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микропредприятия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1 883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1 892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7 982,6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8 480,0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5 300,0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5 550,0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5 800,0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Объем жилищного строительства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кв. м общей площади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5,37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11,9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33,36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38,8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кв. м на человека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23,93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23,99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24,23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24,65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25,10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(по полному кругу организаций)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48 193,5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64 378,9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74 863,0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85 780,0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9 7826,5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работников (по полному кругу организаций) с учетом численности работников, выполнявших работы по договорам гражданско-правового характера и других лиц не списочного состава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рубль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66 280,3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83 894,9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96 776,2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110 059,0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124 603,9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Средняя численность работников - всего (количество замещенных рабочих мест) по полному кругу организаций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60 593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63 948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64 464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64 950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65 425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человек), в ценах соответствующих лет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36 718,2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44 208,7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47 721,4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51 515,8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55 665,8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  <a:endParaRPr lang="ru-RU" dirty="0"/>
          </a:p>
        </p:txBody>
      </p:sp>
      <p:sp>
        <p:nvSpPr>
          <p:cNvPr id="14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277544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14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основных характеристик бюджета г.о.Электросталь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период  2022 - 2027 г.г.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18" y="1196757"/>
          <a:ext cx="8712967" cy="5291998"/>
        </p:xfrm>
        <a:graphic>
          <a:graphicData uri="http://schemas.openxmlformats.org/drawingml/2006/table">
            <a:tbl>
              <a:tblPr/>
              <a:tblGrid>
                <a:gridCol w="1642609"/>
                <a:gridCol w="1178393"/>
                <a:gridCol w="1178393"/>
                <a:gridCol w="1178393"/>
                <a:gridCol w="1178393"/>
                <a:gridCol w="1178393"/>
                <a:gridCol w="1178393"/>
              </a:tblGrid>
              <a:tr h="53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Наименование показателя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  <a:b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2023 г.</a:t>
                      </a:r>
                      <a:b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 доходов бюджета, 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6 550,8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8 614,5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8 779,2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11 992,5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10 644,9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12 636,6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расходов бюджета, 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6 387,6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7 920,8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9 727,4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11 992,5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10 644,9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12 636,6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Дефицит (-)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профицит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(+)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693,7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- 999,8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Верхний предел муниципального долга, млн. руб. на 1 января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Объем муниципального долга, млн. руб.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налоговых и неналоговых доходов, а также межбюджетных трансфертов  2023-2027 г.г., млн. руб.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1268760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24744"/>
          <a:ext cx="8928001" cy="5328002"/>
        </p:xfrm>
        <a:graphic>
          <a:graphicData uri="http://schemas.openxmlformats.org/drawingml/2006/table">
            <a:tbl>
              <a:tblPr/>
              <a:tblGrid>
                <a:gridCol w="4038532"/>
                <a:gridCol w="802952"/>
                <a:gridCol w="802952"/>
                <a:gridCol w="802952"/>
                <a:gridCol w="826871"/>
                <a:gridCol w="826871"/>
                <a:gridCol w="826871"/>
              </a:tblGrid>
              <a:tr h="1451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кода классификации доходов бюджета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 отчетного 2023 года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по доходам в текущем 2024 году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Ожидаемое  исполнение 2024 года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к проекту Закона о бюджете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2025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2026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2027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5 088 323,80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5 067 137,30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5 067 137,30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5 919 750,3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5 155 724,9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5 475 501,9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3 450 133,70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3 216 409,27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3 216 409,27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3 827 653,0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3 055 371,0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3 105 611,0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Федерации, а также доходов от долевого участия в организации, полученных физическим лицом - налоговым резидентом Российской Федерации в виде дивидендов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3 138 829,70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2 956 226,37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2 956 226,37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3 756 888,0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3 007 184,0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3 052 880,0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2 370,83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8 160,0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 (за исключением доходов от долевого участия в организации, полученных физическим лицом - налоговым резидентом Российской Федерации в виде дивидендов)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39 555,08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32 329,60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32 329,60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13 287,99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10 288,30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10 288,30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109 364,91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79 114,70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79 114,70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не превышающей 650 000 рублей)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52 241,99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44 283,30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44 283,30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4"/>
          <a:ext cx="8892001" cy="5292000"/>
        </p:xfrm>
        <a:graphic>
          <a:graphicData uri="http://schemas.openxmlformats.org/drawingml/2006/table">
            <a:tbl>
              <a:tblPr/>
              <a:tblGrid>
                <a:gridCol w="4022248"/>
                <a:gridCol w="799714"/>
                <a:gridCol w="799714"/>
                <a:gridCol w="799714"/>
                <a:gridCol w="823537"/>
                <a:gridCol w="823537"/>
                <a:gridCol w="823537"/>
              </a:tblGrid>
              <a:tr h="5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превышающей 650 000 рублей)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94 483,20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18 335,41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22 438,0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9 500,57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11 747,0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12 970,0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49,62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9 819,58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11 164,0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-1 034,37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-1 132,0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-1 168,0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-1 242,0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541 767,58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1 009 168,00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1 182 507,00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1 428 854,00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526 121,58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920 805,00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1 117 229,00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1 356 927,00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443 060,95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565 217,00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565 217,00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773 476,00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938 472,00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1 139 819,00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83 060,63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114 783,00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114 783,00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147 329,00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178 757,00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217 108,00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891998" cy="5364000"/>
        </p:xfrm>
        <a:graphic>
          <a:graphicData uri="http://schemas.openxmlformats.org/drawingml/2006/table">
            <a:tbl>
              <a:tblPr/>
              <a:tblGrid>
                <a:gridCol w="4022287"/>
                <a:gridCol w="799683"/>
                <a:gridCol w="799683"/>
                <a:gridCol w="799683"/>
                <a:gridCol w="823554"/>
                <a:gridCol w="823554"/>
                <a:gridCol w="823554"/>
              </a:tblGrid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налогообложения, зачисляемый в бюджеты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15 128,50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83 829,00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60 309,00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65 951,00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1 479,50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418 173,75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457 961,00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457 961,00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495 266,00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519 805,00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540 794,00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111451,9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122 259,00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122 259,00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134 404,00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155 385,00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176 374,00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306 721,85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335 702,00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335 702,00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360 862,00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364 420,00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364 420,00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организаций, обладающих земельным участком,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273590,308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300 021,00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300 021,00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323 334,00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323 334,00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физических лиц, обладающих земельным участком,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33131,541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35 681,00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35 681,00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40 362,00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41 086,00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41 086,00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19 698,94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25 893,00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27 253,00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при обращении в суды)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19 578,94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26 576,00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на основании судебных актов по результатам рассмотрения дел по существу)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306 789,95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413 269,75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413 269,75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379 805,60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287 541,00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285 746,00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205 754,20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192 784,00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192 784,00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2 863,80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2 964,00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2 964,00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1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Обращение к жителям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Нормативная база формирования проекта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Коротко о бюджете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граждан в бюджетном процессе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Обеспечение открытости и прозрачности бюджетного процесса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Что нужно знать о бюджетной системе?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Что нужно знать о бюджетном процессе в городском округе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Основные задачи и приоритеты бюджетной политики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Основные показатели социально-экономического развития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Доходы и расходы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Основные характеристики бюджета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 период 2022-2027г.г.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Доходы бюджета городского округа,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динамика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Информация о ставках местных налогов и льготах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Расходы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Меры социальной поддержки населения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Муниципальные программы городского округа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Общественно значимые проекты, реализуемые на территории  городского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округа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Электросталь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Информация для обратной связи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1296000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..…………………………………3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…………………………………………………………………………...5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………………………………………………….7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………………………...8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………….10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…………………………………………………………………………….…12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……………………………………………………………………….13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………………………………………………………………..14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………………….………..15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………………………16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……………………………………..34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……………………………………39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……………………………………….………41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……………………………………….42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…………………………………….……………………………….54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………………………………………………………….57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</a:t>
            </a:fld>
            <a:endParaRPr kumimoji="0"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5328000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486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 (арендная плата 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26 127,70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566,40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(плата по договорам о размещении терминала)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(плата за наем жилых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51 109,05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53 030,96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53 030,96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51 027,00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48 272,00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(поступления в рамках концессионного соглашения)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(доходы от сдачи в аренду рекламных конструкций)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12 107,05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(денежные средства по договорам на размещение нестационарных торговых объектов)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6 788,50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363998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869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(денежные средства по договорам на размещение нестационарных торговых объектов)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1 154,35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1 358,65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1 358,65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8 791,96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9 375,00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9 375,00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выбросы загрязняющих веществ в атмосферный воздух стационарными объектами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469,06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сбросы загрязняющих веществ в водные объекты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7 994,35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отходов производства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твердых коммунальных отходов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8,146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108 742,40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24 135,90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24 135,90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14 495,00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14 659,22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оказания платных услуг (работ) получателями средств  бюджетов городских округов (МУ "АСС")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417,77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оказания платных услуг (работ) получателями средств  бюджетов городских округов (МКУ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11 673,82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12 689,00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12 848,00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поступающие в порядке возмещения расходов, понесенных в связи с эксплуатацией имущества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компенсации затрат бюджетов городских округов (возмещение арендаторами коммунальных услуг за предыдущий месяц 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104,72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компенсации затрат бюджетов городских округов (возврат средств субсидии, субвенции прошлых лет по результатам проверки в связи с невыполнением муниципального задания)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8 918,45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172 597,92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145 100,00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145 100,00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квартир, находящихся в собственности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4 167,33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83 680,21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5364000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32 268,54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приватизации имущества, находящегося в собственности городских округов, в части приватизации нефинансовых активов имущества казны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52 481,84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29 780,81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7 995,71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7 995,71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856,69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906,94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25,56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25,56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бумаг, добычи, производства, использования и обращения драгоценных металлов и драгоценных камней (за исключением штрафов, указанных в пункте 6 статьи 46 Бюджетного кодекса Российской Федерации),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28,48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474,69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доходам, получаемые в виде арендной платы, а также средства от продажи права на заключение договор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55,77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 по договорам на размещение нестационарных торговых объектов)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2184" y="1203790"/>
          <a:ext cx="8832306" cy="5292000"/>
        </p:xfrm>
        <a:graphic>
          <a:graphicData uri="http://schemas.openxmlformats.org/drawingml/2006/table">
            <a:tbl>
              <a:tblPr/>
              <a:tblGrid>
                <a:gridCol w="3995283"/>
                <a:gridCol w="794315"/>
                <a:gridCol w="794315"/>
                <a:gridCol w="794315"/>
                <a:gridCol w="818026"/>
                <a:gridCol w="818026"/>
                <a:gridCol w="818026"/>
              </a:tblGrid>
              <a:tr h="465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(иные штрафы)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(иные штрафы)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926,47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(доходы бюджетов городских округов за исключением доходов, направляемых на формирование муниципального дорожного фонда, а также иных платежей в случае принятия решения финансовым органом муниципального образования о раздельном учете задолженности)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1 065,39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(доходы бюджетов городских округов за исключением доходов, направляемых на формирование муниципального дорожного фонда, а также иных платежей в случае принятия решения финансовым органом муниципального образования о раздельном учете задолженности)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13 511,38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10 787,68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10 787,68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8 500,69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бюджетов городских округов (плата за размещение объектов на землях или земельных участках, находящихся в муниципальной собственности или собственность на которые не разграничена, без предоставления земельных участков и установления сервитутов, расположенных в границах городских округов)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254,49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бюджетов городских округов (неосновательное обогащение за пользование земельными участками и имуществом)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13 256,89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10 662,68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10 662,68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8 450,69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3 526 181,90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6 072 762,7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5 489 222,0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7 161 090,8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3 585 409,58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6 072 762,7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5 489 222,0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7 161 090,8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38 742,00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дотации бюджетам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38 742,0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1 227 646,14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812 212,40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812 212,40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3 553 690,3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3 000 424,5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4 727 538,8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2182" y="1124744"/>
          <a:ext cx="8904314" cy="5291479"/>
        </p:xfrm>
        <a:graphic>
          <a:graphicData uri="http://schemas.openxmlformats.org/drawingml/2006/table">
            <a:tbl>
              <a:tblPr/>
              <a:tblGrid>
                <a:gridCol w="4027856"/>
                <a:gridCol w="800791"/>
                <a:gridCol w="800791"/>
                <a:gridCol w="800791"/>
                <a:gridCol w="824695"/>
                <a:gridCol w="824695"/>
                <a:gridCol w="824695"/>
              </a:tblGrid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бюджетов (обеспечение мероприятий по переселению граждан из аварийного жилищного фонда, признанного таковым после 1 января 2027 года)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134 987,90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63 279,08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63 279,08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329 711,05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298 073,65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 (субсидия на обеспечение мероприятий по переселению граждан из аварийного жилищного фонда)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17 714 ,80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мероприятий по модернизации коммунальной инфраструктуры (строительство и реконструкция объектов очистки сточных вод муниципальной собственности)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1 140 244,60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1 396 755,50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3 564 068,00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66 643,10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81 724,58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81 724,58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86 567,90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85 595,80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 создание школ креативных индустрий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41 647,10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реализацию мероприятий по обеспечению жильем молодых семей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629,10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714,20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2 413,10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поддержку отрасли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культуры (модернизация библиотек в части комплектования книжных фондов муниципальных общедоступных библиотек)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709,37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628,90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642,30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поддержку отрасли культуры (в части приобретения музыкальных инструментов, оборудования и учебных материалов для оснащения образовательных организаций в сфере культуры Московской области)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4 940,00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программ формирования современной городской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среды (в части достижения основного результата по благоустройству общественных территорий (благоустройство скверов)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350 453,06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94 201,10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8 761,40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125 162,30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программ формирования современной городской среды (в части достижения основного результата по благоустройству общественных территорий)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316,70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оснащение предметных кабинетов общеобразовательных организаций средствами обучения и воспитания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941,70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софинансирование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капитальных вложений в объекты государственной (муниципальной) собственности в рамках нового строительства и реконструкции  (Строительство и реконструкция объектов очистки сточных вод)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софинансирование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капитальных вложений в объекты государственной (муниципальной) собственности в рамках нового строительства и реконструкции (Строительство и реконструкция объектов водоснабжения)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246,50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151,20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софинансирование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капитальных вложений в объекты государственной (муниципальной) собственности в рамках нового строительства и реконструкции (Строительство и реконструкция (модернизация, техническое перевооружение) объектов теплоснабжения муниципальной собственности)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086,70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2184" y="1124744"/>
          <a:ext cx="8904314" cy="5076003"/>
        </p:xfrm>
        <a:graphic>
          <a:graphicData uri="http://schemas.openxmlformats.org/drawingml/2006/table">
            <a:tbl>
              <a:tblPr/>
              <a:tblGrid>
                <a:gridCol w="4027856"/>
                <a:gridCol w="800791"/>
                <a:gridCol w="800791"/>
                <a:gridCol w="800791"/>
                <a:gridCol w="824695"/>
                <a:gridCol w="824695"/>
                <a:gridCol w="824695"/>
              </a:tblGrid>
              <a:tr h="672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софинансирование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капитальных вложений в объекты государственной (муниципальной) собственности в рамках нового строительства и реконструкции (Строительство и реконструкция (модернизация, техническое перевооружение) объектов теплоснабжения муниципальной собственности)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086,70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софинансирование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капитальных вложений в объекты государственной (муниципальной) собственности в рамках нового строительства и реконструкции (Реализация мероприятий по строительству и реконструкции объектов теплоснабжения)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472,80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638 897,45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414 939,40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414 939,40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773 892,20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425 782,70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661 327,60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мероприятий по улучшению жилищных условий многодетных семей)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(подготовка основания, приобретение и установка плоскостных спортивных сооружений в муниципальных образованиях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11 435,25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11 435,25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93 763,07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(софинансирование работ по капитальному ремонту и ремонту автомобильных дорог общего пользования местного значения)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82 424,28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35 019,66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(ремонт подъездов в многоквартирных домах)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12 779,26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(государственная поддержка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(организация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 в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42 166,30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(мероприятия по организации отдыха детей в каникулярное время)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6 546,00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7 991,00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7 991,00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7 923,00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8 251,00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(проведение работ по капитальному ремонту зданий региональных (муниципальных) общеобразовательных организаций)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210 368,7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220001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31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(обустройство и установка детских игровых площадок на территории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2 643,22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(ремонт дворовых территорий)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39 521,86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(ямочный ремонт асфальтового покрытия дворовых территорий)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26 763,16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(создание и ремонт пешеходных коммуникаций)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6 463,05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проектов граждан, сформированных в рамках практик инициативного бюджетирования)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2 438,70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7 527,14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7 527,14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(проведение работ по капитальному ремонту зданий региональных (муниципальных) общеобразовательных организаций)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210 040,85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257 620,17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257 620,17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(оснащение отремонтированных зданий общеобразовательных организаций средствами обучения и воспитания)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654,50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(благоустройство лесопарковых зон)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184 441,88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33 345,00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189 886,40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632 468,00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(мероприятия по разработке проектно-сметной документации на проведение капитального ремонта зданий муниципальных общеобразовательных организаций в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15 504,99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15 504,99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(софинансирование расходов на организацию деятельности многофункциональных центров предоставления государственных и муниципальных услуг)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(благоустройство территорий муниципальных общеобразовательных организаций, в зданиях которых выполнен капитальный ремонт)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15 690,63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2 349,50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 (создание доступной среды в муниципальных учреждениях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(создание доступной среды в муниципальных учреждениях дополнительного образования сферы культуры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(неконкурсная)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291,69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(укрепление материально-технической базы организаций дополнительного образования сферы физической культуры и спорта в Московской области с высоким уровнем достижений работы коллектива)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8 838,55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8 838,55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9 966,45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сетей водоснабжения, водоотведения, теплоснабжения 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8 258,40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19 269,60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891998" cy="5121466"/>
        </p:xfrm>
        <a:graphic>
          <a:graphicData uri="http://schemas.openxmlformats.org/drawingml/2006/table">
            <a:tbl>
              <a:tblPr/>
              <a:tblGrid>
                <a:gridCol w="4022287"/>
                <a:gridCol w="799683"/>
                <a:gridCol w="799683"/>
                <a:gridCol w="799683"/>
                <a:gridCol w="823554"/>
                <a:gridCol w="823554"/>
                <a:gridCol w="823554"/>
              </a:tblGrid>
              <a:tr h="899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(оснащение образовательных организаций, реализующих основные общеобразовательные программы, за исключением образовательных программ дошкольного образования, образовательные программы среднего профессионального образования и дополнительные образовательные программы, оборудованием для реализации образовательных процессов по разработке, производству и эксплуатации беспилотных авиационных систем)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12 586,30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12 586,30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объектов теплоснабжения, расположенных на территории военных городков, переданных из федеральной собственности в собственность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10 353,00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сетей теплоснабжения на территории 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349 964,43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90 017,08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мероприятий по капитальному ремонту объектов теплоснабжения)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11 277,29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26 313,68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мероприятий по капитальному ремонту сетей теплоснабжения на территории муниципальных образований)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102 051,1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2 292 405,63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2 349 189,21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2 349 189,21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242 809,70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2 276 562,50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2 236 026,10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(обеспечение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(создание комиссий по делам несовершеннолетних и защите их прав муниципальных образований Московской области)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5 763,79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10 071,00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10 139,00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(организация мероприятий при осуществлении деятельности по обращению с собаками без владельцев)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 (создание административных комиссий, уполномоченных рассматривать дела об административных правонарушениях в сфере благоустройства)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 (организации деятельности по сбору (в том числе раздельному сбору), транспортированию, обработке, утилизации отходов, в том числе бытового мусора, на лесных участках в составе земель лесного фонда, не предоставленных гражданам и юридическим лицам)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172,12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354,52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354,51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354,51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2" cy="5364004"/>
        </p:xfrm>
        <a:graphic>
          <a:graphicData uri="http://schemas.openxmlformats.org/drawingml/2006/table">
            <a:tbl>
              <a:tblPr/>
              <a:tblGrid>
                <a:gridCol w="4038572"/>
                <a:gridCol w="802921"/>
                <a:gridCol w="802921"/>
                <a:gridCol w="802921"/>
                <a:gridCol w="826889"/>
                <a:gridCol w="826889"/>
                <a:gridCol w="826889"/>
              </a:tblGrid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1 068,70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(осуществление государственных полномочий Московской области в области земельных отношений, определения соответствия объектов жилищного строительства, присвоения адресов и согласования перепланировки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43 903,96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62 623,05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38 384,00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11 452,32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12 101,98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12 101,98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13 086,06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14 150,90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14 635,00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2 766,09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60,53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7 505,50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7 119,60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7 119,60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2 102 448,20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165 933,00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2 165 933,00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2 165 933,00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государственных полномочий Московской области в области земельных отношений)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2 980,61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000" cy="5256000"/>
        </p:xfrm>
        <a:graphic>
          <a:graphicData uri="http://schemas.openxmlformats.org/drawingml/2006/table">
            <a:tbl>
              <a:tblPr/>
              <a:tblGrid>
                <a:gridCol w="4038573"/>
                <a:gridCol w="802921"/>
                <a:gridCol w="802921"/>
                <a:gridCol w="802921"/>
                <a:gridCol w="826888"/>
                <a:gridCol w="826888"/>
                <a:gridCol w="826888"/>
              </a:tblGrid>
              <a:tr h="1651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 финансовое обеспечение получения гражданами дошкольного образования в частных дошкольных образовательных организациях, дошкольного, начального общего, основного общего, среднего общего образования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и обеспечение питанием отдельных категорий обучающихся по очной форме обучения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17 250,63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20 716,00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20 716,00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20 716,00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2 080 819,96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2 128 095,00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2 128 095,00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2 120 563,00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2 120 563,00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2 120 563,00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(предоставление жилищного сертификата и единовременной социальной выплаты)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53 196,00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53 196,00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(выплата компенсаций работникам, привлекаемым к проведению в Московской области государственной итоговой аттестации обучающихся, освоивших образовательные программы основного общего и среднего общего образования, за работу по подготовке и проведению государственной итоговой аттестации)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(выплата пособий и доплат педагогическим работникам муниципальных дошкольных и общеобразовательных организаций - молодым специалистам: дошкольное образование)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(выплата пособий и доплат педагогическим работникам муниципальных дошкольных и общеобразовательных организаций - молодым специалистам: начальное, основное, среднее общее)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Предлагаем Вашему вниманию "Бюджет для граждан", подготовленный на основе показателей бюджета городского округа Электросталь Московской области на 2025 год и на плановый период 2026 и </a:t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2027 годов.</a:t>
            </a:r>
          </a:p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городского округа и его основных показателях, ведь жители городского округа,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Совета депутатов городского округа Электросталь</a:t>
            </a:r>
          </a:p>
          <a:p>
            <a:endParaRPr lang="ru-RU" sz="1400" dirty="0" smtClean="0"/>
          </a:p>
          <a:p>
            <a:pPr fontAlgn="base"/>
            <a:r>
              <a:rPr lang="ru-RU" sz="1400" dirty="0" smtClean="0"/>
              <a:t>Мироничев Олег Иванович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Глава городского округа Электросталь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Волкова Инна Юрьевна</a:t>
            </a:r>
          </a:p>
          <a:p>
            <a:endParaRPr lang="ru-RU" sz="1400" dirty="0" smtClean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24744"/>
            <a:ext cx="1296144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  <p:pic>
        <p:nvPicPr>
          <p:cNvPr id="4" name="Picture 2" descr="E:\usersnew\user\Без названи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653136"/>
            <a:ext cx="1254685" cy="1872208"/>
          </a:xfrm>
          <a:prstGeom prst="rect">
            <a:avLst/>
          </a:prstGeom>
          <a:noFill/>
        </p:spPr>
      </p:pic>
      <p:pic>
        <p:nvPicPr>
          <p:cNvPr id="1027" name="Picture 3" descr="C:\Users\Геннадий\Desktop\Мирониче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6473" y="4653136"/>
            <a:ext cx="1436007" cy="1877144"/>
          </a:xfrm>
          <a:prstGeom prst="rect">
            <a:avLst/>
          </a:prstGeom>
          <a:noFill/>
        </p:spPr>
      </p:pic>
      <p:pic>
        <p:nvPicPr>
          <p:cNvPr id="1028" name="Picture 4" descr="C:\Users\Геннадий\Desktop\XXX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1124745"/>
            <a:ext cx="1152128" cy="1206261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319592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461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(обеспечение питанием отдельных категорий обучающихся по очной форме обучения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26 615,81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521 911,86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521 911,86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262,70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234,90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197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525,90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г. Байконура и федеральной территории "Сириус", муниципальных общеобразовательных организаций и профессиональных образовательных организаций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создание модельных муниципальных библиотек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(резервный фонд Правительства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121 683,09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121 683,09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3 033,48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(финансирование организаций дополнительного образования сферы культуры, направленное на социальную поддержку одаренных детей)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работников муниципальных учреждений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отдельных категорий работников в сферах здравоохранения,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31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4938170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357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отдельных категорий работников организаций дополнительного образования сферы физической культуры и спорта)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6 351,15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6 351,2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284 222,40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284 222,4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(финансирование организаций дополнительного образования сферы культуры, направленное на социальную поддержку одаренных детей)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102 459,22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102 459,2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(финансовое обеспечение стимулирующих выплат работникам организаций дополнительного образования сферы культуры Московской области с высоким уровнем достижений работы педагогического коллектива по дополнительному образованию в сфере культуры)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6279,10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(реализация первоочередных мероприятий по капитальному ремонту сетей теплоснабжения муниципальной собственности)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14 920,00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(обеспечение стимулирующих выплат отдельным категориям работников организаций дополнительного образования сферы физической культуры и спорта в Московской области по результатам оценки качества деятельности руководителей муниципальных учреждений, реализующих дополнительные образовательные программы спортивной подготовки в Московской области)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3 300,72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(выплата ежемесячных доплат за напряженный труд работникам муниципальных дошкольных и общеобразовательных организаций 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(стимулирующие выплаты руководителям муниципальных общеобразовательных организаций по итогам оценки эффективности механизмов управления качеством образовательных результатов и эффективности механизмов управления качеством образовательной деятельности в общеобразовательных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12 085,00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(установку специализированного оборудования на территории муниципальных образований)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14 840,00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32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2184" y="1124744"/>
          <a:ext cx="8928001" cy="2700000"/>
        </p:xfrm>
        <a:graphic>
          <a:graphicData uri="http://schemas.openxmlformats.org/drawingml/2006/table">
            <a:tbl>
              <a:tblPr/>
              <a:tblGrid>
                <a:gridCol w="4038532"/>
                <a:gridCol w="802952"/>
                <a:gridCol w="802952"/>
                <a:gridCol w="802952"/>
                <a:gridCol w="826871"/>
                <a:gridCol w="826871"/>
                <a:gridCol w="826871"/>
              </a:tblGrid>
              <a:tr h="359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(возмещение затрат, связанных с получением комплексных экологических разрешений)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(финансовое обеспечение выплат преподавателям в области музыкального искусства организаций дополнительного образования сферы культуры)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в бюджеты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-64 227,68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иных межбюджетных трансфертов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-1 695,61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-62 532,07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доходов: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8 614 505,70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8 779 176,78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8 779 176,78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11 992 513,00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10 644 946,90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12 636 592,80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Мероприятия, нацеленные на мобилизацию доходов в бюджет городского округа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9144000" cy="51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лександр\Downloads\14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373216"/>
            <a:ext cx="2448272" cy="1334703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increase_incom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110674"/>
            <a:ext cx="2619541" cy="17027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44824"/>
            <a:ext cx="2411759" cy="4105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96752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(тыс.руб.)</a:t>
            </a:r>
            <a:endParaRPr lang="ru-RU" sz="2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35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052736"/>
          <a:ext cx="8928991" cy="5474766"/>
        </p:xfrm>
        <a:graphic>
          <a:graphicData uri="http://schemas.openxmlformats.org/drawingml/2006/table">
            <a:tbl>
              <a:tblPr/>
              <a:tblGrid>
                <a:gridCol w="3844235"/>
                <a:gridCol w="667957"/>
                <a:gridCol w="832484"/>
                <a:gridCol w="716863"/>
                <a:gridCol w="716863"/>
                <a:gridCol w="716863"/>
                <a:gridCol w="716863"/>
                <a:gridCol w="716863"/>
              </a:tblGrid>
              <a:tr h="4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льготной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823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 городского округа Электросталь  Московской области от 31.10.2017  № 216/37 «Об установлении земельного налога» (с изменениями от 24.10.2018 № 311/50, от 31.07.2019 № 375/60, от 27.11.2019 № 394/64, от 26.02.2020 № 411/70, от 05.08.2020 № 442/75, от 25.10.2023 № 295/45, от 30.05.2024 № 348/52, от 17.09.2024 № 365/55)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Освобождаются от налогообложения: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и муниципальные бюджетные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Герои Советского Союза, Герои Российской Федерации, полные кавалеры ордена Славы;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Инвалиды I и II группы и инвалиды с детства;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Дети-сироты и дети, оставшиеся без попечения родителей, не имеющие собственного дохода;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54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Члены семей военнослужащих, погибших в годы Великой Отечественной войны, и военнослужащих, сотрудников МВД, сотрудников ФСБ, погибших при выполнении интернационального долга в Афганистане и других странах, в которых велись боевые действия, а также погибших при ведении боевых действий на территории Российской Федерации.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0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Матери-героини (в отношении одного земельного участка)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36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1196752"/>
          <a:ext cx="8891999" cy="5136188"/>
        </p:xfrm>
        <a:graphic>
          <a:graphicData uri="http://schemas.openxmlformats.org/drawingml/2006/table">
            <a:tbl>
              <a:tblPr/>
              <a:tblGrid>
                <a:gridCol w="3661890"/>
                <a:gridCol w="665816"/>
                <a:gridCol w="994888"/>
                <a:gridCol w="713881"/>
                <a:gridCol w="713881"/>
                <a:gridCol w="713881"/>
                <a:gridCol w="713881"/>
                <a:gridCol w="713881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льготной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Уменьшается исчисленная сумма земельного налога на 50%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Уменьшается налоговая база на величину кадастровой стоимости 1000 квадратных метров площади земельного участка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5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Семьи, имеющие трех и более несовершеннолетних детей, а также детей, обучающихся по очной форме обучения в образовательных учреждениях любой организационно-правовой формы, до окончания обучения, до достижения ими возраста 23 лет.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пониженная ставка налога 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Гаражно-строительные, гаражно-потребительские и гаражные кооперативы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2000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городского округа Электросталь  Московской области от 18.11.2014  № 396/74 «Об установлении налога на имущество физических лиц» (от 25.05.2016 № 60/11, от 23.12.2016 № 132/24, от 31.10.2017 № 215/37, от 28.02.2018 № 266/42, от 19.12.2018 № 332/52, от 05.08.2020 № 443/75, от 17.09.2024 № 366/55)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пониженная ставка налога 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0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Собственники жилых домов, частей жилых домов, расположенных на территории населенных пунктов, находящихся в границе городского округа Электросталь Московской области: село Иванисово, деревни Бабеево, Всеволодово, Есино, Пушкино, Степаново, поселки Елизаветино, Новые Дома, Случайный, Фрязево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2.1.2.1.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501122" cy="77809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37</a:t>
            </a:fld>
            <a:endParaRPr kumimoji="0"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учреждения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38</a:t>
            </a:fld>
            <a:endParaRPr kumimoji="0"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40768"/>
          <a:ext cx="9180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70885"/>
            <a:ext cx="2596102" cy="2287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2025 год и плановый период 2026 и 2027 годов.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образование и ЖКХ, а так же </a:t>
            </a: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социально - </a:t>
            </a: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культурная </a:t>
            </a: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сфера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744" y="1844824"/>
          <a:ext cx="6048432" cy="478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720080"/>
                <a:gridCol w="720080"/>
                <a:gridCol w="720000"/>
                <a:gridCol w="720000"/>
                <a:gridCol w="720000"/>
              </a:tblGrid>
              <a:tr h="7057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Наименование</a:t>
                      </a:r>
                      <a:r>
                        <a:rPr lang="ru-RU" sz="1050" baseline="0" dirty="0" smtClean="0">
                          <a:latin typeface="+mn-lt"/>
                        </a:rPr>
                        <a:t> расхода по разделу классификации расходов бюджета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2023 г.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2024 г.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2025 г.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2026 г.</a:t>
                      </a:r>
                      <a:r>
                        <a:rPr lang="ru-RU" sz="1050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2027г. 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658,6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876,3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783,5</a:t>
                      </a:r>
                    </a:p>
                  </a:txBody>
                  <a:tcPr marL="9525" marR="9525" marT="9525" marB="0" anchor="ctr"/>
                </a:tc>
              </a:tr>
              <a:tr h="5106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123,7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110,9</a:t>
                      </a:r>
                    </a:p>
                  </a:txBody>
                  <a:tcPr marL="9525" marR="9525" marT="9525" marB="0"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653,8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498,9</a:t>
                      </a:r>
                    </a:p>
                  </a:txBody>
                  <a:tcPr marL="9525" marR="9525" marT="9525" marB="0" anchor="ctr"/>
                </a:tc>
              </a:tr>
              <a:tr h="27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2 064,8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2 833,3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3 949,8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2 831,6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2 368,5</a:t>
                      </a:r>
                    </a:p>
                  </a:txBody>
                  <a:tcPr marL="9525" marR="9525" marT="9525" marB="0" anchor="ctr"/>
                </a:tc>
              </a:tr>
              <a:tr h="374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1 184,8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1 520,2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3 801,6</a:t>
                      </a:r>
                    </a:p>
                  </a:txBody>
                  <a:tcPr marL="9525" marR="9525" marT="9525" marB="0" anchor="ctr"/>
                </a:tc>
              </a:tr>
              <a:tr h="28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9525" marR="9525" marT="9525" marB="0" anchor="ctr"/>
                </a:tc>
              </a:tr>
              <a:tr h="357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3 862,9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4 306,6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4 480,2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3 950,0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3 968,9</a:t>
                      </a:r>
                    </a:p>
                  </a:txBody>
                  <a:tcPr marL="9525" marR="9525" marT="9525" marB="0" anchor="ctr"/>
                </a:tc>
              </a:tr>
              <a:tr h="286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294,2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293,7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234,1</a:t>
                      </a:r>
                    </a:p>
                  </a:txBody>
                  <a:tcPr marL="9525" marR="9525" marT="9525" marB="0" anchor="ctr"/>
                </a:tc>
              </a:tr>
              <a:tr h="357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</a:p>
                  </a:txBody>
                  <a:tcPr marL="9525" marR="9525" marT="9525" marB="0"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 и спорт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416,7</a:t>
                      </a:r>
                    </a:p>
                  </a:txBody>
                  <a:tcPr marL="9525" marR="9525" marT="9525" marB="0" anchor="ctr"/>
                </a:tc>
              </a:tr>
              <a:tr h="493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39</a:t>
            </a:fld>
            <a:endParaRPr kumimoji="0"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156176" y="2204864"/>
          <a:ext cx="28803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16288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на социально-культурную сферу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51520" y="2060848"/>
            <a:ext cx="8572560" cy="364333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2003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№ 131-ФЗ «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612576" y="1196752"/>
          <a:ext cx="97565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87824" y="1484784"/>
          <a:ext cx="38884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на 2025 год и плановый период 2026 и 2027 годов, 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 Cyr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40152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35629" y="1124744"/>
          <a:ext cx="9057311" cy="541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48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Совета депутатов г.о.Электросталь МО от 26.02.2020 № 414/70 "Об утверждении Положения о порядке предоставления ежемесячной частичной денежной компенсации расходов на оплату найма жилых помещений молодым врачам и врачам, вновь прибывшим для работы в государственное бюджетное учреждение здравоохранения в городском округе Электросталь Московской области" 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Постановление Администрации городского округа Электросталь Московской области 13.12.2022 № 1476/12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"Об утверждении муниципальной программы городского округа Электросталь Московской области "Здравоохранение" (с изменениями)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Здравоохра-нение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", </a:t>
                      </a:r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подпрограмма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"Финансовое обеспечение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системы организации медицинской помощи"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врачи и врачи, вновь прибывшие для работы в ГБУЗ МО "ЭЦГ"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Установление медицинским и фармацевтическим работникам медицинских организаций, дополнительных гарантий и мер социальной поддержки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17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от 14.05.2019 №318/5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установлении родительской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 городского округа Электросталь Московской области, осуществляющих образовательную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для многодетных семей, для семей, в которых оба родителя студенты дневных отделений учреждений профессионального образования, семьям в которых оба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родителя-инвалиды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I, II группы.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 детьми-инвалидами, детьми-сиротами и детьми, оставшимися без попечения родителей, а также за детьми с туберкулезной интоксикацией, семьям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мобилизованных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размера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родительской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платы на 30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Родительская плата не взимается за присмотр и уход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Положение об организации горячего питания обучающихся в общеобразовательных учреждениях городского округа Электросталь Московской области, утвержденное постановлением Администрации городского округа Электросталь Московской области от 14.03.2022 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233/3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Частичная компенсация стоимости горячего питания в сумме 50руб. всем учащимся 1-11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классов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Бесплатный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комплексный завтрак и обед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дети-инвалиды и обучающиеся из многодетных семей, семей мобилизованных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16 447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3693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08.12.2022 № 1425/12   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утверждении муниципальной программы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Учащиеся общеобразовательного учреждения </a:t>
                      </a:r>
                    </a:p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Степановская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средняя общеобразовательная школа имени Б.А. Воробьева"</a:t>
                      </a:r>
                      <a:endParaRPr kumimoji="0" lang="ru-RU" sz="8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Обеспечение подвоза обучающихся к месту обучения в общеобразовательных организациях в Московской области, расположенных в сельских населенных пунктах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1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3 700,0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13 700,0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13 700,0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41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 Важно отметить, что муниципальные программы городского округа включают мероприятия  национальных (федеральных) проектов, планируемых к реализации на территории муниципального образования.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325653" y="4439464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691220" y="508838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4051260" y="5736456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42</a:t>
            </a:fld>
            <a:endParaRPr kumimoji="0"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499992" y="3140968"/>
          <a:ext cx="453650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95936" y="27089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Порядок разработки, реализации и контроля </a:t>
            </a:r>
            <a:r>
              <a:rPr lang="ru-RU" sz="1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муниципалдьной</a:t>
            </a:r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программы</a:t>
            </a:r>
            <a:endParaRPr lang="ru-RU" sz="1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9947531">
            <a:off x="2965612" y="3791391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городского округа Электросталь в разрезе муниципальных программ, млн.руб.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43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96752"/>
          <a:ext cx="8826055" cy="5356851"/>
        </p:xfrm>
        <a:graphic>
          <a:graphicData uri="http://schemas.openxmlformats.org/drawingml/2006/table">
            <a:tbl>
              <a:tblPr/>
              <a:tblGrid>
                <a:gridCol w="5688000"/>
                <a:gridCol w="627611"/>
                <a:gridCol w="627611"/>
                <a:gridCol w="627611"/>
                <a:gridCol w="627611"/>
                <a:gridCol w="627611"/>
              </a:tblGrid>
              <a:tr h="20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"Здравоохранение"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"Культура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туризм"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3 790,1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"Социальная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"Спорт"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"Экология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окружающая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"Безопасность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 безопасности жизнедеятельности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"Жилище"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инженерной инфраструктуры,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отрасли обращения 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отходами"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"Предпринимательство"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имуществом и муниципальными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финансами"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институтов гражданского общества, повышение эффективности местного самоуправления и реализации молодежной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политики"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функционирование дорожно-транспортного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"Цифровое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"Архитектура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градостроительство"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"Формирование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современной комфортной 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"Строительство и капитальный ремонт объектов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инфраструктуры"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"Переселение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 из аварийного жилищного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9 727,4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11 992,5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10 507,8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12 254,7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44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4756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2457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«Здравоохранение»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Диспансеризация определенных групп взрослого населения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Жилье – медикам, нуждающихся в обеспечении жильем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«Культура и туризм»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Цифровизация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музейных фондов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432543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496470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501430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506444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511508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посещений мероприятий организаций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813,43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1055,903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1173,15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1184,88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1196,73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стипендий Главы муниципального образования Московской области выдающимся деятелям культуры и искусства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граждан, принимающих участие в добровольческой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осваивающих дополнительные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предпрофессиональные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«Образование»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45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423324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513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 (кол-во ОО)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Доступность дошкольного образования для детей в возрасте                до 3-х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Созданы центры цифрового образования детей «IT-куб» (нарастающим итогом)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«Социальная защита населения»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числа граждан старшего возраста, ведущих активный образ жизни»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9427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 НКО, которым оказана поддержка органами местного самоуправления,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финансовая поддержка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имущественная поддержка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46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373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консультационная поддержка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«Спорт»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47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3068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сельского хозяйства»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«Экология и окружающая среда»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реализации мероприятий по содержанию и эксплуатации объекта размещения отходов и законсервированного комплекса по переработке отходов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«Безопасность и обеспечение безопасности жизнедеятельности населения»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кол-во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преступлений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ед.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кладбищ, соответствующих требованиям Регионального стандарта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минуты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48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2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51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81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 Московской области, проживающего в границах зоны действия технических средств оповещения (электрических, электронных сирен и мощных акустических системам) муниципальной системы оповещения населения (далее – МСОН)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Московской области средствами индивидуальной защиты, медицинскими средствами индивидуальной защиты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защитными сооружениями гражданской обороны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числа погибших при пожарах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«Жилище»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жилищного строительства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квадратный метр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семей, улучшивших жилищные условия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/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инженерной инфраструктуры и энергоэффективности»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ед./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2/2,830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тыс.куб.м/сут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куб.км/год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«Предпринимательство»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435993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235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34,35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/>
                </a:tc>
              </a:tr>
              <a:tr h="1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4305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среднесписочной численности работников 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31,57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391,84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394,89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413,5</a:t>
                      </a:r>
                    </a:p>
                  </a:txBody>
                  <a:tcPr marL="9525" marR="9525" marT="9525" marB="0"/>
                </a:tc>
              </a:tr>
              <a:tr h="1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вновь созданных субъектов малого и среднего бизнеса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заключенных договоров с субъектами малого и среднего предпринимательства для размещения нестационарных торговых объектов на территории парков культуры и отдыха городских округов Московской области без проведения торгов на льготных условиях при организации: мобильной торговли (в мобильных пунктах быстрого питания (фудтраках) и передвижных сооружениях (тележках), торговли в киосках малых площадью до 9 кв. м включительно и торговых автоматах (вендинговых автоматах)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кв. м/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1948,5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предприятиями общественного питания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 мест/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предприятиями бытового обслуживания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раб. мест/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47525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None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50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591012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3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«Управление имуществом и муниципальными финансами»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Проверка использования земель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земельного налога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обработанных заявлений граждан и юридических лиц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получение государственных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объема муниципального долга к общему годовому объему доходов (без учета объема безвозмездных поступлений и (или) поступлений налоговых доходов по дополнительным нормативам отчислений), не более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отношения объема расходов на обслуживание муниципального долга городского округа к объему расходов бюджета городского округа (за исключением объема расходов, которые осуществляются за счет субвенций, предоставляемых  из бюджетов бюджетной системы Российской Федерации), не более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поступлений налоговых и неналоговых доходов в бюджет городского округа на уровне утвержденных плановых назначений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задолженности по налоговым платежам к собственным налоговым доходам консолидированного бюджета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информированности населения в средствах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информированности населения в социальных сетях и мессенджерах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4879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трудоустроенных подростков в возрасте от 14 до 18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240,47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молодежи, задействованной в мероприятиях по вовлечению в творческую деятельность, от общего числа молодежи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0,023603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занимающихся добровольческой (волонтерской) деятельностью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 функционирование дорожно-транспортного комплекса»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«Цифровое муниципальное образование»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удовлетворенности граждан качеством предоставления государственных и муниципальных услуг в МФЦ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52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91997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172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96,2</a:t>
                      </a:r>
                    </a:p>
                  </a:txBody>
                  <a:tcPr marL="9525" marR="9525" marT="9525" marB="0"/>
                </a:tc>
              </a:tr>
              <a:tr h="6114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06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«Архитектура и градостроительство»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«Формирование современной комфортной городской среды»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освещенности территорий общественного пользования вне пределов городской черты на конец года, не менее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327600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19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02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Обеспечено содержание дворовых территорий и общественных пространств за счет бюджетных средств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квадратных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</a:tr>
              <a:tr h="1708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Замена детских игровых площадок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/>
                </a:tc>
              </a:tr>
              <a:tr h="1708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Установка шкафов управления наружным освещением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</a:tr>
              <a:tr h="3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Модернизация детских, игровых площадок, установленных ранее с привлечением средств бюджета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17081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«Переселение граждан из аварийного жилищного фонда»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квадратных метров непригодного для проживания жилищного фонда, признанного аварийным после 01.01.2017 года, расселенного по подпрограмме «Обеспечение мероприятий по переселению граждан из аварийного жилищного фонда в Московской области, признанного таковым после 1 января 2017 года»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квадратных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0,3572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3,39305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3,06747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граждан, расселенных из непригодного для проживания жилищного фонда, признанного аварийным после 01.01.2017 года, расселенного по подпрограмме «Обеспечение мероприятий по переселению граждан из аварийного жилищного фонда в Московской области, признанного таковым после 1 января 2017 года».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тысяча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28000" cy="525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9828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806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Капитальный ремонт котельной "Восточная" (в части замены </a:t>
                      </a:r>
                      <a:r>
                        <a:rPr kumimoji="0" lang="ru-RU" sz="10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резервно-топливного</a:t>
                      </a: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хозяйства с переводом на дизельное топливо)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Электросталь, Строительный пер., д.11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2026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15,1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35,3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сети теплоснабжения и горячего водоснабжения в поселке </a:t>
                      </a:r>
                      <a:r>
                        <a:rPr kumimoji="0" lang="ru-RU" sz="10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Елизаветино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Елизаветино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187,6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сети теплоснабжения и горячего водоснабжения в п.Новые дома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п.Новые дома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163,7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121,0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Реконструкция очистных сооружений в городском округе Электросталь Московской области мощностью 60 тыс.куб.м/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сут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Автомобильная, 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1 170,1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440,1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721,5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– 1/60 ед./</a:t>
                      </a:r>
                      <a:r>
                        <a:rPr kumimoji="0" lang="ru-RU" sz="800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тыс.куб.м/</a:t>
                      </a:r>
                      <a:r>
                        <a:rPr kumimoji="0" lang="ru-RU" sz="800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биологических очистных сооружений канализации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пос.Фрязево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т.ч. ПИР)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г.Электросталь,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пос.Фрязево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66,9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66,9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– 1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/2,830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ед./</a:t>
                      </a:r>
                      <a:r>
                        <a:rPr kumimoji="0" lang="ru-RU" sz="800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тыс.куб.м/</a:t>
                      </a:r>
                      <a:r>
                        <a:rPr kumimoji="0" lang="ru-RU" sz="800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очистных сооружений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в/г Ногинск-5 (в т.ч. ПИР и технологическое присоединение к электрическим сетям)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Всеволодово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в/г Ногинск-5</a:t>
                      </a:r>
                      <a:endParaRPr lang="ru-RU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136,8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178,9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– 1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/2,830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ед./</a:t>
                      </a:r>
                      <a:r>
                        <a:rPr kumimoji="0" lang="ru-RU" sz="800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тыс.куб.м/</a:t>
                      </a:r>
                      <a:r>
                        <a:rPr kumimoji="0" lang="ru-RU" sz="800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54</a:t>
            </a:fld>
            <a:endParaRPr kumimoji="0"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28000" cy="5252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9828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5МВт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Электросталь,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п. Елизаветино,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 Набережная, 12-а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2025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62,6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2,1МВт, взамен действующей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Иванисово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ул.Центральная Усадьба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46,5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мощность 3МВт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пос.Фрязево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Фрязево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 Советская, д. 3-а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45,6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15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пр-д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Восточный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2025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   318,3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ВЗУ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Есино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Электросталь,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д.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Есино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2025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2025 − 11,0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</a:t>
                      </a: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водоснабжения </a:t>
                      </a:r>
                      <a:r>
                        <a:rPr kumimoji="0" lang="ru-RU" sz="800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100%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Электросталь,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Всеволодово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мкр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Центральный 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2026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296,2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255,6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55</a:t>
            </a:fld>
            <a:endParaRPr kumimoji="0"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64000" cy="396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656000"/>
                <a:gridCol w="720000"/>
                <a:gridCol w="1224000"/>
                <a:gridCol w="2376000"/>
              </a:tblGrid>
              <a:tr h="7763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6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Электросталь, ул. Золотухи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2025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331,1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76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Благоустройство лесопарка Юбилейный 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вблизи ул. Юбилейная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  45,0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261,5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610,1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54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лесопарка Авангард (2-я очередь)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Фрязевское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шоссе, с северо-западной стороны от стадиона «Авангард»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2027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255,6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76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Благоустройство сквера «Защитникам неба» у стадиона «Авангард»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 Электросталь, Авангардный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пр-д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,  д. 3</a:t>
                      </a:r>
                      <a:endParaRPr kumimoji="0"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2025 − 127,1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56</a:t>
            </a:fld>
            <a:endParaRPr kumimoji="0"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"Бюджет для граждан" подготовлен Финансовым управлением 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8153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для Вас полезной и интересной. </a:t>
            </a:r>
          </a:p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письмом по почте: 144012, г. Электросталь, ул. Мира, 5, Финансовое управление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finupel@gmail.com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 Финансового управления Администрации г.о. Электросталь Московской области: </a:t>
            </a:r>
          </a:p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18:00,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16:45.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 начальника – 4-й понедельник месяца с 10:00 до 12:00, без записи.</a:t>
            </a:r>
          </a:p>
          <a:p>
            <a:endParaRPr lang="ru-RU" dirty="0"/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349552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поступающие в бюджет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превышение расходов бюджета над его доходами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превышение доходов бюджета над его расходами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не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бюджета, утвержденном бюджете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"Бюджет для граждан";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15512</Words>
  <Application>Microsoft Office PowerPoint</Application>
  <PresentationFormat>Экран (4:3)</PresentationFormat>
  <Paragraphs>3431</Paragraphs>
  <Slides>57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Трек</vt:lpstr>
      <vt:lpstr>Слайд 1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2025 год и плановый период 2026 и 2027 годов учтены:</vt:lpstr>
      <vt:lpstr>Основные задачи и приоритеты бюджетной политики городского округа Электросталь</vt:lpstr>
      <vt:lpstr>ОСНОВНЫЕ ПОКАЗАТЕЛИ СОЦИАЛЬНО-ЭКОНОМИЧЕСКОГО РАЗВИТИЯ  ГОРОДСКОГО ОКРУГА ЭЛЕКТРОСТАЛЬ</vt:lpstr>
      <vt:lpstr>Доходы и расходы бюджета</vt:lpstr>
      <vt:lpstr>Слайд 15</vt:lpstr>
      <vt:lpstr>Объем налоговых и неналоговых доходов, а также межбюджетных трансфертов  2023-2027 г.г., млн. 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Мероприятия, нацеленные на мобилизацию доходов в бюджет городского округа</vt:lpstr>
      <vt:lpstr>Информация о ставках и льготах по местным налогам</vt:lpstr>
      <vt:lpstr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(тыс.руб.)</vt:lpstr>
      <vt:lpstr>Слайд 36</vt:lpstr>
      <vt:lpstr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</vt:lpstr>
      <vt:lpstr>Муниципальные учреждения городского округа Электросталь Московской области</vt:lpstr>
      <vt:lpstr>Расходы бюджета городского округа Электросталь на 2025 год и плановый период 2026 и 2027 годов.</vt:lpstr>
      <vt:lpstr>Слайд 40</vt:lpstr>
      <vt:lpstr>Информация о расходах бюджета с учетом интересов целевых групп пользователей</vt:lpstr>
      <vt:lpstr>Муниципальные программы городского округа Электросталь Московской области</vt:lpstr>
      <vt:lpstr>Информация о расходах бюджета городского округа Электросталь в разрезе муниципальных программ, млн.руб.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"Бюджет для граждан"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2024-12-20T13:12:08Z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