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5" r:id="rId1"/>
  </p:sldMasterIdLst>
  <p:notesMasterIdLst>
    <p:notesMasterId r:id="rId41"/>
  </p:notesMasterIdLst>
  <p:handoutMasterIdLst>
    <p:handoutMasterId r:id="rId42"/>
  </p:handoutMasterIdLst>
  <p:sldIdLst>
    <p:sldId id="895" r:id="rId2"/>
    <p:sldId id="930" r:id="rId3"/>
    <p:sldId id="1019" r:id="rId4"/>
    <p:sldId id="936" r:id="rId5"/>
    <p:sldId id="1015" r:id="rId6"/>
    <p:sldId id="928" r:id="rId7"/>
    <p:sldId id="1013" r:id="rId8"/>
    <p:sldId id="939" r:id="rId9"/>
    <p:sldId id="923" r:id="rId10"/>
    <p:sldId id="924" r:id="rId11"/>
    <p:sldId id="938" r:id="rId12"/>
    <p:sldId id="942" r:id="rId13"/>
    <p:sldId id="932" r:id="rId14"/>
    <p:sldId id="1016" r:id="rId15"/>
    <p:sldId id="1012" r:id="rId16"/>
    <p:sldId id="993" r:id="rId17"/>
    <p:sldId id="1014" r:id="rId18"/>
    <p:sldId id="994" r:id="rId19"/>
    <p:sldId id="935" r:id="rId20"/>
    <p:sldId id="1017" r:id="rId21"/>
    <p:sldId id="926" r:id="rId22"/>
    <p:sldId id="996" r:id="rId23"/>
    <p:sldId id="997" r:id="rId24"/>
    <p:sldId id="998" r:id="rId25"/>
    <p:sldId id="999" r:id="rId26"/>
    <p:sldId id="1000" r:id="rId27"/>
    <p:sldId id="1001" r:id="rId28"/>
    <p:sldId id="1002" r:id="rId29"/>
    <p:sldId id="1003" r:id="rId30"/>
    <p:sldId id="1004" r:id="rId31"/>
    <p:sldId id="1005" r:id="rId32"/>
    <p:sldId id="1006" r:id="rId33"/>
    <p:sldId id="1007" r:id="rId34"/>
    <p:sldId id="1008" r:id="rId35"/>
    <p:sldId id="1009" r:id="rId36"/>
    <p:sldId id="1018" r:id="rId37"/>
    <p:sldId id="1010" r:id="rId38"/>
    <p:sldId id="1011" r:id="rId39"/>
    <p:sldId id="933" r:id="rId40"/>
  </p:sldIdLst>
  <p:sldSz cx="9144000" cy="6858000" type="screen4x3"/>
  <p:notesSz cx="6797675" cy="9928225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696"/>
    <a:srgbClr val="000000"/>
    <a:srgbClr val="3276C8"/>
    <a:srgbClr val="5F5F5F"/>
    <a:srgbClr val="333333"/>
    <a:srgbClr val="292929"/>
    <a:srgbClr val="173860"/>
    <a:srgbClr val="5F9CCF"/>
    <a:srgbClr val="9900CC"/>
    <a:srgbClr val="0033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9310" autoAdjust="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5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2872332761825289E-2"/>
          <c:y val="7.4341383242858911E-2"/>
          <c:w val="0.96855054245249061"/>
          <c:h val="0.85648267395887945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</c:v>
                </c:pt>
              </c:strCache>
            </c:strRef>
          </c:tx>
          <c:dLbls>
            <c:dLbl>
              <c:idx val="0"/>
              <c:layout>
                <c:manualLayout>
                  <c:x val="-5.5351720647773411E-2"/>
                  <c:y val="-1.4611342186301909E-2"/>
                </c:manualLayout>
              </c:layout>
              <c:showVal val="1"/>
            </c:dLbl>
            <c:dLbl>
              <c:idx val="1"/>
              <c:layout>
                <c:manualLayout>
                  <c:x val="-5.1462748714106755E-2"/>
                  <c:y val="3.9246202134244831E-2"/>
                </c:manualLayout>
              </c:layout>
              <c:showVal val="1"/>
            </c:dLbl>
            <c:dLbl>
              <c:idx val="2"/>
              <c:layout>
                <c:manualLayout>
                  <c:x val="5.5875127868947137E-4"/>
                  <c:y val="1.7468247503656539E-2"/>
                </c:manualLayout>
              </c:layout>
              <c:showVal val="1"/>
            </c:dLbl>
            <c:dLbl>
              <c:idx val="3"/>
              <c:layout>
                <c:manualLayout>
                  <c:x val="-3.6902122624519293E-2"/>
                  <c:y val="1.846128549814573E-2"/>
                </c:manualLayout>
              </c:layout>
              <c:showVal val="1"/>
            </c:dLbl>
            <c:dLbl>
              <c:idx val="4"/>
              <c:layout>
                <c:manualLayout>
                  <c:x val="-3.2897550859423509E-2"/>
                  <c:y val="2.4371370657217947E-2"/>
                </c:manualLayout>
              </c:layout>
              <c:showVal val="1"/>
            </c:dLbl>
            <c:dLbl>
              <c:idx val="5"/>
              <c:layout>
                <c:manualLayout>
                  <c:x val="-3.0322725013327081E-2"/>
                  <c:y val="4.1977195492573956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400" b="1" cap="none" spc="0">
                    <a:ln w="18000">
                      <a:solidFill>
                        <a:srgbClr val="00B050"/>
                      </a:solidFill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 (план)</c:v>
                </c:pt>
                <c:pt idx="4">
                  <c:v>2018 г. (план)</c:v>
                </c:pt>
                <c:pt idx="5">
                  <c:v>2019 г.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3611.1</c:v>
                </c:pt>
                <c:pt idx="1">
                  <c:v>3348</c:v>
                </c:pt>
                <c:pt idx="2">
                  <c:v>3638.5</c:v>
                </c:pt>
                <c:pt idx="3">
                  <c:v>3509.1</c:v>
                </c:pt>
                <c:pt idx="4">
                  <c:v>3493.7</c:v>
                </c:pt>
                <c:pt idx="5">
                  <c:v>3507.9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млн. руб.</c:v>
                </c:pt>
              </c:strCache>
            </c:strRef>
          </c:tx>
          <c:dLbls>
            <c:dLbl>
              <c:idx val="0"/>
              <c:layout>
                <c:manualLayout>
                  <c:x val="-3.1710598354632554E-3"/>
                  <c:y val="-3.0804916269473227E-2"/>
                </c:manualLayout>
              </c:layout>
              <c:showVal val="1"/>
            </c:dLbl>
            <c:dLbl>
              <c:idx val="1"/>
              <c:layout>
                <c:manualLayout>
                  <c:x val="-2.0013291166597088E-4"/>
                  <c:y val="1.8723108307060098E-2"/>
                </c:manualLayout>
              </c:layout>
              <c:showVal val="1"/>
            </c:dLbl>
            <c:dLbl>
              <c:idx val="2"/>
              <c:layout>
                <c:manualLayout>
                  <c:x val="-4.2886749535349534E-3"/>
                  <c:y val="-2.1543721353872041E-2"/>
                </c:manualLayout>
              </c:layout>
              <c:showVal val="1"/>
            </c:dLbl>
            <c:dLbl>
              <c:idx val="3"/>
              <c:layout>
                <c:manualLayout>
                  <c:x val="-1.8877103534225663E-2"/>
                  <c:y val="-2.3647006563531216E-2"/>
                </c:manualLayout>
              </c:layout>
              <c:showVal val="1"/>
            </c:dLbl>
            <c:dLbl>
              <c:idx val="4"/>
              <c:layout>
                <c:manualLayout>
                  <c:x val="-7.7249981751972936E-3"/>
                  <c:y val="-3.9611618992367842E-2"/>
                </c:manualLayout>
              </c:layout>
              <c:showVal val="1"/>
            </c:dLbl>
            <c:dLbl>
              <c:idx val="5"/>
              <c:layout>
                <c:manualLayout>
                  <c:x val="-2.5172735639056486E-2"/>
                  <c:y val="-3.800485834997197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cap="none" spc="0">
                    <a:ln w="18000">
                      <a:solidFill>
                        <a:srgbClr val="C00000"/>
                      </a:solidFill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 (план)</c:v>
                </c:pt>
                <c:pt idx="4">
                  <c:v>2018 г. (план)</c:v>
                </c:pt>
                <c:pt idx="5">
                  <c:v>2019 г.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3559.3</c:v>
                </c:pt>
                <c:pt idx="1">
                  <c:v>3372.4</c:v>
                </c:pt>
                <c:pt idx="2">
                  <c:v>3672.5</c:v>
                </c:pt>
                <c:pt idx="3">
                  <c:v>3639.3</c:v>
                </c:pt>
                <c:pt idx="4">
                  <c:v>3493.7</c:v>
                </c:pt>
                <c:pt idx="5">
                  <c:v>3507.9</c:v>
                </c:pt>
              </c:numCache>
            </c:numRef>
          </c:val>
        </c:ser>
        <c:dLbls>
          <c:showVal val="1"/>
        </c:dLbls>
        <c:axId val="164675584"/>
        <c:axId val="164677120"/>
        <c:axId val="139679040"/>
      </c:line3DChart>
      <c:catAx>
        <c:axId val="164675584"/>
        <c:scaling>
          <c:orientation val="minMax"/>
        </c:scaling>
        <c:axPos val="b"/>
        <c:majorGridlines/>
        <c:majorTickMark val="none"/>
        <c:tickLblPos val="nextTo"/>
        <c:txPr>
          <a:bodyPr/>
          <a:lstStyle/>
          <a:p>
            <a:pPr>
              <a:defRPr sz="1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pPr>
            <a:endParaRPr lang="ru-RU"/>
          </a:p>
        </c:txPr>
        <c:crossAx val="164677120"/>
        <c:crosses val="autoZero"/>
        <c:auto val="1"/>
        <c:lblAlgn val="ctr"/>
        <c:lblOffset val="100"/>
      </c:catAx>
      <c:valAx>
        <c:axId val="16467712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64675584"/>
        <c:crosses val="autoZero"/>
        <c:crossBetween val="between"/>
      </c:valAx>
      <c:serAx>
        <c:axId val="139679040"/>
        <c:scaling>
          <c:orientation val="minMax"/>
        </c:scaling>
        <c:delete val="1"/>
        <c:axPos val="b"/>
        <c:tickLblPos val="none"/>
        <c:crossAx val="164677120"/>
        <c:crosses val="autoZero"/>
      </c:serAx>
    </c:plotArea>
    <c:legend>
      <c:legendPos val="t"/>
      <c:layout>
        <c:manualLayout>
          <c:xMode val="edge"/>
          <c:yMode val="edge"/>
          <c:x val="0.12725999358854295"/>
          <c:y val="2.8879574284260037E-2"/>
          <c:w val="0.76077498487184292"/>
          <c:h val="5.1056003232234123E-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2.5989910586066813E-3"/>
          <c:y val="0.25646089828403046"/>
          <c:w val="0.75413797374062252"/>
          <c:h val="0.741974458035132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3.0509984487320445E-2"/>
                  <c:y val="7.120925957721869E-3"/>
                </c:manualLayout>
              </c:layout>
              <c:showPercent val="1"/>
            </c:dLbl>
            <c:dLbl>
              <c:idx val="3"/>
              <c:layout>
                <c:manualLayout>
                  <c:x val="-8.2892281516045482E-2"/>
                  <c:y val="6.3192473563543671E-3"/>
                </c:manualLayout>
              </c:layout>
              <c:showPercent val="1"/>
            </c:dLbl>
            <c:dLbl>
              <c:idx val="4"/>
              <c:layout>
                <c:manualLayout>
                  <c:x val="-8.4218523044764571E-2"/>
                  <c:y val="-6.7343527486845032E-3"/>
                </c:manualLayout>
              </c:layout>
              <c:showPercent val="1"/>
            </c:dLbl>
            <c:dLbl>
              <c:idx val="5"/>
              <c:layout>
                <c:manualLayout>
                  <c:x val="-0.10397893032461414"/>
                  <c:y val="4.6078718526224346E-2"/>
                </c:manualLayout>
              </c:layout>
              <c:showPercent val="1"/>
            </c:dLbl>
            <c:dLbl>
              <c:idx val="7"/>
              <c:layout>
                <c:manualLayout>
                  <c:x val="3.6514975702288226E-2"/>
                  <c:y val="1.5704315682095935E-2"/>
                </c:manualLayout>
              </c:layout>
              <c:showPercent val="1"/>
            </c:dLbl>
            <c:dLbl>
              <c:idx val="8"/>
              <c:layout>
                <c:manualLayout>
                  <c:x val="3.2898093627457055E-2"/>
                  <c:y val="1.4414812495581299E-2"/>
                </c:manualLayout>
              </c:layout>
              <c:showPercent val="1"/>
            </c:dLbl>
            <c:dLbl>
              <c:idx val="10"/>
              <c:layout>
                <c:manualLayout>
                  <c:x val="1.8014973644903665E-2"/>
                  <c:y val="4.3086121744048888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 </c:v>
                </c:pt>
                <c:pt idx="4">
                  <c:v>Охрана окружающей среды</c:v>
                </c:pt>
                <c:pt idx="5">
                  <c:v>Национальная оборона</c:v>
                </c:pt>
                <c:pt idx="6">
                  <c:v>Образование </c:v>
                </c:pt>
                <c:pt idx="7">
                  <c:v>Культура, кинематография</c:v>
                </c:pt>
                <c:pt idx="8">
                  <c:v>Социальная политика </c:v>
                </c:pt>
                <c:pt idx="9">
                  <c:v>Физическая культура и спорт 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363681.5</c:v>
                </c:pt>
                <c:pt idx="1">
                  <c:v>45954.5</c:v>
                </c:pt>
                <c:pt idx="2">
                  <c:v>155847.70000000001</c:v>
                </c:pt>
                <c:pt idx="3">
                  <c:v>219393</c:v>
                </c:pt>
                <c:pt idx="4">
                  <c:v>6836.9</c:v>
                </c:pt>
                <c:pt idx="5">
                  <c:v>9124</c:v>
                </c:pt>
                <c:pt idx="6">
                  <c:v>2144237.5</c:v>
                </c:pt>
                <c:pt idx="7">
                  <c:v>79441.899999999994</c:v>
                </c:pt>
                <c:pt idx="8">
                  <c:v>165119.5</c:v>
                </c:pt>
                <c:pt idx="9">
                  <c:v>178486.5</c:v>
                </c:pt>
                <c:pt idx="10">
                  <c:v>60000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0"/>
          <c:y val="0.24747250305521609"/>
          <c:w val="0.77373450275072364"/>
          <c:h val="0.759666602700710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5.6437787776666803E-2"/>
                  <c:y val="1.1414158347485279E-2"/>
                </c:manualLayout>
              </c:layout>
              <c:showPercent val="1"/>
            </c:dLbl>
            <c:dLbl>
              <c:idx val="3"/>
              <c:layout>
                <c:manualLayout>
                  <c:x val="-8.2879680035551309E-2"/>
                  <c:y val="1.8495960766264065E-2"/>
                </c:manualLayout>
              </c:layout>
              <c:showPercent val="1"/>
            </c:dLbl>
            <c:dLbl>
              <c:idx val="4"/>
              <c:layout>
                <c:manualLayout>
                  <c:x val="-9.6655669946138001E-2"/>
                  <c:y val="9.0419020902439504E-3"/>
                </c:manualLayout>
              </c:layout>
              <c:showPercent val="1"/>
            </c:dLbl>
            <c:dLbl>
              <c:idx val="5"/>
              <c:layout>
                <c:manualLayout>
                  <c:x val="-0.13503669345381378"/>
                  <c:y val="6.3634050581681395E-2"/>
                </c:manualLayout>
              </c:layout>
              <c:showPercent val="1"/>
            </c:dLbl>
            <c:dLbl>
              <c:idx val="9"/>
              <c:layout>
                <c:manualLayout>
                  <c:x val="-5.2017111267472424E-3"/>
                  <c:y val="2.8952636215023742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 </c:v>
                </c:pt>
                <c:pt idx="4">
                  <c:v>Охрана окружающей среды</c:v>
                </c:pt>
                <c:pt idx="5">
                  <c:v>Национальная оборона</c:v>
                </c:pt>
                <c:pt idx="6">
                  <c:v>Образование </c:v>
                </c:pt>
                <c:pt idx="7">
                  <c:v>Культура, кинематография</c:v>
                </c:pt>
                <c:pt idx="8">
                  <c:v>Социальная политика </c:v>
                </c:pt>
                <c:pt idx="9">
                  <c:v>Физическая культура и спорт 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353282.8</c:v>
                </c:pt>
                <c:pt idx="1">
                  <c:v>45232.7</c:v>
                </c:pt>
                <c:pt idx="2">
                  <c:v>146188</c:v>
                </c:pt>
                <c:pt idx="3">
                  <c:v>209160.3</c:v>
                </c:pt>
                <c:pt idx="4">
                  <c:v>2659.9</c:v>
                </c:pt>
                <c:pt idx="5">
                  <c:v>9124</c:v>
                </c:pt>
                <c:pt idx="6">
                  <c:v>2155692.4</c:v>
                </c:pt>
                <c:pt idx="7">
                  <c:v>106794</c:v>
                </c:pt>
                <c:pt idx="8">
                  <c:v>164836.4</c:v>
                </c:pt>
                <c:pt idx="9">
                  <c:v>142200</c:v>
                </c:pt>
                <c:pt idx="10">
                  <c:v>52634.5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9"/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доходов на 2017 </a:t>
            </a:r>
            <a:r>
              <a:rPr lang="ru-RU" dirty="0" smtClean="0"/>
              <a:t>год и плановый период</a:t>
            </a:r>
            <a:r>
              <a:rPr lang="ru-RU" baseline="0" dirty="0" smtClean="0"/>
              <a:t> 2018 и 2019 годов</a:t>
            </a:r>
            <a:r>
              <a:rPr lang="ru-RU" dirty="0" smtClean="0"/>
              <a:t>, </a:t>
            </a:r>
            <a:r>
              <a:rPr lang="ru-RU" dirty="0"/>
              <a:t>млн. руб.</a:t>
            </a:r>
          </a:p>
        </c:rich>
      </c:tx>
      <c:layout>
        <c:manualLayout>
          <c:xMode val="edge"/>
          <c:yMode val="edge"/>
          <c:x val="0.17277970167105905"/>
          <c:y val="0"/>
        </c:manualLayout>
      </c:layout>
    </c:title>
    <c:plotArea>
      <c:layout>
        <c:manualLayout>
          <c:layoutTarget val="inner"/>
          <c:xMode val="edge"/>
          <c:yMode val="edge"/>
          <c:x val="0.12356316818055997"/>
          <c:y val="0.16938171619743267"/>
          <c:w val="0.85043608988195585"/>
          <c:h val="0.66106218138537154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dLbls>
            <c:dLbl>
              <c:idx val="0"/>
              <c:layout>
                <c:manualLayout>
                  <c:x val="-4.2270560551121591E-17"/>
                  <c:y val="2.687748775487080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1410.2</c:v>
                </c:pt>
                <c:pt idx="1">
                  <c:v>1404.5</c:v>
                </c:pt>
                <c:pt idx="2">
                  <c:v>1186.2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2271538364350461E-3"/>
                  <c:y val="-1.6126492652922323E-2"/>
                </c:manualLayout>
              </c:layout>
              <c:showVal val="1"/>
            </c:dLbl>
            <c:dLbl>
              <c:idx val="1"/>
              <c:layout>
                <c:manualLayout>
                  <c:x val="7.346569928055385E-4"/>
                  <c:y val="-1.0750995101948217E-2"/>
                </c:manualLayout>
              </c:layout>
              <c:showVal val="1"/>
            </c:dLbl>
            <c:dLbl>
              <c:idx val="2"/>
              <c:layout>
                <c:manualLayout>
                  <c:x val="1.4223828558678952E-3"/>
                  <c:y val="-1.34387438774352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391.7</c:v>
                </c:pt>
                <c:pt idx="1">
                  <c:v>383.8</c:v>
                </c:pt>
                <c:pt idx="2">
                  <c:v>363.3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1705.9</c:v>
                </c:pt>
                <c:pt idx="1">
                  <c:v>1705.3</c:v>
                </c:pt>
                <c:pt idx="2">
                  <c:v>1959.6</c:v>
                </c:pt>
              </c:numCache>
            </c:numRef>
          </c:val>
        </c:ser>
        <c:dLbls>
          <c:showVal val="1"/>
        </c:dLbls>
        <c:gapWidth val="100"/>
        <c:overlap val="100"/>
        <c:axId val="139345280"/>
        <c:axId val="133168512"/>
      </c:barChart>
      <c:valAx>
        <c:axId val="133168512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39345280"/>
        <c:crosses val="autoZero"/>
        <c:crossBetween val="between"/>
      </c:valAx>
      <c:catAx>
        <c:axId val="1393452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168512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1.8562773914266858E-2"/>
          <c:y val="0.93201159583707927"/>
          <c:w val="0.86329969973037735"/>
          <c:h val="5.1861911509998533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ln>
      <a:miter lim="800000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8735547745165793"/>
          <c:y val="4.8501555382735255E-2"/>
        </c:manualLayout>
      </c:layout>
    </c:title>
    <c:view3D>
      <c:rotX val="40"/>
      <c:perspective val="20"/>
    </c:view3D>
    <c:plotArea>
      <c:layout>
        <c:manualLayout>
          <c:layoutTarget val="inner"/>
          <c:xMode val="edge"/>
          <c:yMode val="edge"/>
          <c:x val="5.8905884280277696E-2"/>
          <c:y val="0.20142484168425731"/>
          <c:w val="0.36354293967336981"/>
          <c:h val="0.536225836018224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dPt>
            <c:idx val="6"/>
            <c:explosion val="9"/>
          </c:dPt>
          <c:dLbls>
            <c:dLbl>
              <c:idx val="0"/>
              <c:layout>
                <c:manualLayout>
                  <c:x val="-0.13828924846391841"/>
                  <c:y val="-2.62604502277524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364,5; </a:t>
                    </a:r>
                    <a:endParaRPr lang="ru-RU" dirty="0" smtClean="0"/>
                  </a:p>
                  <a:p>
                    <a:r>
                      <a:rPr lang="en-US" dirty="0" smtClean="0"/>
                      <a:t>43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-2.1130302847706194E-2"/>
                  <c:y val="-1.3818603488501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47,5;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6%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132,3; </a:t>
                    </a:r>
                    <a:r>
                      <a:rPr lang="en-US" dirty="0"/>
                      <a:t>16%</a:t>
                    </a:r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6.725947587744488E-2"/>
                  <c:y val="2.28082296411509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256,8;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30%</a:t>
                    </a:r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1.0711851225570083E-2"/>
                  <c:y val="2.47637415287191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43,0;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5%</a:t>
                    </a:r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НАЛОГИ НА ПРИБЫЛЬ, ДОХОДЫ                    </c:v>
                </c:pt>
                <c:pt idx="1">
                  <c:v>НАЛОГИ НА ТОВАРЫ (РАБОТЫ, УСЛУГИ), РЕАЛИЗУЕМЫЕ НА ТЕРРИТОРИИ РОССИЙСКОЙ ФЕДЕРАЦИИ                    </c:v>
                </c:pt>
                <c:pt idx="2">
                  <c:v>НАЛОГИ НА СОВОКУПНЫЙ ДОХОД                    </c:v>
                </c:pt>
                <c:pt idx="3">
                  <c:v>НАЛОГИ НА ИМУЩЕСТВО                    </c:v>
                </c:pt>
                <c:pt idx="4">
                  <c:v>ГОСУДАРСТВЕННАЯ ПОШЛИНА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364.5</c:v>
                </c:pt>
                <c:pt idx="1">
                  <c:v>47.5</c:v>
                </c:pt>
                <c:pt idx="2">
                  <c:v>132.30000000000001</c:v>
                </c:pt>
                <c:pt idx="3">
                  <c:v>256.8</c:v>
                </c:pt>
                <c:pt idx="4">
                  <c:v>43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31144397326850692"/>
          <c:y val="0.76079046772580849"/>
          <c:w val="0.6862828565187673"/>
          <c:h val="0.18658343517386963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6574176943302574"/>
          <c:y val="2.0041965034188052E-4"/>
        </c:manualLayout>
      </c:layout>
    </c:title>
    <c:view3D>
      <c:rotX val="40"/>
      <c:perspective val="30"/>
    </c:view3D>
    <c:plotArea>
      <c:layout>
        <c:manualLayout>
          <c:layoutTarget val="inner"/>
          <c:xMode val="edge"/>
          <c:yMode val="edge"/>
          <c:x val="2.5989826267026812E-3"/>
          <c:y val="0.25568686812576563"/>
          <c:w val="0.75413797374062252"/>
          <c:h val="0.74197445803513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dLbls>
            <c:dLbl>
              <c:idx val="0"/>
              <c:layout>
                <c:manualLayout>
                  <c:x val="-0.26807798104737424"/>
                  <c:y val="4.3553746553413313E-2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4.335629374513944E-2"/>
                  <c:y val="-7.6020819115335241E-3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7.1854156122570748E-2"/>
                  <c:y val="0.12376604619688752"/>
                </c:manualLayout>
              </c:layout>
              <c:showVal val="1"/>
              <c:showPercent val="1"/>
            </c:dLbl>
            <c:dLbl>
              <c:idx val="4"/>
              <c:layout>
                <c:manualLayout>
                  <c:x val="-6.5750153275150498E-3"/>
                  <c:y val="2.1409742351860005E-2"/>
                </c:manualLayout>
              </c:layout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НАЛОГИ НА ПРИБЫЛЬ, ДОХОДЫ                    </c:v>
                </c:pt>
                <c:pt idx="1">
                  <c:v>НАЛОГИ НА ТОВАРЫ (РАБОТЫ, УСЛУГИ), РЕАЛИЗУЕМЫЕ НА ТЕРРИТОРИИ РОССИЙСКОЙ ФЕДЕРАЦИИ                    </c:v>
                </c:pt>
                <c:pt idx="2">
                  <c:v>НАЛОГИ НА СОВОКУПНЫЙ ДОХОД                    </c:v>
                </c:pt>
                <c:pt idx="3">
                  <c:v>НАЛОГИ НА ИМУЩЕСТВО                    </c:v>
                </c:pt>
                <c:pt idx="4">
                  <c:v>ГОСУДАРСТВЕННАЯ ПОШЛИНА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363.6</c:v>
                </c:pt>
                <c:pt idx="1">
                  <c:v>45.9</c:v>
                </c:pt>
                <c:pt idx="2">
                  <c:v>155.80000000000001</c:v>
                </c:pt>
                <c:pt idx="3">
                  <c:v>219.3</c:v>
                </c:pt>
                <c:pt idx="4">
                  <c:v>6.8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6574176943302574"/>
          <c:y val="2.0041965034188052E-4"/>
        </c:manualLayout>
      </c:layout>
    </c:title>
    <c:view3D>
      <c:rotX val="40"/>
      <c:perspective val="30"/>
    </c:view3D>
    <c:plotArea>
      <c:layout>
        <c:manualLayout>
          <c:layoutTarget val="inner"/>
          <c:xMode val="edge"/>
          <c:yMode val="edge"/>
          <c:x val="0"/>
          <c:y val="0.24747250305521609"/>
          <c:w val="0.77373450275072364"/>
          <c:h val="0.75966660270071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dLbls>
            <c:dLbl>
              <c:idx val="0"/>
              <c:layout>
                <c:manualLayout>
                  <c:x val="-0.21112854744534559"/>
                  <c:y val="-2.3410097290777214E-4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4.2698959374884271E-2"/>
                  <c:y val="0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0.12737782221728447"/>
                  <c:y val="8.03006015204659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209,1</a:t>
                    </a:r>
                    <a:r>
                      <a:rPr lang="en-US" dirty="0"/>
                      <a:t>;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7,4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1.135843445378497E-2"/>
                  <c:y val="2.46294558541114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2,6</a:t>
                    </a:r>
                    <a:r>
                      <a:rPr lang="en-US" dirty="0"/>
                      <a:t>; 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НАЛОГИ НА ПРИБЫЛЬ, ДОХОДЫ                    </c:v>
                </c:pt>
                <c:pt idx="1">
                  <c:v>НАЛОГИ НА ТОВАРЫ (РАБОТЫ, УСЛУГИ), РЕАЛИЗУЕМЫЕ НА ТЕРРИТОРИИ РОССИЙСКОЙ ФЕДЕРАЦИИ                    </c:v>
                </c:pt>
                <c:pt idx="2">
                  <c:v>НАЛОГИ НА СОВОКУПНЫЙ ДОХОД                    </c:v>
                </c:pt>
                <c:pt idx="3">
                  <c:v>НАЛОГИ НА ИМУЩЕСТВО                    </c:v>
                </c:pt>
                <c:pt idx="4">
                  <c:v>ГОСУДАРСТВЕННАЯ ПОШЛИНА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353.2</c:v>
                </c:pt>
                <c:pt idx="1">
                  <c:v>45.2</c:v>
                </c:pt>
                <c:pt idx="2">
                  <c:v>146.1</c:v>
                </c:pt>
                <c:pt idx="3">
                  <c:v>209.1</c:v>
                </c:pt>
                <c:pt idx="4">
                  <c:v>2.6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8275457316336835"/>
          <c:y val="3.9571552527918843E-2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5.8905884280277696E-2"/>
          <c:y val="0.20142484168425731"/>
          <c:w val="0.36354293967336981"/>
          <c:h val="0.536225836018224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4.8566825908232504E-2"/>
                  <c:y val="9.46802324354959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2,8;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1%</a:t>
                    </a:r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3.8260664274017864E-2"/>
                  <c:y val="-0.1455682139396607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3,0</a:t>
                    </a:r>
                    <a:r>
                      <a:rPr lang="en-US" dirty="0" smtClean="0"/>
                      <a:t>;</a:t>
                    </a:r>
                    <a:endParaRPr lang="ru-RU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-1.9991377769619803E-2"/>
                  <c:y val="-7.613429731436312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5,2</a:t>
                    </a:r>
                    <a:r>
                      <a:rPr lang="en-US" dirty="0" smtClean="0"/>
                      <a:t>;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1%</a:t>
                    </a:r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8.9827217265714437E-2"/>
                  <c:y val="4.14653294500329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7,1</a:t>
                    </a:r>
                    <a:r>
                      <a:rPr lang="en-US" smtClean="0"/>
                      <a:t>;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2%</a:t>
                    </a:r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                    </c:v>
                </c:pt>
                <c:pt idx="1">
                  <c:v>ПЛАТЕЖИ ПРИ ПОЛЬЗОВАНИИ ПРИРОДНЫМИ РЕСУРСАМИ                    </c:v>
                </c:pt>
                <c:pt idx="2">
                  <c:v>ДОХОДЫ ОТ ОКАЗАНИЯ ПЛАТНЫХ УСЛУГ (РАБОТ) И КОМПЕНСАЦИИ ЗАТРАТ ГОСУДАРСТВА                    </c:v>
                </c:pt>
                <c:pt idx="3">
                  <c:v>ДОХОДЫ ОТ ПРОДАЖИ МАТЕРИАЛЬНЫХ И НЕМАТЕРИАЛЬНЫХ АКТИВОВ                    </c:v>
                </c:pt>
                <c:pt idx="4">
                  <c:v>ШТРАФЫ, САНКЦИИ, ВОЗМЕЩЕНИЕ УЩЕРБА                    </c:v>
                </c:pt>
                <c:pt idx="5">
                  <c:v>ПРОЧИЕ НЕНАЛОГОВЫЕ ДОХОДЫ                   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286.21499999999969</c:v>
                </c:pt>
                <c:pt idx="1">
                  <c:v>2.8419999999999987</c:v>
                </c:pt>
                <c:pt idx="2">
                  <c:v>3.0339999999999998</c:v>
                </c:pt>
                <c:pt idx="3">
                  <c:v>58.91</c:v>
                </c:pt>
                <c:pt idx="4">
                  <c:v>5.2</c:v>
                </c:pt>
                <c:pt idx="5">
                  <c:v>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г.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                    </c:v>
                </c:pt>
                <c:pt idx="1">
                  <c:v>ПЛАТЕЖИ ПРИ ПОЛЬЗОВАНИИ ПРИРОДНЫМИ РЕСУРСАМИ                    </c:v>
                </c:pt>
                <c:pt idx="2">
                  <c:v>ДОХОДЫ ОТ ОКАЗАНИЯ ПЛАТНЫХ УСЛУГ (РАБОТ) И КОМПЕНСАЦИИ ЗАТРАТ ГОСУДАРСТВА                    </c:v>
                </c:pt>
                <c:pt idx="3">
                  <c:v>ДОХОДЫ ОТ ПРОДАЖИ МАТЕРИАЛЬНЫХ И НЕМАТЕРИАЛЬНЫХ АКТИВОВ                    </c:v>
                </c:pt>
                <c:pt idx="4">
                  <c:v>ШТРАФЫ, САНКЦИИ, ВОЗМЕЩЕНИЕ УЩЕРБА                    </c:v>
                </c:pt>
                <c:pt idx="5">
                  <c:v>ПРОЧИЕ НЕНАЛОГОВЫЕ ДОХОДЫ                    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303.52499999999969</c:v>
                </c:pt>
                <c:pt idx="1">
                  <c:v>2.8549999999999978</c:v>
                </c:pt>
                <c:pt idx="2">
                  <c:v>3.004</c:v>
                </c:pt>
                <c:pt idx="3">
                  <c:v>59.243000000000002</c:v>
                </c:pt>
                <c:pt idx="4">
                  <c:v>5.4740000000000002</c:v>
                </c:pt>
                <c:pt idx="5">
                  <c:v>9.7000000000000011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г.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                    </c:v>
                </c:pt>
                <c:pt idx="1">
                  <c:v>ПЛАТЕЖИ ПРИ ПОЛЬЗОВАНИИ ПРИРОДНЫМИ РЕСУРСАМИ                    </c:v>
                </c:pt>
                <c:pt idx="2">
                  <c:v>ДОХОДЫ ОТ ОКАЗАНИЯ ПЛАТНЫХ УСЛУГ (РАБОТ) И КОМПЕНСАЦИИ ЗАТРАТ ГОСУДАРСТВА                    </c:v>
                </c:pt>
                <c:pt idx="3">
                  <c:v>ДОХОДЫ ОТ ПРОДАЖИ МАТЕРИАЛЬНЫХ И НЕМАТЕРИАЛЬНЫХ АКТИВОВ                    </c:v>
                </c:pt>
                <c:pt idx="4">
                  <c:v>ШТРАФЫ, САНКЦИИ, ВОЗМЕЩЕНИЕ УЩЕРБА                    </c:v>
                </c:pt>
                <c:pt idx="5">
                  <c:v>ПРОЧИЕ НЕНАЛОГОВЫЕ ДОХОДЫ                    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310.03699999999816</c:v>
                </c:pt>
                <c:pt idx="1">
                  <c:v>2.8689999999999998</c:v>
                </c:pt>
                <c:pt idx="2">
                  <c:v>3.004</c:v>
                </c:pt>
                <c:pt idx="3">
                  <c:v>60.336999999999996</c:v>
                </c:pt>
                <c:pt idx="4">
                  <c:v>5.5090000000000003</c:v>
                </c:pt>
                <c:pt idx="5">
                  <c:v>10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7.8095791288890617E-2"/>
          <c:y val="0.74976738695700451"/>
          <c:w val="0.91137373625152773"/>
          <c:h val="0.1973008624920719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6574176943302574"/>
          <c:y val="2.0041965034188052E-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2.5989826267026812E-3"/>
          <c:y val="0.25568686812576563"/>
          <c:w val="0.75413797374062252"/>
          <c:h val="0.74197445803513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2.269938113872127E-3"/>
                  <c:y val="0.13286831766167395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0.14145576086784012"/>
                  <c:y val="0.10914570098271913"/>
                </c:manualLayout>
              </c:layout>
              <c:showVal val="1"/>
              <c:showPercent val="1"/>
            </c:dLbl>
            <c:dLbl>
              <c:idx val="4"/>
              <c:layout>
                <c:manualLayout>
                  <c:x val="1.9459900546029866E-2"/>
                  <c:y val="-2.9012180464796842E-2"/>
                </c:manualLayout>
              </c:layout>
              <c:showVal val="1"/>
              <c:showPercent val="1"/>
            </c:dLbl>
            <c:dLbl>
              <c:idx val="5"/>
              <c:layout>
                <c:manualLayout>
                  <c:x val="0.18673491011286875"/>
                  <c:y val="3.798264839260284E-2"/>
                </c:manualLayout>
              </c:layout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                    </c:v>
                </c:pt>
                <c:pt idx="1">
                  <c:v>ПЛАТЕЖИ ПРИ ПОЛЬЗОВАНИИ ПРИРОДНЫМИ РЕСУРСАМИ                    </c:v>
                </c:pt>
                <c:pt idx="2">
                  <c:v>ДОХОДЫ ОТ ОКАЗАНИЯ ПЛАТНЫХ УСЛУГ (РАБОТ) И КОМПЕНСАЦИИ ЗАТРАТ ГОСУДАРСТВА                    </c:v>
                </c:pt>
                <c:pt idx="3">
                  <c:v>ДОХОДЫ ОТ ПРОДАЖИ МАТЕРИАЛЬНЫХ И НЕМАТЕРИАЛЬНЫХ АКТИВОВ                    </c:v>
                </c:pt>
                <c:pt idx="4">
                  <c:v>ШТРАФЫ, САНКЦИИ, ВОЗМЕЩЕНИЕ УЩЕРБА                    </c:v>
                </c:pt>
                <c:pt idx="5">
                  <c:v>ПРОЧИЕ НЕНАЛОГОВЫЕ ДОХОДЫ                   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303.52499999999969</c:v>
                </c:pt>
                <c:pt idx="1">
                  <c:v>2.8549999999999978</c:v>
                </c:pt>
                <c:pt idx="2">
                  <c:v>3.004</c:v>
                </c:pt>
                <c:pt idx="3">
                  <c:v>59.243000000000002</c:v>
                </c:pt>
                <c:pt idx="4">
                  <c:v>5.4740000000000002</c:v>
                </c:pt>
                <c:pt idx="5">
                  <c:v>9.7000000000000011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6574176943302574"/>
          <c:y val="2.0041965034188052E-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0"/>
          <c:y val="0.24747250305521609"/>
          <c:w val="0.77373450275072364"/>
          <c:h val="0.75966660270071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2.269938113872127E-3"/>
                  <c:y val="0.14487849564334121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1.4615145642253771E-3"/>
                  <c:y val="-0.24179605043884053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0.12629178033716423"/>
                  <c:y val="0.13463385020711985"/>
                </c:manualLayout>
              </c:layout>
              <c:showVal val="1"/>
              <c:showPercent val="1"/>
            </c:dLbl>
            <c:dLbl>
              <c:idx val="4"/>
              <c:layout>
                <c:manualLayout>
                  <c:x val="4.8330278117246425E-2"/>
                  <c:y val="-1.9070053724189389E-2"/>
                </c:manualLayout>
              </c:layout>
              <c:showVal val="1"/>
              <c:showPercent val="1"/>
            </c:dLbl>
            <c:dLbl>
              <c:idx val="5"/>
              <c:layout>
                <c:manualLayout>
                  <c:x val="0.24771887485752742"/>
                  <c:y val="1.6770210056025522E-2"/>
                </c:manualLayout>
              </c:layout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                    </c:v>
                </c:pt>
                <c:pt idx="1">
                  <c:v>ПЛАТЕЖИ ПРИ ПОЛЬЗОВАНИИ ПРИРОДНЫМИ РЕСУРСАМИ                    </c:v>
                </c:pt>
                <c:pt idx="2">
                  <c:v>ДОХОДЫ ОТ ОКАЗАНИЯ ПЛАТНЫХ УСЛУГ (РАБОТ) И КОМПЕНСАЦИИ ЗАТРАТ ГОСУДАРСТВА                    </c:v>
                </c:pt>
                <c:pt idx="3">
                  <c:v>ДОХОДЫ ОТ ПРОДАЖИ МАТЕРИАЛЬНЫХ И НЕМАТЕРИАЛЬНЫХ АКТИВОВ                    </c:v>
                </c:pt>
                <c:pt idx="4">
                  <c:v>ШТРАФЫ, САНКЦИИ, ВОЗМЕЩЕНИЕ УЩЕРБА                    </c:v>
                </c:pt>
                <c:pt idx="5">
                  <c:v>ПРОЧИЕ НЕНАЛОГОВЫЕ ДОХОДЫ                   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310.03699999999816</c:v>
                </c:pt>
                <c:pt idx="1">
                  <c:v>2.8689999999999998</c:v>
                </c:pt>
                <c:pt idx="2">
                  <c:v>3.004</c:v>
                </c:pt>
                <c:pt idx="3">
                  <c:v>60.336999999999996</c:v>
                </c:pt>
                <c:pt idx="4">
                  <c:v>5.5090000000000003</c:v>
                </c:pt>
                <c:pt idx="5">
                  <c:v>10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8735547745165793"/>
          <c:y val="4.8501555382735255E-2"/>
        </c:manualLayout>
      </c:layout>
    </c:title>
    <c:plotArea>
      <c:layout>
        <c:manualLayout>
          <c:layoutTarget val="inner"/>
          <c:xMode val="edge"/>
          <c:yMode val="edge"/>
          <c:x val="5.8905884280277696E-2"/>
          <c:y val="0.20142484168425731"/>
          <c:w val="0.36354293967336981"/>
          <c:h val="0.536225836018223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explosion val="25"/>
          <c:dPt>
            <c:idx val="6"/>
            <c:explosion val="9"/>
          </c:dPt>
          <c:dLbls>
            <c:dLbl>
              <c:idx val="0"/>
              <c:layout>
                <c:manualLayout>
                  <c:x val="-2.7731558546225658E-2"/>
                  <c:y val="7.0952185868237046E-3"/>
                </c:manualLayout>
              </c:layout>
              <c:showPercent val="1"/>
            </c:dLbl>
            <c:dLbl>
              <c:idx val="1"/>
              <c:layout>
                <c:manualLayout>
                  <c:x val="-1.0512367740684181E-2"/>
                  <c:y val="-5.0326005443839727E-3"/>
                </c:manualLayout>
              </c:layout>
              <c:showPercent val="1"/>
            </c:dLbl>
            <c:dLbl>
              <c:idx val="3"/>
              <c:layout>
                <c:manualLayout>
                  <c:x val="-3.3740307103353892E-2"/>
                  <c:y val="1.7297904399511167E-2"/>
                </c:manualLayout>
              </c:layout>
              <c:showPercent val="1"/>
            </c:dLbl>
            <c:dLbl>
              <c:idx val="4"/>
              <c:layout>
                <c:manualLayout>
                  <c:x val="-3.9286242206609916E-2"/>
                  <c:y val="4.6390678813465402E-3"/>
                </c:manualLayout>
              </c:layout>
              <c:showPercent val="1"/>
            </c:dLbl>
            <c:dLbl>
              <c:idx val="5"/>
              <c:layout>
                <c:manualLayout>
                  <c:x val="-5.5007541534933133E-2"/>
                  <c:y val="3.1796119875569476E-2"/>
                </c:manualLayout>
              </c:layout>
              <c:showPercent val="1"/>
            </c:dLbl>
            <c:dLbl>
              <c:idx val="7"/>
              <c:layout>
                <c:manualLayout>
                  <c:x val="1.3114067834270764E-2"/>
                  <c:y val="4.0266359293411854E-3"/>
                </c:manualLayout>
              </c:layout>
              <c:showPercent val="1"/>
            </c:dLbl>
            <c:dLbl>
              <c:idx val="8"/>
              <c:layout>
                <c:manualLayout>
                  <c:x val="1.4014744595233299E-2"/>
                  <c:y val="9.0819770025552717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 </c:v>
                </c:pt>
                <c:pt idx="4">
                  <c:v>Охрана окружающей среды</c:v>
                </c:pt>
                <c:pt idx="5">
                  <c:v>Национальная оборона</c:v>
                </c:pt>
                <c:pt idx="6">
                  <c:v>Образование </c:v>
                </c:pt>
                <c:pt idx="7">
                  <c:v>Культура, кинематография</c:v>
                </c:pt>
                <c:pt idx="8">
                  <c:v>Социальная политика </c:v>
                </c:pt>
                <c:pt idx="9">
                  <c:v>Физическая культура и спорт 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364547.4</c:v>
                </c:pt>
                <c:pt idx="1">
                  <c:v>47546.8</c:v>
                </c:pt>
                <c:pt idx="2">
                  <c:v>132345.5</c:v>
                </c:pt>
                <c:pt idx="3">
                  <c:v>256886.1</c:v>
                </c:pt>
                <c:pt idx="4">
                  <c:v>43075.9</c:v>
                </c:pt>
                <c:pt idx="5">
                  <c:v>8624</c:v>
                </c:pt>
                <c:pt idx="6">
                  <c:v>2260317.5</c:v>
                </c:pt>
                <c:pt idx="7">
                  <c:v>100843</c:v>
                </c:pt>
                <c:pt idx="8">
                  <c:v>166124.29999999999</c:v>
                </c:pt>
                <c:pt idx="9">
                  <c:v>191071.5</c:v>
                </c:pt>
                <c:pt idx="10">
                  <c:v>67973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.10893175240415878"/>
          <c:y val="0.7486793134096259"/>
          <c:w val="0.88975165659560029"/>
          <c:h val="0.23588837351405401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7116-D63E-49B3-9364-BC9905DF2DB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1AAED2D-A998-4837-ABC0-270917E51F5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Уплата налогов гражданином.</a:t>
          </a:r>
          <a:endParaRPr lang="ru-RU" dirty="0">
            <a:solidFill>
              <a:schemeClr val="tx1"/>
            </a:solidFill>
          </a:endParaRPr>
        </a:p>
      </dgm:t>
    </dgm:pt>
    <dgm:pt modelId="{C7F41809-6359-4B3E-8FB8-4ABE804F91E5}" type="parTrans" cxnId="{4021B370-3481-47BD-A16C-146FEB9E00D6}">
      <dgm:prSet/>
      <dgm:spPr/>
      <dgm:t>
        <a:bodyPr/>
        <a:lstStyle/>
        <a:p>
          <a:endParaRPr lang="ru-RU"/>
        </a:p>
      </dgm:t>
    </dgm:pt>
    <dgm:pt modelId="{B9E7B33E-4442-4A8D-9002-DF636126DB50}" type="sibTrans" cxnId="{4021B370-3481-47BD-A16C-146FEB9E00D6}">
      <dgm:prSet/>
      <dgm:spPr/>
      <dgm:t>
        <a:bodyPr/>
        <a:lstStyle/>
        <a:p>
          <a:endParaRPr lang="ru-RU"/>
        </a:p>
      </dgm:t>
    </dgm:pt>
    <dgm:pt modelId="{27094DA8-6F0C-4A25-A8C6-BC4C241583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dirty="0">
            <a:solidFill>
              <a:schemeClr val="tx1"/>
            </a:solidFill>
          </a:endParaRPr>
        </a:p>
      </dgm:t>
    </dgm:pt>
    <dgm:pt modelId="{5634FF7E-A18B-41E5-AB9A-4C784925A1AF}" type="parTrans" cxnId="{9620A11A-F906-4243-AF60-B04175AEBA33}">
      <dgm:prSet/>
      <dgm:spPr/>
      <dgm:t>
        <a:bodyPr/>
        <a:lstStyle/>
        <a:p>
          <a:endParaRPr lang="ru-RU"/>
        </a:p>
      </dgm:t>
    </dgm:pt>
    <dgm:pt modelId="{B119A65A-4DED-4053-8558-893CC101F8F5}" type="sibTrans" cxnId="{9620A11A-F906-4243-AF60-B04175AEBA33}">
      <dgm:prSet/>
      <dgm:spPr/>
      <dgm:t>
        <a:bodyPr/>
        <a:lstStyle/>
        <a:p>
          <a:endParaRPr lang="ru-RU"/>
        </a:p>
      </dgm:t>
    </dgm:pt>
    <dgm:pt modelId="{EC372CE0-D905-4963-8702-F89809C1A10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dirty="0">
            <a:solidFill>
              <a:schemeClr val="tx1"/>
            </a:solidFill>
          </a:endParaRPr>
        </a:p>
      </dgm:t>
    </dgm:pt>
    <dgm:pt modelId="{8E3CC290-99D5-4850-8C70-807A00F04331}" type="parTrans" cxnId="{2C825CCF-DED8-4B6D-B704-EEA3310647CC}">
      <dgm:prSet/>
      <dgm:spPr/>
      <dgm:t>
        <a:bodyPr/>
        <a:lstStyle/>
        <a:p>
          <a:endParaRPr lang="ru-RU"/>
        </a:p>
      </dgm:t>
    </dgm:pt>
    <dgm:pt modelId="{10CF9359-B432-487F-8CA7-3E81A4CAD970}" type="sibTrans" cxnId="{2C825CCF-DED8-4B6D-B704-EEA3310647CC}">
      <dgm:prSet/>
      <dgm:spPr/>
      <dgm:t>
        <a:bodyPr/>
        <a:lstStyle/>
        <a:p>
          <a:endParaRPr lang="ru-RU"/>
        </a:p>
      </dgm:t>
    </dgm:pt>
    <dgm:pt modelId="{FD1BC600-76C6-42A7-AB53-BBDCCEA4927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города, данных в ходе публичных слушаний.</a:t>
          </a:r>
          <a:endParaRPr lang="ru-RU" dirty="0">
            <a:solidFill>
              <a:schemeClr val="tx1"/>
            </a:solidFill>
          </a:endParaRPr>
        </a:p>
      </dgm:t>
    </dgm:pt>
    <dgm:pt modelId="{70AF5B6D-59D0-4F7A-8405-26CDCA0B3D5B}" type="parTrans" cxnId="{32AD3EC1-DB0E-43C3-AD08-D8080F37EDA6}">
      <dgm:prSet/>
      <dgm:spPr/>
      <dgm:t>
        <a:bodyPr/>
        <a:lstStyle/>
        <a:p>
          <a:endParaRPr lang="ru-RU"/>
        </a:p>
      </dgm:t>
    </dgm:pt>
    <dgm:pt modelId="{39026D6A-B5C5-42CB-B851-743D31322A9F}" type="sibTrans" cxnId="{32AD3EC1-DB0E-43C3-AD08-D8080F37EDA6}">
      <dgm:prSet/>
      <dgm:spPr/>
      <dgm:t>
        <a:bodyPr/>
        <a:lstStyle/>
        <a:p>
          <a:endParaRPr lang="ru-RU"/>
        </a:p>
      </dgm:t>
    </dgm:pt>
    <dgm:pt modelId="{99519E3E-AAA2-4297-94E7-43AD1EA25F26}" type="pres">
      <dgm:prSet presAssocID="{439A7116-D63E-49B3-9364-BC9905DF2DB2}" presName="linearFlow" presStyleCnt="0">
        <dgm:presLayoutVars>
          <dgm:dir/>
          <dgm:resizeHandles val="exact"/>
        </dgm:presLayoutVars>
      </dgm:prSet>
      <dgm:spPr/>
    </dgm:pt>
    <dgm:pt modelId="{89E46DD3-66EE-4AEE-AD2E-716208F1BF2D}" type="pres">
      <dgm:prSet presAssocID="{11AAED2D-A998-4837-ABC0-270917E51F52}" presName="composite" presStyleCnt="0"/>
      <dgm:spPr/>
    </dgm:pt>
    <dgm:pt modelId="{084D3E1F-A6EA-4A38-B050-71E7A615236C}" type="pres">
      <dgm:prSet presAssocID="{11AAED2D-A998-4837-ABC0-270917E51F52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020299-BDC9-46E6-953B-FAD821DF36B3}" type="pres">
      <dgm:prSet presAssocID="{11AAED2D-A998-4837-ABC0-270917E51F5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57C3-61F8-441C-BE4D-72246DA74AA5}" type="pres">
      <dgm:prSet presAssocID="{B9E7B33E-4442-4A8D-9002-DF636126DB50}" presName="spacing" presStyleCnt="0"/>
      <dgm:spPr/>
    </dgm:pt>
    <dgm:pt modelId="{B271F138-E94E-4FB9-95A2-EECDA803006D}" type="pres">
      <dgm:prSet presAssocID="{27094DA8-6F0C-4A25-A8C6-BC4C241583F7}" presName="composite" presStyleCnt="0"/>
      <dgm:spPr/>
    </dgm:pt>
    <dgm:pt modelId="{76CD48BA-F597-468E-AA6B-A2178666363F}" type="pres">
      <dgm:prSet presAssocID="{27094DA8-6F0C-4A25-A8C6-BC4C241583F7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FE3E3F-B795-4C14-98EA-EA39A524F91A}" type="pres">
      <dgm:prSet presAssocID="{27094DA8-6F0C-4A25-A8C6-BC4C241583F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0264C-A105-4845-A98F-63588D81591F}" type="pres">
      <dgm:prSet presAssocID="{B119A65A-4DED-4053-8558-893CC101F8F5}" presName="spacing" presStyleCnt="0"/>
      <dgm:spPr/>
    </dgm:pt>
    <dgm:pt modelId="{A152004A-25F4-4EBE-A5CD-5A0704F1E2C6}" type="pres">
      <dgm:prSet presAssocID="{EC372CE0-D905-4963-8702-F89809C1A105}" presName="composite" presStyleCnt="0"/>
      <dgm:spPr/>
    </dgm:pt>
    <dgm:pt modelId="{CDFF75DE-DF5B-493D-8911-C521175012D2}" type="pres">
      <dgm:prSet presAssocID="{EC372CE0-D905-4963-8702-F89809C1A10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EB1751-7A10-4982-8D6E-CB779781C867}" type="pres">
      <dgm:prSet presAssocID="{EC372CE0-D905-4963-8702-F89809C1A10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73053-48A2-4B16-98EB-7C2CC8164307}" type="pres">
      <dgm:prSet presAssocID="{10CF9359-B432-487F-8CA7-3E81A4CAD970}" presName="spacing" presStyleCnt="0"/>
      <dgm:spPr/>
    </dgm:pt>
    <dgm:pt modelId="{1FCF7179-DBD2-48B9-AEB2-5F5DD003E3E5}" type="pres">
      <dgm:prSet presAssocID="{FD1BC600-76C6-42A7-AB53-BBDCCEA4927C}" presName="composite" presStyleCnt="0"/>
      <dgm:spPr/>
    </dgm:pt>
    <dgm:pt modelId="{19941BCC-E4DF-4DA0-8BB9-66B73BCB2917}" type="pres">
      <dgm:prSet presAssocID="{FD1BC600-76C6-42A7-AB53-BBDCCEA4927C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753BB24-E120-4381-A6FD-900189F5AEEB}" type="pres">
      <dgm:prSet presAssocID="{FD1BC600-76C6-42A7-AB53-BBDCCEA4927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0B374-28C2-48F5-9206-8464EF38E254}" type="presOf" srcId="{EC372CE0-D905-4963-8702-F89809C1A105}" destId="{15EB1751-7A10-4982-8D6E-CB779781C867}" srcOrd="0" destOrd="0" presId="urn:microsoft.com/office/officeart/2005/8/layout/vList3"/>
    <dgm:cxn modelId="{7DC41D60-C223-41E2-B83A-00AB4F703144}" type="presOf" srcId="{27094DA8-6F0C-4A25-A8C6-BC4C241583F7}" destId="{9BFE3E3F-B795-4C14-98EA-EA39A524F91A}" srcOrd="0" destOrd="0" presId="urn:microsoft.com/office/officeart/2005/8/layout/vList3"/>
    <dgm:cxn modelId="{32AD3EC1-DB0E-43C3-AD08-D8080F37EDA6}" srcId="{439A7116-D63E-49B3-9364-BC9905DF2DB2}" destId="{FD1BC600-76C6-42A7-AB53-BBDCCEA4927C}" srcOrd="3" destOrd="0" parTransId="{70AF5B6D-59D0-4F7A-8405-26CDCA0B3D5B}" sibTransId="{39026D6A-B5C5-42CB-B851-743D31322A9F}"/>
    <dgm:cxn modelId="{E37D781E-5DAE-4EE6-8339-B67BA2C3F79F}" type="presOf" srcId="{FD1BC600-76C6-42A7-AB53-BBDCCEA4927C}" destId="{7753BB24-E120-4381-A6FD-900189F5AEEB}" srcOrd="0" destOrd="0" presId="urn:microsoft.com/office/officeart/2005/8/layout/vList3"/>
    <dgm:cxn modelId="{9620A11A-F906-4243-AF60-B04175AEBA33}" srcId="{439A7116-D63E-49B3-9364-BC9905DF2DB2}" destId="{27094DA8-6F0C-4A25-A8C6-BC4C241583F7}" srcOrd="1" destOrd="0" parTransId="{5634FF7E-A18B-41E5-AB9A-4C784925A1AF}" sibTransId="{B119A65A-4DED-4053-8558-893CC101F8F5}"/>
    <dgm:cxn modelId="{6CC7E27C-6CC9-4F6B-A125-41E4303538C8}" type="presOf" srcId="{11AAED2D-A998-4837-ABC0-270917E51F52}" destId="{F5020299-BDC9-46E6-953B-FAD821DF36B3}" srcOrd="0" destOrd="0" presId="urn:microsoft.com/office/officeart/2005/8/layout/vList3"/>
    <dgm:cxn modelId="{2C825CCF-DED8-4B6D-B704-EEA3310647CC}" srcId="{439A7116-D63E-49B3-9364-BC9905DF2DB2}" destId="{EC372CE0-D905-4963-8702-F89809C1A105}" srcOrd="2" destOrd="0" parTransId="{8E3CC290-99D5-4850-8C70-807A00F04331}" sibTransId="{10CF9359-B432-487F-8CA7-3E81A4CAD970}"/>
    <dgm:cxn modelId="{0DA06D77-4F51-422F-BFFA-70DC3F3786AD}" type="presOf" srcId="{439A7116-D63E-49B3-9364-BC9905DF2DB2}" destId="{99519E3E-AAA2-4297-94E7-43AD1EA25F26}" srcOrd="0" destOrd="0" presId="urn:microsoft.com/office/officeart/2005/8/layout/vList3"/>
    <dgm:cxn modelId="{4021B370-3481-47BD-A16C-146FEB9E00D6}" srcId="{439A7116-D63E-49B3-9364-BC9905DF2DB2}" destId="{11AAED2D-A998-4837-ABC0-270917E51F52}" srcOrd="0" destOrd="0" parTransId="{C7F41809-6359-4B3E-8FB8-4ABE804F91E5}" sibTransId="{B9E7B33E-4442-4A8D-9002-DF636126DB50}"/>
    <dgm:cxn modelId="{B971BEA3-8D8A-4764-9A0B-0ADF7D4E3024}" type="presParOf" srcId="{99519E3E-AAA2-4297-94E7-43AD1EA25F26}" destId="{89E46DD3-66EE-4AEE-AD2E-716208F1BF2D}" srcOrd="0" destOrd="0" presId="urn:microsoft.com/office/officeart/2005/8/layout/vList3"/>
    <dgm:cxn modelId="{5078F569-BD4D-41B1-940A-ED891B452441}" type="presParOf" srcId="{89E46DD3-66EE-4AEE-AD2E-716208F1BF2D}" destId="{084D3E1F-A6EA-4A38-B050-71E7A615236C}" srcOrd="0" destOrd="0" presId="urn:microsoft.com/office/officeart/2005/8/layout/vList3"/>
    <dgm:cxn modelId="{8C75AEF7-92F8-4555-BE77-343C202CAD94}" type="presParOf" srcId="{89E46DD3-66EE-4AEE-AD2E-716208F1BF2D}" destId="{F5020299-BDC9-46E6-953B-FAD821DF36B3}" srcOrd="1" destOrd="0" presId="urn:microsoft.com/office/officeart/2005/8/layout/vList3"/>
    <dgm:cxn modelId="{2966F308-5808-4319-B32B-3BC0F64D5C5B}" type="presParOf" srcId="{99519E3E-AAA2-4297-94E7-43AD1EA25F26}" destId="{DDBB57C3-61F8-441C-BE4D-72246DA74AA5}" srcOrd="1" destOrd="0" presId="urn:microsoft.com/office/officeart/2005/8/layout/vList3"/>
    <dgm:cxn modelId="{FD66B334-8F01-410E-ACFB-DA77F7F86CA8}" type="presParOf" srcId="{99519E3E-AAA2-4297-94E7-43AD1EA25F26}" destId="{B271F138-E94E-4FB9-95A2-EECDA803006D}" srcOrd="2" destOrd="0" presId="urn:microsoft.com/office/officeart/2005/8/layout/vList3"/>
    <dgm:cxn modelId="{DBEB7500-697D-4621-87F0-05F5C327A8F9}" type="presParOf" srcId="{B271F138-E94E-4FB9-95A2-EECDA803006D}" destId="{76CD48BA-F597-468E-AA6B-A2178666363F}" srcOrd="0" destOrd="0" presId="urn:microsoft.com/office/officeart/2005/8/layout/vList3"/>
    <dgm:cxn modelId="{4C29A2F7-9A58-4C6B-BDBC-538C24D1A726}" type="presParOf" srcId="{B271F138-E94E-4FB9-95A2-EECDA803006D}" destId="{9BFE3E3F-B795-4C14-98EA-EA39A524F91A}" srcOrd="1" destOrd="0" presId="urn:microsoft.com/office/officeart/2005/8/layout/vList3"/>
    <dgm:cxn modelId="{6FA86271-6095-4060-85AB-68B9EAAB7530}" type="presParOf" srcId="{99519E3E-AAA2-4297-94E7-43AD1EA25F26}" destId="{6680264C-A105-4845-A98F-63588D81591F}" srcOrd="3" destOrd="0" presId="urn:microsoft.com/office/officeart/2005/8/layout/vList3"/>
    <dgm:cxn modelId="{37361EDF-818B-4453-AFFA-0C43FDC30080}" type="presParOf" srcId="{99519E3E-AAA2-4297-94E7-43AD1EA25F26}" destId="{A152004A-25F4-4EBE-A5CD-5A0704F1E2C6}" srcOrd="4" destOrd="0" presId="urn:microsoft.com/office/officeart/2005/8/layout/vList3"/>
    <dgm:cxn modelId="{C85ED174-D20C-4FEA-963A-23CD04EA7913}" type="presParOf" srcId="{A152004A-25F4-4EBE-A5CD-5A0704F1E2C6}" destId="{CDFF75DE-DF5B-493D-8911-C521175012D2}" srcOrd="0" destOrd="0" presId="urn:microsoft.com/office/officeart/2005/8/layout/vList3"/>
    <dgm:cxn modelId="{910F22B9-E9E0-4870-9D23-54B76FE1E187}" type="presParOf" srcId="{A152004A-25F4-4EBE-A5CD-5A0704F1E2C6}" destId="{15EB1751-7A10-4982-8D6E-CB779781C867}" srcOrd="1" destOrd="0" presId="urn:microsoft.com/office/officeart/2005/8/layout/vList3"/>
    <dgm:cxn modelId="{E1BF566C-02BE-4891-8169-67CAF1389AC4}" type="presParOf" srcId="{99519E3E-AAA2-4297-94E7-43AD1EA25F26}" destId="{9D573053-48A2-4B16-98EB-7C2CC8164307}" srcOrd="5" destOrd="0" presId="urn:microsoft.com/office/officeart/2005/8/layout/vList3"/>
    <dgm:cxn modelId="{59F35875-3EA8-4C5D-A022-7959ADB5C3FB}" type="presParOf" srcId="{99519E3E-AAA2-4297-94E7-43AD1EA25F26}" destId="{1FCF7179-DBD2-48B9-AEB2-5F5DD003E3E5}" srcOrd="6" destOrd="0" presId="urn:microsoft.com/office/officeart/2005/8/layout/vList3"/>
    <dgm:cxn modelId="{02CDCD94-EB18-434E-B501-022C4BC4007D}" type="presParOf" srcId="{1FCF7179-DBD2-48B9-AEB2-5F5DD003E3E5}" destId="{19941BCC-E4DF-4DA0-8BB9-66B73BCB2917}" srcOrd="0" destOrd="0" presId="urn:microsoft.com/office/officeart/2005/8/layout/vList3"/>
    <dgm:cxn modelId="{2D8BFB93-39BB-434B-8779-585195D4303B}" type="presParOf" srcId="{1FCF7179-DBD2-48B9-AEB2-5F5DD003E3E5}" destId="{7753BB24-E120-4381-A6FD-900189F5AE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FD29C-1F01-4C9D-8FE0-02243A2F4F2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C6C72-E45B-4EE4-ACDB-FD1D870B7CB2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25EE45FF-3353-4569-98C3-ACF6ADE6D911}" type="parTrans" cxnId="{40C11F3F-D2D5-405C-944D-9E1F6FEB3388}">
      <dgm:prSet/>
      <dgm:spPr/>
      <dgm:t>
        <a:bodyPr/>
        <a:lstStyle/>
        <a:p>
          <a:endParaRPr lang="ru-RU"/>
        </a:p>
      </dgm:t>
    </dgm:pt>
    <dgm:pt modelId="{7D652D62-86B3-4C56-BA4F-DE4A053C8566}" type="sibTrans" cxnId="{40C11F3F-D2D5-405C-944D-9E1F6FEB3388}">
      <dgm:prSet/>
      <dgm:spPr/>
      <dgm:t>
        <a:bodyPr/>
        <a:lstStyle/>
        <a:p>
          <a:endParaRPr lang="ru-RU"/>
        </a:p>
      </dgm:t>
    </dgm:pt>
    <dgm:pt modelId="{71A42D0A-CD46-4B71-B9CB-F2C3CC17B034}">
      <dgm:prSet phldrT="[Текст]"/>
      <dgm:spPr/>
      <dgm:t>
        <a:bodyPr/>
        <a:lstStyle/>
        <a:p>
          <a:r>
            <a:rPr lang="ru-RU" dirty="0" smtClean="0"/>
            <a:t>Федеральный бюджет</a:t>
          </a:r>
          <a:endParaRPr lang="ru-RU" dirty="0"/>
        </a:p>
      </dgm:t>
    </dgm:pt>
    <dgm:pt modelId="{CAD23145-A328-4AAD-B2C8-F1B71555DC24}" type="parTrans" cxnId="{349F5DA8-2979-4274-B434-B5AA424DE507}">
      <dgm:prSet/>
      <dgm:spPr/>
      <dgm:t>
        <a:bodyPr/>
        <a:lstStyle/>
        <a:p>
          <a:endParaRPr lang="ru-RU"/>
        </a:p>
      </dgm:t>
    </dgm:pt>
    <dgm:pt modelId="{5CC96E18-0122-4691-87F0-097026ACE100}" type="sibTrans" cxnId="{349F5DA8-2979-4274-B434-B5AA424DE507}">
      <dgm:prSet/>
      <dgm:spPr/>
      <dgm:t>
        <a:bodyPr/>
        <a:lstStyle/>
        <a:p>
          <a:endParaRPr lang="ru-RU"/>
        </a:p>
      </dgm:t>
    </dgm:pt>
    <dgm:pt modelId="{12F00319-D0CD-436C-B955-407841EF28F5}">
      <dgm:prSet phldrT="[Текст]"/>
      <dgm:spPr/>
      <dgm:t>
        <a:bodyPr/>
        <a:lstStyle/>
        <a:p>
          <a:r>
            <a:rPr lang="ru-RU" dirty="0" smtClean="0"/>
            <a:t>Бюджеты государственных внебюджетных фондов</a:t>
          </a:r>
          <a:endParaRPr lang="ru-RU" dirty="0"/>
        </a:p>
      </dgm:t>
    </dgm:pt>
    <dgm:pt modelId="{B8AA156F-707E-4A5C-9620-7D3D26CA807B}" type="parTrans" cxnId="{6FBD232B-66B3-4891-98F5-19A92B20C7EA}">
      <dgm:prSet/>
      <dgm:spPr/>
      <dgm:t>
        <a:bodyPr/>
        <a:lstStyle/>
        <a:p>
          <a:endParaRPr lang="ru-RU"/>
        </a:p>
      </dgm:t>
    </dgm:pt>
    <dgm:pt modelId="{3C69C645-00D0-4614-A0D3-8680C721A123}" type="sibTrans" cxnId="{6FBD232B-66B3-4891-98F5-19A92B20C7EA}">
      <dgm:prSet/>
      <dgm:spPr/>
      <dgm:t>
        <a:bodyPr/>
        <a:lstStyle/>
        <a:p>
          <a:endParaRPr lang="ru-RU"/>
        </a:p>
      </dgm:t>
    </dgm:pt>
    <dgm:pt modelId="{49A4C547-BA43-4747-8C25-E508A3F1E651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B19A7367-C911-433D-9B17-6D6ACC2B0B3A}" type="parTrans" cxnId="{5401D406-C169-4252-B192-AA9012404E1C}">
      <dgm:prSet/>
      <dgm:spPr/>
      <dgm:t>
        <a:bodyPr/>
        <a:lstStyle/>
        <a:p>
          <a:endParaRPr lang="ru-RU"/>
        </a:p>
      </dgm:t>
    </dgm:pt>
    <dgm:pt modelId="{DE6C6113-D205-4E69-AD4D-2B57A8382378}" type="sibTrans" cxnId="{5401D406-C169-4252-B192-AA9012404E1C}">
      <dgm:prSet/>
      <dgm:spPr/>
      <dgm:t>
        <a:bodyPr/>
        <a:lstStyle/>
        <a:p>
          <a:endParaRPr lang="ru-RU"/>
        </a:p>
      </dgm:t>
    </dgm:pt>
    <dgm:pt modelId="{7DA212DC-16CD-4D55-AB55-DE970EA1B1C0}">
      <dgm:prSet phldrT="[Текст]"/>
      <dgm:spPr/>
      <dgm:t>
        <a:bodyPr/>
        <a:lstStyle/>
        <a:p>
          <a:r>
            <a:rPr lang="ru-RU" dirty="0" smtClean="0"/>
            <a:t>Бюджеты субъектов Российской Федерации</a:t>
          </a:r>
          <a:endParaRPr lang="ru-RU" dirty="0"/>
        </a:p>
      </dgm:t>
    </dgm:pt>
    <dgm:pt modelId="{392B5E76-6173-4E98-A844-E22918779643}" type="parTrans" cxnId="{16399CE5-72B6-4C04-AC74-6098EF4B1550}">
      <dgm:prSet/>
      <dgm:spPr/>
      <dgm:t>
        <a:bodyPr/>
        <a:lstStyle/>
        <a:p>
          <a:endParaRPr lang="ru-RU"/>
        </a:p>
      </dgm:t>
    </dgm:pt>
    <dgm:pt modelId="{65EDE0FC-C2E0-4E03-8830-50B1D13F7ECA}" type="sibTrans" cxnId="{16399CE5-72B6-4C04-AC74-6098EF4B1550}">
      <dgm:prSet/>
      <dgm:spPr/>
      <dgm:t>
        <a:bodyPr/>
        <a:lstStyle/>
        <a:p>
          <a:endParaRPr lang="ru-RU"/>
        </a:p>
      </dgm:t>
    </dgm:pt>
    <dgm:pt modelId="{9EEF1485-68F6-4152-A31E-1538CC9B432A}">
      <dgm:prSet phldrT="[Текст]"/>
      <dgm:spPr/>
      <dgm:t>
        <a:bodyPr/>
        <a:lstStyle/>
        <a:p>
          <a:r>
            <a:rPr lang="ru-RU" dirty="0" smtClean="0"/>
            <a:t>Бюджеты территориальных государственных внебюджетных фондов</a:t>
          </a:r>
          <a:endParaRPr lang="ru-RU" dirty="0"/>
        </a:p>
      </dgm:t>
    </dgm:pt>
    <dgm:pt modelId="{B2C68D20-545D-417F-82C4-994D11101284}" type="parTrans" cxnId="{EA0D9EAB-D263-405F-94AB-E047B3AF932F}">
      <dgm:prSet/>
      <dgm:spPr/>
      <dgm:t>
        <a:bodyPr/>
        <a:lstStyle/>
        <a:p>
          <a:endParaRPr lang="ru-RU"/>
        </a:p>
      </dgm:t>
    </dgm:pt>
    <dgm:pt modelId="{97C007CE-7319-4E5E-8B7B-8707B221F771}" type="sibTrans" cxnId="{EA0D9EAB-D263-405F-94AB-E047B3AF932F}">
      <dgm:prSet/>
      <dgm:spPr/>
      <dgm:t>
        <a:bodyPr/>
        <a:lstStyle/>
        <a:p>
          <a:endParaRPr lang="ru-RU"/>
        </a:p>
      </dgm:t>
    </dgm:pt>
    <dgm:pt modelId="{CA57A0C0-89C1-4C6E-B76F-A80A8DD969E8}">
      <dgm:prSet phldrT="[Текст]"/>
      <dgm:spPr/>
      <dgm:t>
        <a:bodyPr/>
        <a:lstStyle/>
        <a:p>
          <a:r>
            <a:rPr lang="ru-RU" dirty="0" smtClean="0"/>
            <a:t>Местные бюджеты</a:t>
          </a:r>
          <a:endParaRPr lang="ru-RU" dirty="0"/>
        </a:p>
      </dgm:t>
    </dgm:pt>
    <dgm:pt modelId="{5A189FD0-60E9-4568-8AFC-00911EA2FFF3}" type="parTrans" cxnId="{54E2CA2C-25DB-4367-9440-CC5CA4454AC4}">
      <dgm:prSet/>
      <dgm:spPr/>
      <dgm:t>
        <a:bodyPr/>
        <a:lstStyle/>
        <a:p>
          <a:endParaRPr lang="ru-RU"/>
        </a:p>
      </dgm:t>
    </dgm:pt>
    <dgm:pt modelId="{F1509684-EFAA-4575-A425-56A123CC4EDE}" type="sibTrans" cxnId="{54E2CA2C-25DB-4367-9440-CC5CA4454AC4}">
      <dgm:prSet/>
      <dgm:spPr/>
      <dgm:t>
        <a:bodyPr/>
        <a:lstStyle/>
        <a:p>
          <a:endParaRPr lang="ru-RU"/>
        </a:p>
      </dgm:t>
    </dgm:pt>
    <dgm:pt modelId="{8F341368-41D2-46BC-BA7B-0D1FC966FA4C}" type="pres">
      <dgm:prSet presAssocID="{366FD29C-1F01-4C9D-8FE0-02243A2F4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16200-CF65-4EC0-9715-89053FAFC376}" type="pres">
      <dgm:prSet presAssocID="{CA57A0C0-89C1-4C6E-B76F-A80A8DD969E8}" presName="boxAndChildren" presStyleCnt="0"/>
      <dgm:spPr/>
    </dgm:pt>
    <dgm:pt modelId="{21448D99-22F1-4F03-8CA1-FFB4D2ABFD2F}" type="pres">
      <dgm:prSet presAssocID="{CA57A0C0-89C1-4C6E-B76F-A80A8DD969E8}" presName="parentTextBox" presStyleLbl="node1" presStyleIdx="0" presStyleCnt="3" custScaleY="45218"/>
      <dgm:spPr/>
      <dgm:t>
        <a:bodyPr/>
        <a:lstStyle/>
        <a:p>
          <a:endParaRPr lang="ru-RU"/>
        </a:p>
      </dgm:t>
    </dgm:pt>
    <dgm:pt modelId="{8BB75EFD-780F-4D30-9D05-70B709E2B21F}" type="pres">
      <dgm:prSet presAssocID="{DE6C6113-D205-4E69-AD4D-2B57A8382378}" presName="sp" presStyleCnt="0"/>
      <dgm:spPr/>
    </dgm:pt>
    <dgm:pt modelId="{B73EBC20-FDCE-4324-95BC-D46EA619F031}" type="pres">
      <dgm:prSet presAssocID="{49A4C547-BA43-4747-8C25-E508A3F1E651}" presName="arrowAndChildren" presStyleCnt="0"/>
      <dgm:spPr/>
    </dgm:pt>
    <dgm:pt modelId="{3839FCD7-D1A0-40DC-B5F2-167F383D9FA2}" type="pres">
      <dgm:prSet presAssocID="{49A4C547-BA43-4747-8C25-E508A3F1E65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771EA07-DA94-4BEA-9B67-83E936C3FB67}" type="pres">
      <dgm:prSet presAssocID="{49A4C547-BA43-4747-8C25-E508A3F1E651}" presName="arrow" presStyleLbl="node1" presStyleIdx="1" presStyleCnt="3"/>
      <dgm:spPr/>
      <dgm:t>
        <a:bodyPr/>
        <a:lstStyle/>
        <a:p>
          <a:endParaRPr lang="ru-RU"/>
        </a:p>
      </dgm:t>
    </dgm:pt>
    <dgm:pt modelId="{26BD63E0-2807-47A3-9591-603B586933CF}" type="pres">
      <dgm:prSet presAssocID="{49A4C547-BA43-4747-8C25-E508A3F1E651}" presName="descendantArrow" presStyleCnt="0"/>
      <dgm:spPr/>
    </dgm:pt>
    <dgm:pt modelId="{9D2CF606-0A65-4BEA-BD98-8AD0ECB7F1A7}" type="pres">
      <dgm:prSet presAssocID="{7DA212DC-16CD-4D55-AB55-DE970EA1B1C0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E1476-778D-4976-A18E-0A34C7B80433}" type="pres">
      <dgm:prSet presAssocID="{9EEF1485-68F6-4152-A31E-1538CC9B432A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2205-C5E1-4250-B16F-DB14AB47BD81}" type="pres">
      <dgm:prSet presAssocID="{7D652D62-86B3-4C56-BA4F-DE4A053C8566}" presName="sp" presStyleCnt="0"/>
      <dgm:spPr/>
    </dgm:pt>
    <dgm:pt modelId="{CF48533B-DCB3-4023-B1CA-26D5E4B53CD6}" type="pres">
      <dgm:prSet presAssocID="{BF1C6C72-E45B-4EE4-ACDB-FD1D870B7CB2}" presName="arrowAndChildren" presStyleCnt="0"/>
      <dgm:spPr/>
    </dgm:pt>
    <dgm:pt modelId="{8A7A1373-7690-46CE-BD49-011E09B7E0FD}" type="pres">
      <dgm:prSet presAssocID="{BF1C6C72-E45B-4EE4-ACDB-FD1D870B7CB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E8331E4-DFDE-4196-A09E-A85D44D3193A}" type="pres">
      <dgm:prSet presAssocID="{BF1C6C72-E45B-4EE4-ACDB-FD1D870B7CB2}" presName="arrow" presStyleLbl="node1" presStyleIdx="2" presStyleCnt="3"/>
      <dgm:spPr/>
      <dgm:t>
        <a:bodyPr/>
        <a:lstStyle/>
        <a:p>
          <a:endParaRPr lang="ru-RU"/>
        </a:p>
      </dgm:t>
    </dgm:pt>
    <dgm:pt modelId="{BF1CE3E6-4DB2-4013-A697-53296733ACDC}" type="pres">
      <dgm:prSet presAssocID="{BF1C6C72-E45B-4EE4-ACDB-FD1D870B7CB2}" presName="descendantArrow" presStyleCnt="0"/>
      <dgm:spPr/>
    </dgm:pt>
    <dgm:pt modelId="{C6DF0F43-9E0A-4CAC-95AB-8377986A8052}" type="pres">
      <dgm:prSet presAssocID="{71A42D0A-CD46-4B71-B9CB-F2C3CC17B03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A0FB-0D5A-4F62-964F-4CB487760C90}" type="pres">
      <dgm:prSet presAssocID="{12F00319-D0CD-436C-B955-407841EF28F5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CB361-C9E1-47E9-A6CB-EE2EB33473FC}" type="presOf" srcId="{9EEF1485-68F6-4152-A31E-1538CC9B432A}" destId="{D58E1476-778D-4976-A18E-0A34C7B80433}" srcOrd="0" destOrd="0" presId="urn:microsoft.com/office/officeart/2005/8/layout/process4"/>
    <dgm:cxn modelId="{AD7963AF-AB5C-4AD1-909B-6A18D1394FD6}" type="presOf" srcId="{BF1C6C72-E45B-4EE4-ACDB-FD1D870B7CB2}" destId="{2E8331E4-DFDE-4196-A09E-A85D44D3193A}" srcOrd="1" destOrd="0" presId="urn:microsoft.com/office/officeart/2005/8/layout/process4"/>
    <dgm:cxn modelId="{5401D406-C169-4252-B192-AA9012404E1C}" srcId="{366FD29C-1F01-4C9D-8FE0-02243A2F4F22}" destId="{49A4C547-BA43-4747-8C25-E508A3F1E651}" srcOrd="1" destOrd="0" parTransId="{B19A7367-C911-433D-9B17-6D6ACC2B0B3A}" sibTransId="{DE6C6113-D205-4E69-AD4D-2B57A8382378}"/>
    <dgm:cxn modelId="{554197E8-1AAC-4D32-9B39-5B4DFFA686BB}" type="presOf" srcId="{49A4C547-BA43-4747-8C25-E508A3F1E651}" destId="{3839FCD7-D1A0-40DC-B5F2-167F383D9FA2}" srcOrd="0" destOrd="0" presId="urn:microsoft.com/office/officeart/2005/8/layout/process4"/>
    <dgm:cxn modelId="{16399CE5-72B6-4C04-AC74-6098EF4B1550}" srcId="{49A4C547-BA43-4747-8C25-E508A3F1E651}" destId="{7DA212DC-16CD-4D55-AB55-DE970EA1B1C0}" srcOrd="0" destOrd="0" parTransId="{392B5E76-6173-4E98-A844-E22918779643}" sibTransId="{65EDE0FC-C2E0-4E03-8830-50B1D13F7ECA}"/>
    <dgm:cxn modelId="{5125C22C-26D7-4AAE-BFB7-00B0B763E757}" type="presOf" srcId="{12F00319-D0CD-436C-B955-407841EF28F5}" destId="{AF75A0FB-0D5A-4F62-964F-4CB487760C90}" srcOrd="0" destOrd="0" presId="urn:microsoft.com/office/officeart/2005/8/layout/process4"/>
    <dgm:cxn modelId="{54E2CA2C-25DB-4367-9440-CC5CA4454AC4}" srcId="{366FD29C-1F01-4C9D-8FE0-02243A2F4F22}" destId="{CA57A0C0-89C1-4C6E-B76F-A80A8DD969E8}" srcOrd="2" destOrd="0" parTransId="{5A189FD0-60E9-4568-8AFC-00911EA2FFF3}" sibTransId="{F1509684-EFAA-4575-A425-56A123CC4EDE}"/>
    <dgm:cxn modelId="{8A290418-505B-434D-A0F4-C828EDD5C0D7}" type="presOf" srcId="{BF1C6C72-E45B-4EE4-ACDB-FD1D870B7CB2}" destId="{8A7A1373-7690-46CE-BD49-011E09B7E0FD}" srcOrd="0" destOrd="0" presId="urn:microsoft.com/office/officeart/2005/8/layout/process4"/>
    <dgm:cxn modelId="{DD827AE2-AEF2-497F-9ECF-104043A954CB}" type="presOf" srcId="{366FD29C-1F01-4C9D-8FE0-02243A2F4F22}" destId="{8F341368-41D2-46BC-BA7B-0D1FC966FA4C}" srcOrd="0" destOrd="0" presId="urn:microsoft.com/office/officeart/2005/8/layout/process4"/>
    <dgm:cxn modelId="{EA0D9EAB-D263-405F-94AB-E047B3AF932F}" srcId="{49A4C547-BA43-4747-8C25-E508A3F1E651}" destId="{9EEF1485-68F6-4152-A31E-1538CC9B432A}" srcOrd="1" destOrd="0" parTransId="{B2C68D20-545D-417F-82C4-994D11101284}" sibTransId="{97C007CE-7319-4E5E-8B7B-8707B221F771}"/>
    <dgm:cxn modelId="{40C11F3F-D2D5-405C-944D-9E1F6FEB3388}" srcId="{366FD29C-1F01-4C9D-8FE0-02243A2F4F22}" destId="{BF1C6C72-E45B-4EE4-ACDB-FD1D870B7CB2}" srcOrd="0" destOrd="0" parTransId="{25EE45FF-3353-4569-98C3-ACF6ADE6D911}" sibTransId="{7D652D62-86B3-4C56-BA4F-DE4A053C8566}"/>
    <dgm:cxn modelId="{A5F956FC-BE3A-4F28-93F8-672292969265}" type="presOf" srcId="{71A42D0A-CD46-4B71-B9CB-F2C3CC17B034}" destId="{C6DF0F43-9E0A-4CAC-95AB-8377986A8052}" srcOrd="0" destOrd="0" presId="urn:microsoft.com/office/officeart/2005/8/layout/process4"/>
    <dgm:cxn modelId="{05E656A2-52D0-403C-8FE5-343232789418}" type="presOf" srcId="{CA57A0C0-89C1-4C6E-B76F-A80A8DD969E8}" destId="{21448D99-22F1-4F03-8CA1-FFB4D2ABFD2F}" srcOrd="0" destOrd="0" presId="urn:microsoft.com/office/officeart/2005/8/layout/process4"/>
    <dgm:cxn modelId="{75E0DBDF-0E09-4ECA-A7AA-D600A3ED506C}" type="presOf" srcId="{7DA212DC-16CD-4D55-AB55-DE970EA1B1C0}" destId="{9D2CF606-0A65-4BEA-BD98-8AD0ECB7F1A7}" srcOrd="0" destOrd="0" presId="urn:microsoft.com/office/officeart/2005/8/layout/process4"/>
    <dgm:cxn modelId="{6FBD232B-66B3-4891-98F5-19A92B20C7EA}" srcId="{BF1C6C72-E45B-4EE4-ACDB-FD1D870B7CB2}" destId="{12F00319-D0CD-436C-B955-407841EF28F5}" srcOrd="1" destOrd="0" parTransId="{B8AA156F-707E-4A5C-9620-7D3D26CA807B}" sibTransId="{3C69C645-00D0-4614-A0D3-8680C721A123}"/>
    <dgm:cxn modelId="{349F5DA8-2979-4274-B434-B5AA424DE507}" srcId="{BF1C6C72-E45B-4EE4-ACDB-FD1D870B7CB2}" destId="{71A42D0A-CD46-4B71-B9CB-F2C3CC17B034}" srcOrd="0" destOrd="0" parTransId="{CAD23145-A328-4AAD-B2C8-F1B71555DC24}" sibTransId="{5CC96E18-0122-4691-87F0-097026ACE100}"/>
    <dgm:cxn modelId="{698391FA-79F6-4467-80CB-17B839AFED41}" type="presOf" srcId="{49A4C547-BA43-4747-8C25-E508A3F1E651}" destId="{F771EA07-DA94-4BEA-9B67-83E936C3FB67}" srcOrd="1" destOrd="0" presId="urn:microsoft.com/office/officeart/2005/8/layout/process4"/>
    <dgm:cxn modelId="{31317DA5-5B6B-4454-AF41-D302764DBDC8}" type="presParOf" srcId="{8F341368-41D2-46BC-BA7B-0D1FC966FA4C}" destId="{6AF16200-CF65-4EC0-9715-89053FAFC376}" srcOrd="0" destOrd="0" presId="urn:microsoft.com/office/officeart/2005/8/layout/process4"/>
    <dgm:cxn modelId="{C8717B56-48DE-424E-9725-F955D7DCE10C}" type="presParOf" srcId="{6AF16200-CF65-4EC0-9715-89053FAFC376}" destId="{21448D99-22F1-4F03-8CA1-FFB4D2ABFD2F}" srcOrd="0" destOrd="0" presId="urn:microsoft.com/office/officeart/2005/8/layout/process4"/>
    <dgm:cxn modelId="{2355F172-269B-4239-9519-4EB023366EE6}" type="presParOf" srcId="{8F341368-41D2-46BC-BA7B-0D1FC966FA4C}" destId="{8BB75EFD-780F-4D30-9D05-70B709E2B21F}" srcOrd="1" destOrd="0" presId="urn:microsoft.com/office/officeart/2005/8/layout/process4"/>
    <dgm:cxn modelId="{2751C89E-117A-43E1-8493-04982322BBAE}" type="presParOf" srcId="{8F341368-41D2-46BC-BA7B-0D1FC966FA4C}" destId="{B73EBC20-FDCE-4324-95BC-D46EA619F031}" srcOrd="2" destOrd="0" presId="urn:microsoft.com/office/officeart/2005/8/layout/process4"/>
    <dgm:cxn modelId="{A9A9125B-8339-4776-93B8-5EB10523665D}" type="presParOf" srcId="{B73EBC20-FDCE-4324-95BC-D46EA619F031}" destId="{3839FCD7-D1A0-40DC-B5F2-167F383D9FA2}" srcOrd="0" destOrd="0" presId="urn:microsoft.com/office/officeart/2005/8/layout/process4"/>
    <dgm:cxn modelId="{98B56FA6-84CC-4257-A538-EE36894A5C43}" type="presParOf" srcId="{B73EBC20-FDCE-4324-95BC-D46EA619F031}" destId="{F771EA07-DA94-4BEA-9B67-83E936C3FB67}" srcOrd="1" destOrd="0" presId="urn:microsoft.com/office/officeart/2005/8/layout/process4"/>
    <dgm:cxn modelId="{32073942-ED6D-49FB-83FB-3ACF3BEB66E2}" type="presParOf" srcId="{B73EBC20-FDCE-4324-95BC-D46EA619F031}" destId="{26BD63E0-2807-47A3-9591-603B586933CF}" srcOrd="2" destOrd="0" presId="urn:microsoft.com/office/officeart/2005/8/layout/process4"/>
    <dgm:cxn modelId="{58211F0E-1022-4FD6-9DB9-83206D00127D}" type="presParOf" srcId="{26BD63E0-2807-47A3-9591-603B586933CF}" destId="{9D2CF606-0A65-4BEA-BD98-8AD0ECB7F1A7}" srcOrd="0" destOrd="0" presId="urn:microsoft.com/office/officeart/2005/8/layout/process4"/>
    <dgm:cxn modelId="{DE833E1C-ADFB-4A57-B368-0E13F5C946F8}" type="presParOf" srcId="{26BD63E0-2807-47A3-9591-603B586933CF}" destId="{D58E1476-778D-4976-A18E-0A34C7B80433}" srcOrd="1" destOrd="0" presId="urn:microsoft.com/office/officeart/2005/8/layout/process4"/>
    <dgm:cxn modelId="{7936B564-A65B-49CE-B612-E4D8D47B65CB}" type="presParOf" srcId="{8F341368-41D2-46BC-BA7B-0D1FC966FA4C}" destId="{6F452205-C5E1-4250-B16F-DB14AB47BD81}" srcOrd="3" destOrd="0" presId="urn:microsoft.com/office/officeart/2005/8/layout/process4"/>
    <dgm:cxn modelId="{E8F759BB-BF38-4C3E-8A84-F522EF84C5C4}" type="presParOf" srcId="{8F341368-41D2-46BC-BA7B-0D1FC966FA4C}" destId="{CF48533B-DCB3-4023-B1CA-26D5E4B53CD6}" srcOrd="4" destOrd="0" presId="urn:microsoft.com/office/officeart/2005/8/layout/process4"/>
    <dgm:cxn modelId="{D2F21022-FAD1-44EB-81E7-73B2B914CF0C}" type="presParOf" srcId="{CF48533B-DCB3-4023-B1CA-26D5E4B53CD6}" destId="{8A7A1373-7690-46CE-BD49-011E09B7E0FD}" srcOrd="0" destOrd="0" presId="urn:microsoft.com/office/officeart/2005/8/layout/process4"/>
    <dgm:cxn modelId="{A5301FD7-41C1-4557-AF91-22F889FBDEB5}" type="presParOf" srcId="{CF48533B-DCB3-4023-B1CA-26D5E4B53CD6}" destId="{2E8331E4-DFDE-4196-A09E-A85D44D3193A}" srcOrd="1" destOrd="0" presId="urn:microsoft.com/office/officeart/2005/8/layout/process4"/>
    <dgm:cxn modelId="{4160E463-F94E-4536-A333-21C662E8A614}" type="presParOf" srcId="{CF48533B-DCB3-4023-B1CA-26D5E4B53CD6}" destId="{BF1CE3E6-4DB2-4013-A697-53296733ACDC}" srcOrd="2" destOrd="0" presId="urn:microsoft.com/office/officeart/2005/8/layout/process4"/>
    <dgm:cxn modelId="{DFF28E7B-7B8C-4DDB-8B11-380DB6175E8E}" type="presParOf" srcId="{BF1CE3E6-4DB2-4013-A697-53296733ACDC}" destId="{C6DF0F43-9E0A-4CAC-95AB-8377986A8052}" srcOrd="0" destOrd="0" presId="urn:microsoft.com/office/officeart/2005/8/layout/process4"/>
    <dgm:cxn modelId="{909C3900-A64C-45F5-A02A-13A110356D1C}" type="presParOf" srcId="{BF1CE3E6-4DB2-4013-A697-53296733ACDC}" destId="{AF75A0FB-0D5A-4F62-964F-4CB487760C9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5B110-378B-471A-9B7C-9B4EACA6D15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285C5-C6DD-4021-A821-E07245EECE28}">
      <dgm:prSet phldrT="[Текст]" custT="1"/>
      <dgm:spPr/>
      <dgm:t>
        <a:bodyPr/>
        <a:lstStyle/>
        <a:p>
          <a:r>
            <a:rPr lang="ru-RU" sz="1000" dirty="0" smtClean="0"/>
            <a:t>Июнь-октябрь 2016 г</a:t>
          </a:r>
          <a:r>
            <a:rPr lang="ru-RU" sz="700" dirty="0" smtClean="0"/>
            <a:t>.</a:t>
          </a:r>
          <a:endParaRPr lang="ru-RU" sz="700" dirty="0"/>
        </a:p>
      </dgm:t>
    </dgm:pt>
    <dgm:pt modelId="{98AEB1E2-D061-4EEA-82C5-07D76A758D0E}" type="parTrans" cxnId="{A81297CA-2F12-4974-98CE-067409F76D2C}">
      <dgm:prSet/>
      <dgm:spPr/>
      <dgm:t>
        <a:bodyPr/>
        <a:lstStyle/>
        <a:p>
          <a:endParaRPr lang="ru-RU"/>
        </a:p>
      </dgm:t>
    </dgm:pt>
    <dgm:pt modelId="{2EB79BF1-F3C6-41CE-B18F-02E2BA492405}" type="sibTrans" cxnId="{A81297CA-2F12-4974-98CE-067409F76D2C}">
      <dgm:prSet/>
      <dgm:spPr/>
      <dgm:t>
        <a:bodyPr/>
        <a:lstStyle/>
        <a:p>
          <a:endParaRPr lang="ru-RU"/>
        </a:p>
      </dgm:t>
    </dgm:pt>
    <dgm:pt modelId="{8D8EF912-86BB-49F9-811C-2F3188B97F8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Составление проекта бюджета на 2017 год и плановый период 2018 и 2019 годов</a:t>
          </a:r>
          <a:endParaRPr lang="ru-RU" sz="1000" dirty="0">
            <a:solidFill>
              <a:srgbClr val="000000"/>
            </a:solidFill>
          </a:endParaRPr>
        </a:p>
      </dgm:t>
    </dgm:pt>
    <dgm:pt modelId="{9D49D894-8D45-4E75-A869-4F7092B13F99}" type="parTrans" cxnId="{10BB82D6-9340-4560-984B-D1ED2611192A}">
      <dgm:prSet/>
      <dgm:spPr/>
      <dgm:t>
        <a:bodyPr/>
        <a:lstStyle/>
        <a:p>
          <a:endParaRPr lang="ru-RU"/>
        </a:p>
      </dgm:t>
    </dgm:pt>
    <dgm:pt modelId="{2E527358-A934-442C-95D6-F3B33BE0DC4C}" type="sibTrans" cxnId="{10BB82D6-9340-4560-984B-D1ED2611192A}">
      <dgm:prSet/>
      <dgm:spPr/>
      <dgm:t>
        <a:bodyPr/>
        <a:lstStyle/>
        <a:p>
          <a:endParaRPr lang="ru-RU"/>
        </a:p>
      </dgm:t>
    </dgm:pt>
    <dgm:pt modelId="{AD6F8549-2DFC-4B5F-A148-40826C4D418E}">
      <dgm:prSet phldrT="[Текст]" custT="1"/>
      <dgm:spPr/>
      <dgm:t>
        <a:bodyPr/>
        <a:lstStyle/>
        <a:p>
          <a:r>
            <a:rPr lang="ru-RU" sz="1000" dirty="0" smtClean="0"/>
            <a:t>Ноябрь-декабрь 2016 г.</a:t>
          </a:r>
          <a:endParaRPr lang="ru-RU" sz="1000" dirty="0"/>
        </a:p>
      </dgm:t>
    </dgm:pt>
    <dgm:pt modelId="{7B99C003-32F2-448E-868C-2B20525E867F}" type="parTrans" cxnId="{BA14CF5F-C871-432E-B4E6-09B9A5A59A74}">
      <dgm:prSet/>
      <dgm:spPr/>
      <dgm:t>
        <a:bodyPr/>
        <a:lstStyle/>
        <a:p>
          <a:endParaRPr lang="ru-RU"/>
        </a:p>
      </dgm:t>
    </dgm:pt>
    <dgm:pt modelId="{39C20208-37A6-43ED-AEE4-2908548B3FA4}" type="sibTrans" cxnId="{BA14CF5F-C871-432E-B4E6-09B9A5A59A74}">
      <dgm:prSet/>
      <dgm:spPr/>
      <dgm:t>
        <a:bodyPr/>
        <a:lstStyle/>
        <a:p>
          <a:endParaRPr lang="ru-RU"/>
        </a:p>
      </dgm:t>
    </dgm:pt>
    <dgm:pt modelId="{FC413EBB-93EA-4EA6-B4C2-C96FAC216E44}">
      <dgm:prSet phldrT="[Текст]" custT="1"/>
      <dgm:spPr/>
      <dgm:t>
        <a:bodyPr/>
        <a:lstStyle/>
        <a:p>
          <a:r>
            <a:rPr lang="ru-RU" sz="1000" dirty="0" smtClean="0"/>
            <a:t>Исполнение бюджета в 2017 году</a:t>
          </a:r>
          <a:endParaRPr lang="ru-RU" sz="1000" dirty="0">
            <a:solidFill>
              <a:srgbClr val="000000"/>
            </a:solidFill>
          </a:endParaRPr>
        </a:p>
      </dgm:t>
    </dgm:pt>
    <dgm:pt modelId="{F7F92E78-6C06-4727-9A83-BE433DA5E00C}" type="parTrans" cxnId="{FE74CA17-9B29-44FC-8F58-E6F7AF291DA6}">
      <dgm:prSet/>
      <dgm:spPr/>
      <dgm:t>
        <a:bodyPr/>
        <a:lstStyle/>
        <a:p>
          <a:endParaRPr lang="ru-RU"/>
        </a:p>
      </dgm:t>
    </dgm:pt>
    <dgm:pt modelId="{5BB90932-8975-4E7D-A245-131A9E75E1EB}" type="sibTrans" cxnId="{FE74CA17-9B29-44FC-8F58-E6F7AF291DA6}">
      <dgm:prSet/>
      <dgm:spPr/>
      <dgm:t>
        <a:bodyPr/>
        <a:lstStyle/>
        <a:p>
          <a:endParaRPr lang="ru-RU"/>
        </a:p>
      </dgm:t>
    </dgm:pt>
    <dgm:pt modelId="{688DA246-F33B-4DA1-B98A-8A6FF5361709}">
      <dgm:prSet phldrT="[Текст]" custT="1"/>
      <dgm:spPr/>
      <dgm:t>
        <a:bodyPr/>
        <a:lstStyle/>
        <a:p>
          <a:r>
            <a:rPr lang="ru-RU" sz="1000" dirty="0" smtClean="0"/>
            <a:t>Май 2017 г</a:t>
          </a:r>
          <a:r>
            <a:rPr lang="ru-RU" sz="800" dirty="0" smtClean="0"/>
            <a:t>.</a:t>
          </a:r>
          <a:endParaRPr lang="ru-RU" sz="800" dirty="0"/>
        </a:p>
      </dgm:t>
    </dgm:pt>
    <dgm:pt modelId="{1761A3F6-9F24-491F-A96F-C0F4A8F02669}" type="parTrans" cxnId="{704EBB0D-8692-4205-A598-0AC12ADBA716}">
      <dgm:prSet/>
      <dgm:spPr/>
      <dgm:t>
        <a:bodyPr/>
        <a:lstStyle/>
        <a:p>
          <a:endParaRPr lang="ru-RU"/>
        </a:p>
      </dgm:t>
    </dgm:pt>
    <dgm:pt modelId="{FCF5F62B-9D9D-456B-98E8-6A84499BD268}" type="sibTrans" cxnId="{704EBB0D-8692-4205-A598-0AC12ADBA716}">
      <dgm:prSet/>
      <dgm:spPr/>
      <dgm:t>
        <a:bodyPr/>
        <a:lstStyle/>
        <a:p>
          <a:endParaRPr lang="ru-RU"/>
        </a:p>
      </dgm:t>
    </dgm:pt>
    <dgm:pt modelId="{F12D3C76-8153-4E5C-9D92-2182C2DE8564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Рассмотрение и утверждение годового отчета об исполнении бюджета за 2016 г.</a:t>
          </a:r>
          <a:endParaRPr lang="ru-RU" sz="1000" dirty="0">
            <a:solidFill>
              <a:srgbClr val="000000"/>
            </a:solidFill>
          </a:endParaRPr>
        </a:p>
      </dgm:t>
    </dgm:pt>
    <dgm:pt modelId="{1C9D8001-9A70-4AB0-9575-18395CBCAF64}" type="parTrans" cxnId="{7FC76ED9-7991-43BE-ACBC-91D2A78A96B3}">
      <dgm:prSet/>
      <dgm:spPr/>
      <dgm:t>
        <a:bodyPr/>
        <a:lstStyle/>
        <a:p>
          <a:endParaRPr lang="ru-RU"/>
        </a:p>
      </dgm:t>
    </dgm:pt>
    <dgm:pt modelId="{B4C87C30-AB77-47F6-BC98-2142CBD17782}" type="sibTrans" cxnId="{7FC76ED9-7991-43BE-ACBC-91D2A78A96B3}">
      <dgm:prSet/>
      <dgm:spPr/>
      <dgm:t>
        <a:bodyPr/>
        <a:lstStyle/>
        <a:p>
          <a:endParaRPr lang="ru-RU"/>
        </a:p>
      </dgm:t>
    </dgm:pt>
    <dgm:pt modelId="{96CFC7ED-D764-4D5B-B82E-48F1752F3129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Рассмотрение бюджета на 2017 год и плановый период 2018 и 2019 годов</a:t>
          </a:r>
          <a:endParaRPr lang="ru-RU" sz="900" dirty="0"/>
        </a:p>
      </dgm:t>
    </dgm:pt>
    <dgm:pt modelId="{7EABAAFC-8E32-4BCD-8B61-6EC308099881}" type="parTrans" cxnId="{9E58A711-1D7B-4796-AC21-C8702588585C}">
      <dgm:prSet/>
      <dgm:spPr/>
      <dgm:t>
        <a:bodyPr/>
        <a:lstStyle/>
        <a:p>
          <a:endParaRPr lang="ru-RU"/>
        </a:p>
      </dgm:t>
    </dgm:pt>
    <dgm:pt modelId="{350848C2-DBAA-480E-A566-F6575F8EA136}" type="sibTrans" cxnId="{9E58A711-1D7B-4796-AC21-C8702588585C}">
      <dgm:prSet/>
      <dgm:spPr/>
      <dgm:t>
        <a:bodyPr/>
        <a:lstStyle/>
        <a:p>
          <a:endParaRPr lang="ru-RU"/>
        </a:p>
      </dgm:t>
    </dgm:pt>
    <dgm:pt modelId="{D869AEE3-72D3-4DDA-88BF-3503272EB8F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Утверждение бюджета на 2017 год и плановый период 2018 и 2019 годов</a:t>
          </a:r>
          <a:endParaRPr lang="ru-RU" sz="1000" dirty="0">
            <a:solidFill>
              <a:srgbClr val="000000"/>
            </a:solidFill>
          </a:endParaRPr>
        </a:p>
      </dgm:t>
    </dgm:pt>
    <dgm:pt modelId="{AB28E806-1132-4DF3-A177-95D41655D471}" type="parTrans" cxnId="{F4116918-A9A5-4893-A5EF-B4D3FA16A445}">
      <dgm:prSet/>
      <dgm:spPr/>
      <dgm:t>
        <a:bodyPr/>
        <a:lstStyle/>
        <a:p>
          <a:endParaRPr lang="ru-RU"/>
        </a:p>
      </dgm:t>
    </dgm:pt>
    <dgm:pt modelId="{06681D85-CC5E-49B0-AD52-50CB51C8E21E}" type="sibTrans" cxnId="{F4116918-A9A5-4893-A5EF-B4D3FA16A445}">
      <dgm:prSet/>
      <dgm:spPr/>
      <dgm:t>
        <a:bodyPr/>
        <a:lstStyle/>
        <a:p>
          <a:endParaRPr lang="ru-RU"/>
        </a:p>
      </dgm:t>
    </dgm:pt>
    <dgm:pt modelId="{6D563DD8-590D-4B14-89EE-96E61012F67F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Формирование отчета об исполнении бюджета за 2016 г. и предоставление его в Министерство финансов </a:t>
          </a:r>
          <a:r>
            <a:rPr lang="ru-RU" sz="1000" smtClean="0">
              <a:solidFill>
                <a:srgbClr val="000000"/>
              </a:solidFill>
            </a:rPr>
            <a:t>Московской области</a:t>
          </a:r>
          <a:endParaRPr lang="ru-RU" sz="1000" dirty="0">
            <a:solidFill>
              <a:srgbClr val="000000"/>
            </a:solidFill>
          </a:endParaRPr>
        </a:p>
      </dgm:t>
    </dgm:pt>
    <dgm:pt modelId="{8A5F5B4B-A8A2-4EE8-89D8-314E1BD7C0D1}" type="parTrans" cxnId="{A87C0047-D035-4705-84F7-3439AACC0796}">
      <dgm:prSet/>
      <dgm:spPr/>
      <dgm:t>
        <a:bodyPr/>
        <a:lstStyle/>
        <a:p>
          <a:endParaRPr lang="ru-RU"/>
        </a:p>
      </dgm:t>
    </dgm:pt>
    <dgm:pt modelId="{7BAAF456-A961-4D82-8454-86F7C9B87C4F}" type="sibTrans" cxnId="{A87C0047-D035-4705-84F7-3439AACC0796}">
      <dgm:prSet/>
      <dgm:spPr/>
      <dgm:t>
        <a:bodyPr/>
        <a:lstStyle/>
        <a:p>
          <a:endParaRPr lang="ru-RU"/>
        </a:p>
      </dgm:t>
    </dgm:pt>
    <dgm:pt modelId="{C9A1998B-568F-4943-833A-C2DAC315B425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Проведение публичных слушаний проекта бюджета на 2017 год и плановый период 2018 и 2019 годов</a:t>
          </a:r>
          <a:endParaRPr lang="ru-RU" sz="900" dirty="0"/>
        </a:p>
      </dgm:t>
    </dgm:pt>
    <dgm:pt modelId="{FC7DF6F6-6716-4494-BBF6-2010C53AD51A}" type="parTrans" cxnId="{EF75FB4B-9708-4D60-89D3-159417C6BECD}">
      <dgm:prSet/>
      <dgm:spPr/>
      <dgm:t>
        <a:bodyPr/>
        <a:lstStyle/>
        <a:p>
          <a:endParaRPr lang="ru-RU"/>
        </a:p>
      </dgm:t>
    </dgm:pt>
    <dgm:pt modelId="{B045A4DD-0CBA-4F9E-BE85-972F531C5463}" type="sibTrans" cxnId="{EF75FB4B-9708-4D60-89D3-159417C6BECD}">
      <dgm:prSet/>
      <dgm:spPr/>
      <dgm:t>
        <a:bodyPr/>
        <a:lstStyle/>
        <a:p>
          <a:endParaRPr lang="ru-RU"/>
        </a:p>
      </dgm:t>
    </dgm:pt>
    <dgm:pt modelId="{146FEA1B-D287-41CB-B340-125FAC23C6A7}">
      <dgm:prSet phldrT="[Текст]" custT="1"/>
      <dgm:spPr/>
      <dgm:t>
        <a:bodyPr/>
        <a:lstStyle/>
        <a:p>
          <a:r>
            <a:rPr lang="ru-RU" sz="1000" dirty="0" smtClean="0"/>
            <a:t>Конец декабря 2016 г.  </a:t>
          </a:r>
          <a:endParaRPr lang="ru-RU" sz="1000" dirty="0"/>
        </a:p>
      </dgm:t>
    </dgm:pt>
    <dgm:pt modelId="{506EECF2-A7DF-4618-A1BB-67953C5851F1}" type="parTrans" cxnId="{70ED744F-38B6-4650-853F-6E3531A40D54}">
      <dgm:prSet/>
      <dgm:spPr/>
      <dgm:t>
        <a:bodyPr/>
        <a:lstStyle/>
        <a:p>
          <a:endParaRPr lang="ru-RU"/>
        </a:p>
      </dgm:t>
    </dgm:pt>
    <dgm:pt modelId="{04B5F842-2C82-4F18-9A42-CDCFDBBF4798}" type="sibTrans" cxnId="{70ED744F-38B6-4650-853F-6E3531A40D54}">
      <dgm:prSet/>
      <dgm:spPr/>
      <dgm:t>
        <a:bodyPr/>
        <a:lstStyle/>
        <a:p>
          <a:endParaRPr lang="ru-RU"/>
        </a:p>
      </dgm:t>
    </dgm:pt>
    <dgm:pt modelId="{2C6ED61A-7154-4517-99B1-26AF96726AC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Февраль- март</a:t>
          </a:r>
        </a:p>
        <a:p>
          <a:pPr>
            <a:spcAft>
              <a:spcPct val="35000"/>
            </a:spcAft>
          </a:pPr>
          <a:r>
            <a:rPr lang="ru-RU" sz="1000" dirty="0" smtClean="0">
              <a:solidFill>
                <a:schemeClr val="bg1"/>
              </a:solidFill>
            </a:rPr>
            <a:t>2017 г.</a:t>
          </a:r>
          <a:endParaRPr lang="ru-RU" sz="1000" dirty="0">
            <a:solidFill>
              <a:schemeClr val="bg1"/>
            </a:solidFill>
          </a:endParaRPr>
        </a:p>
      </dgm:t>
    </dgm:pt>
    <dgm:pt modelId="{11DAA1D8-A8CE-4318-9760-8DD4FB0C3799}" type="parTrans" cxnId="{9898B8F8-8216-4F11-B4A3-1EC66F6D7864}">
      <dgm:prSet/>
      <dgm:spPr/>
      <dgm:t>
        <a:bodyPr/>
        <a:lstStyle/>
        <a:p>
          <a:endParaRPr lang="ru-RU"/>
        </a:p>
      </dgm:t>
    </dgm:pt>
    <dgm:pt modelId="{9E0172E6-BA81-4EFE-90D3-E4DA40E29D11}" type="sibTrans" cxnId="{9898B8F8-8216-4F11-B4A3-1EC66F6D7864}">
      <dgm:prSet/>
      <dgm:spPr/>
      <dgm:t>
        <a:bodyPr/>
        <a:lstStyle/>
        <a:p>
          <a:endParaRPr lang="ru-RU"/>
        </a:p>
      </dgm:t>
    </dgm:pt>
    <dgm:pt modelId="{FF93B54E-E685-45C9-BC88-DEC9332784FF}">
      <dgm:prSet phldrT="[Текст]" custT="1"/>
      <dgm:spPr/>
      <dgm:t>
        <a:bodyPr/>
        <a:lstStyle/>
        <a:p>
          <a:r>
            <a:rPr lang="ru-RU" sz="1000" dirty="0" smtClean="0"/>
            <a:t>Январь-декабрь 2017 г.</a:t>
          </a:r>
          <a:endParaRPr lang="ru-RU" sz="1000" dirty="0"/>
        </a:p>
      </dgm:t>
    </dgm:pt>
    <dgm:pt modelId="{D298D1E4-423D-428D-86A1-B224A8204509}" type="sibTrans" cxnId="{618288A2-96AE-4034-99B0-7326A9754FC8}">
      <dgm:prSet/>
      <dgm:spPr/>
      <dgm:t>
        <a:bodyPr/>
        <a:lstStyle/>
        <a:p>
          <a:endParaRPr lang="ru-RU"/>
        </a:p>
      </dgm:t>
    </dgm:pt>
    <dgm:pt modelId="{91463444-38A9-4228-9822-5ECE4E166235}" type="parTrans" cxnId="{618288A2-96AE-4034-99B0-7326A9754FC8}">
      <dgm:prSet/>
      <dgm:spPr/>
      <dgm:t>
        <a:bodyPr/>
        <a:lstStyle/>
        <a:p>
          <a:endParaRPr lang="ru-RU"/>
        </a:p>
      </dgm:t>
    </dgm:pt>
    <dgm:pt modelId="{91456E71-C936-4E90-8ADE-D5F411191EB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Апрель</a:t>
          </a:r>
        </a:p>
        <a:p>
          <a:r>
            <a:rPr lang="ru-RU" sz="1000" dirty="0" smtClean="0">
              <a:solidFill>
                <a:schemeClr val="bg1"/>
              </a:solidFill>
            </a:rPr>
            <a:t>2017 г.</a:t>
          </a:r>
          <a:endParaRPr lang="ru-RU" sz="1000" dirty="0">
            <a:ln>
              <a:solidFill>
                <a:schemeClr val="bg1"/>
              </a:solidFill>
            </a:ln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2C4ACE-8B2F-48D8-BBD3-A046806A8C4B}" type="parTrans" cxnId="{83C0BA1B-2B55-42D2-98EA-44F585F546F2}">
      <dgm:prSet/>
      <dgm:spPr/>
      <dgm:t>
        <a:bodyPr/>
        <a:lstStyle/>
        <a:p>
          <a:endParaRPr lang="ru-RU"/>
        </a:p>
      </dgm:t>
    </dgm:pt>
    <dgm:pt modelId="{49264768-15C8-4ED6-A14C-1772033E5305}" type="sibTrans" cxnId="{83C0BA1B-2B55-42D2-98EA-44F585F546F2}">
      <dgm:prSet/>
      <dgm:spPr/>
      <dgm:t>
        <a:bodyPr/>
        <a:lstStyle/>
        <a:p>
          <a:endParaRPr lang="ru-RU"/>
        </a:p>
      </dgm:t>
    </dgm:pt>
    <dgm:pt modelId="{9CF1F44D-5406-4249-A6C3-A5037266FFC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Проведение публичных слушаний по исполнению бюджета за 2016 г.</a:t>
          </a:r>
          <a:endParaRPr lang="ru-RU" sz="1000" dirty="0">
            <a:solidFill>
              <a:srgbClr val="000000"/>
            </a:solidFill>
          </a:endParaRPr>
        </a:p>
      </dgm:t>
    </dgm:pt>
    <dgm:pt modelId="{16880495-333B-4614-807A-F5EBB509ADAC}" type="parTrans" cxnId="{73428934-B2C0-4EE7-B7E5-96315E432432}">
      <dgm:prSet/>
      <dgm:spPr/>
      <dgm:t>
        <a:bodyPr/>
        <a:lstStyle/>
        <a:p>
          <a:endParaRPr lang="ru-RU"/>
        </a:p>
      </dgm:t>
    </dgm:pt>
    <dgm:pt modelId="{F363A17C-4B60-4956-A183-F2A72F523889}" type="sibTrans" cxnId="{73428934-B2C0-4EE7-B7E5-96315E432432}">
      <dgm:prSet/>
      <dgm:spPr/>
      <dgm:t>
        <a:bodyPr/>
        <a:lstStyle/>
        <a:p>
          <a:endParaRPr lang="ru-RU"/>
        </a:p>
      </dgm:t>
    </dgm:pt>
    <dgm:pt modelId="{FA0D7C72-4E3F-4C9F-A7A4-7224625273E0}" type="pres">
      <dgm:prSet presAssocID="{7FA5B110-378B-471A-9B7C-9B4EACA6D1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83E317-5B6D-46B2-B2D2-F2AB338D300C}" type="pres">
      <dgm:prSet presAssocID="{158285C5-C6DD-4021-A821-E07245EECE28}" presName="composite" presStyleCnt="0"/>
      <dgm:spPr/>
    </dgm:pt>
    <dgm:pt modelId="{D2BA952C-8862-4CDC-A40B-87917A665C6C}" type="pres">
      <dgm:prSet presAssocID="{158285C5-C6DD-4021-A821-E07245EECE28}" presName="parentText" presStyleLbl="alignNode1" presStyleIdx="0" presStyleCnt="7" custLinFactNeighborX="-18097" custLinFactNeighborY="-9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64202-6873-4688-872F-A48516E4BFC9}" type="pres">
      <dgm:prSet presAssocID="{158285C5-C6DD-4021-A821-E07245EECE28}" presName="descendantText" presStyleLbl="alignAcc1" presStyleIdx="0" presStyleCnt="7" custAng="0" custLinFactNeighborX="9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7E54C-C687-4005-8DB1-F0CA5FA91519}" type="pres">
      <dgm:prSet presAssocID="{2EB79BF1-F3C6-41CE-B18F-02E2BA492405}" presName="sp" presStyleCnt="0"/>
      <dgm:spPr/>
    </dgm:pt>
    <dgm:pt modelId="{032B17A5-B230-4E6D-B268-C9154D8951AC}" type="pres">
      <dgm:prSet presAssocID="{AD6F8549-2DFC-4B5F-A148-40826C4D418E}" presName="composite" presStyleCnt="0"/>
      <dgm:spPr/>
    </dgm:pt>
    <dgm:pt modelId="{003AD277-CB24-4DC1-B1E3-BE416B095854}" type="pres">
      <dgm:prSet presAssocID="{AD6F8549-2DFC-4B5F-A148-40826C4D418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3C803-973D-44A3-9BCE-F0BE8E2EF2B1}" type="pres">
      <dgm:prSet presAssocID="{AD6F8549-2DFC-4B5F-A148-40826C4D418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61C8D-EBE6-41E7-9B75-B316892BD5EF}" type="pres">
      <dgm:prSet presAssocID="{39C20208-37A6-43ED-AEE4-2908548B3FA4}" presName="sp" presStyleCnt="0"/>
      <dgm:spPr/>
    </dgm:pt>
    <dgm:pt modelId="{95B0250F-FBDF-48D2-9C36-73A455AA4DC8}" type="pres">
      <dgm:prSet presAssocID="{146FEA1B-D287-41CB-B340-125FAC23C6A7}" presName="composite" presStyleCnt="0"/>
      <dgm:spPr/>
    </dgm:pt>
    <dgm:pt modelId="{43781C65-8903-4B51-A186-20B9783DB7C1}" type="pres">
      <dgm:prSet presAssocID="{146FEA1B-D287-41CB-B340-125FAC23C6A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D68E-2640-4264-A2A3-C61E8A4D5D6D}" type="pres">
      <dgm:prSet presAssocID="{146FEA1B-D287-41CB-B340-125FAC23C6A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2A68C-F7B4-4AA8-AB17-D500BF4117C7}" type="pres">
      <dgm:prSet presAssocID="{04B5F842-2C82-4F18-9A42-CDCFDBBF4798}" presName="sp" presStyleCnt="0"/>
      <dgm:spPr/>
    </dgm:pt>
    <dgm:pt modelId="{FAE3ED3F-53CF-44AC-999F-3841F0D3D50A}" type="pres">
      <dgm:prSet presAssocID="{FF93B54E-E685-45C9-BC88-DEC9332784FF}" presName="composite" presStyleCnt="0"/>
      <dgm:spPr/>
    </dgm:pt>
    <dgm:pt modelId="{0D08FADC-14BC-4A3F-AC64-13B9CCB36EE6}" type="pres">
      <dgm:prSet presAssocID="{FF93B54E-E685-45C9-BC88-DEC9332784F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6A50-D786-4F20-9BFD-27A538EA0661}" type="pres">
      <dgm:prSet presAssocID="{FF93B54E-E685-45C9-BC88-DEC9332784F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38B12-E364-49DB-9FAB-3507D24BDF66}" type="pres">
      <dgm:prSet presAssocID="{D298D1E4-423D-428D-86A1-B224A8204509}" presName="sp" presStyleCnt="0"/>
      <dgm:spPr/>
    </dgm:pt>
    <dgm:pt modelId="{86DBC803-2701-4890-82E7-C54F7402880A}" type="pres">
      <dgm:prSet presAssocID="{2C6ED61A-7154-4517-99B1-26AF96726ACA}" presName="composite" presStyleCnt="0"/>
      <dgm:spPr/>
    </dgm:pt>
    <dgm:pt modelId="{6986A3C1-7BBE-4492-8E55-9C35BB01D1DF}" type="pres">
      <dgm:prSet presAssocID="{2C6ED61A-7154-4517-99B1-26AF96726AC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5AA2F-FF3D-4104-9A94-11E9C50982A9}" type="pres">
      <dgm:prSet presAssocID="{2C6ED61A-7154-4517-99B1-26AF96726ACA}" presName="descendantText" presStyleLbl="alignAcc1" presStyleIdx="4" presStyleCnt="7" custLinFactNeighborX="-182" custLinFactNeighborY="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CE677-84A6-435F-AD06-ED78A1253DD1}" type="pres">
      <dgm:prSet presAssocID="{9E0172E6-BA81-4EFE-90D3-E4DA40E29D11}" presName="sp" presStyleCnt="0"/>
      <dgm:spPr/>
    </dgm:pt>
    <dgm:pt modelId="{9B9A9D1A-B331-4B06-BC09-E52188041593}" type="pres">
      <dgm:prSet presAssocID="{91456E71-C936-4E90-8ADE-D5F411191EBB}" presName="composite" presStyleCnt="0"/>
      <dgm:spPr/>
    </dgm:pt>
    <dgm:pt modelId="{92628249-EC09-45B5-9FCA-D7D8DF764C3B}" type="pres">
      <dgm:prSet presAssocID="{91456E71-C936-4E90-8ADE-D5F411191EB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0995C-3D0C-499A-9CC8-C12BF753A321}" type="pres">
      <dgm:prSet presAssocID="{91456E71-C936-4E90-8ADE-D5F411191EB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C3CE8-00ED-4C08-81AF-ED08A1E32B22}" type="pres">
      <dgm:prSet presAssocID="{49264768-15C8-4ED6-A14C-1772033E5305}" presName="sp" presStyleCnt="0"/>
      <dgm:spPr/>
    </dgm:pt>
    <dgm:pt modelId="{4C025F00-2442-4DF9-B579-E66F57F2A82E}" type="pres">
      <dgm:prSet presAssocID="{688DA246-F33B-4DA1-B98A-8A6FF5361709}" presName="composite" presStyleCnt="0"/>
      <dgm:spPr/>
    </dgm:pt>
    <dgm:pt modelId="{492776A4-91EC-4963-96D1-0AAAE8AABB77}" type="pres">
      <dgm:prSet presAssocID="{688DA246-F33B-4DA1-B98A-8A6FF5361709}" presName="parentText" presStyleLbl="alignNode1" presStyleIdx="6" presStyleCnt="7" custLinFactNeighborX="-18097" custLinFactNeighborY="-12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BAC7D-E895-4454-92F5-3A2B72B5A3E1}" type="pres">
      <dgm:prSet presAssocID="{688DA246-F33B-4DA1-B98A-8A6FF536170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28934-B2C0-4EE7-B7E5-96315E432432}" srcId="{91456E71-C936-4E90-8ADE-D5F411191EBB}" destId="{9CF1F44D-5406-4249-A6C3-A5037266FFCE}" srcOrd="0" destOrd="0" parTransId="{16880495-333B-4614-807A-F5EBB509ADAC}" sibTransId="{F363A17C-4B60-4956-A183-F2A72F523889}"/>
    <dgm:cxn modelId="{F4116918-A9A5-4893-A5EF-B4D3FA16A445}" srcId="{146FEA1B-D287-41CB-B340-125FAC23C6A7}" destId="{D869AEE3-72D3-4DDA-88BF-3503272EB8FE}" srcOrd="0" destOrd="0" parTransId="{AB28E806-1132-4DF3-A177-95D41655D471}" sibTransId="{06681D85-CC5E-49B0-AD52-50CB51C8E21E}"/>
    <dgm:cxn modelId="{F3DD89F3-E92B-49B3-8FB3-74BE680D60BF}" type="presOf" srcId="{146FEA1B-D287-41CB-B340-125FAC23C6A7}" destId="{43781C65-8903-4B51-A186-20B9783DB7C1}" srcOrd="0" destOrd="0" presId="urn:microsoft.com/office/officeart/2005/8/layout/chevron2"/>
    <dgm:cxn modelId="{DD064448-F38A-4393-81C2-B550D4A8C6F6}" type="presOf" srcId="{AD6F8549-2DFC-4B5F-A148-40826C4D418E}" destId="{003AD277-CB24-4DC1-B1E3-BE416B095854}" srcOrd="0" destOrd="0" presId="urn:microsoft.com/office/officeart/2005/8/layout/chevron2"/>
    <dgm:cxn modelId="{39B4B6F8-D1D9-4AAC-933B-C7BFE8576777}" type="presOf" srcId="{FF93B54E-E685-45C9-BC88-DEC9332784FF}" destId="{0D08FADC-14BC-4A3F-AC64-13B9CCB36EE6}" srcOrd="0" destOrd="0" presId="urn:microsoft.com/office/officeart/2005/8/layout/chevron2"/>
    <dgm:cxn modelId="{F2613AC7-D604-430D-809B-852AD442E253}" type="presOf" srcId="{D869AEE3-72D3-4DDA-88BF-3503272EB8FE}" destId="{4B87D68E-2640-4264-A2A3-C61E8A4D5D6D}" srcOrd="0" destOrd="0" presId="urn:microsoft.com/office/officeart/2005/8/layout/chevron2"/>
    <dgm:cxn modelId="{1F64CE02-DFCF-4CB5-8A17-5084B20E0C89}" type="presOf" srcId="{2C6ED61A-7154-4517-99B1-26AF96726ACA}" destId="{6986A3C1-7BBE-4492-8E55-9C35BB01D1DF}" srcOrd="0" destOrd="0" presId="urn:microsoft.com/office/officeart/2005/8/layout/chevron2"/>
    <dgm:cxn modelId="{9E58A711-1D7B-4796-AC21-C8702588585C}" srcId="{AD6F8549-2DFC-4B5F-A148-40826C4D418E}" destId="{96CFC7ED-D764-4D5B-B82E-48F1752F3129}" srcOrd="0" destOrd="0" parTransId="{7EABAAFC-8E32-4BCD-8B61-6EC308099881}" sibTransId="{350848C2-DBAA-480E-A566-F6575F8EA136}"/>
    <dgm:cxn modelId="{9898B8F8-8216-4F11-B4A3-1EC66F6D7864}" srcId="{7FA5B110-378B-471A-9B7C-9B4EACA6D150}" destId="{2C6ED61A-7154-4517-99B1-26AF96726ACA}" srcOrd="4" destOrd="0" parTransId="{11DAA1D8-A8CE-4318-9760-8DD4FB0C3799}" sibTransId="{9E0172E6-BA81-4EFE-90D3-E4DA40E29D11}"/>
    <dgm:cxn modelId="{EFEBE775-347A-4251-82CC-7CD34D5D7DC2}" type="presOf" srcId="{9CF1F44D-5406-4249-A6C3-A5037266FFCE}" destId="{74B0995C-3D0C-499A-9CC8-C12BF753A321}" srcOrd="0" destOrd="0" presId="urn:microsoft.com/office/officeart/2005/8/layout/chevron2"/>
    <dgm:cxn modelId="{A81297CA-2F12-4974-98CE-067409F76D2C}" srcId="{7FA5B110-378B-471A-9B7C-9B4EACA6D150}" destId="{158285C5-C6DD-4021-A821-E07245EECE28}" srcOrd="0" destOrd="0" parTransId="{98AEB1E2-D061-4EEA-82C5-07D76A758D0E}" sibTransId="{2EB79BF1-F3C6-41CE-B18F-02E2BA492405}"/>
    <dgm:cxn modelId="{26EE4A45-9227-4361-8CD6-9032827508BA}" type="presOf" srcId="{7FA5B110-378B-471A-9B7C-9B4EACA6D150}" destId="{FA0D7C72-4E3F-4C9F-A7A4-7224625273E0}" srcOrd="0" destOrd="0" presId="urn:microsoft.com/office/officeart/2005/8/layout/chevron2"/>
    <dgm:cxn modelId="{EF75FB4B-9708-4D60-89D3-159417C6BECD}" srcId="{AD6F8549-2DFC-4B5F-A148-40826C4D418E}" destId="{C9A1998B-568F-4943-833A-C2DAC315B425}" srcOrd="1" destOrd="0" parTransId="{FC7DF6F6-6716-4494-BBF6-2010C53AD51A}" sibTransId="{B045A4DD-0CBA-4F9E-BE85-972F531C5463}"/>
    <dgm:cxn modelId="{253B5BD4-D1A5-407B-BF88-E3C39E22EFEF}" type="presOf" srcId="{158285C5-C6DD-4021-A821-E07245EECE28}" destId="{D2BA952C-8862-4CDC-A40B-87917A665C6C}" srcOrd="0" destOrd="0" presId="urn:microsoft.com/office/officeart/2005/8/layout/chevron2"/>
    <dgm:cxn modelId="{7FC76ED9-7991-43BE-ACBC-91D2A78A96B3}" srcId="{688DA246-F33B-4DA1-B98A-8A6FF5361709}" destId="{F12D3C76-8153-4E5C-9D92-2182C2DE8564}" srcOrd="0" destOrd="0" parTransId="{1C9D8001-9A70-4AB0-9575-18395CBCAF64}" sibTransId="{B4C87C30-AB77-47F6-BC98-2142CBD17782}"/>
    <dgm:cxn modelId="{74FCE2D2-621F-48AB-A6AD-1C4920253BF2}" type="presOf" srcId="{C9A1998B-568F-4943-833A-C2DAC315B425}" destId="{C4F3C803-973D-44A3-9BCE-F0BE8E2EF2B1}" srcOrd="0" destOrd="1" presId="urn:microsoft.com/office/officeart/2005/8/layout/chevron2"/>
    <dgm:cxn modelId="{A87C0047-D035-4705-84F7-3439AACC0796}" srcId="{2C6ED61A-7154-4517-99B1-26AF96726ACA}" destId="{6D563DD8-590D-4B14-89EE-96E61012F67F}" srcOrd="0" destOrd="0" parTransId="{8A5F5B4B-A8A2-4EE8-89D8-314E1BD7C0D1}" sibTransId="{7BAAF456-A961-4D82-8454-86F7C9B87C4F}"/>
    <dgm:cxn modelId="{6ECDFE16-05B7-491E-BA41-03CC38E82DB4}" type="presOf" srcId="{8D8EF912-86BB-49F9-811C-2F3188B97F8E}" destId="{0E564202-6873-4688-872F-A48516E4BFC9}" srcOrd="0" destOrd="0" presId="urn:microsoft.com/office/officeart/2005/8/layout/chevron2"/>
    <dgm:cxn modelId="{8A700950-137F-45CB-8040-B53BEF19D0EE}" type="presOf" srcId="{FC413EBB-93EA-4EA6-B4C2-C96FAC216E44}" destId="{98AF6A50-D786-4F20-9BFD-27A538EA0661}" srcOrd="0" destOrd="0" presId="urn:microsoft.com/office/officeart/2005/8/layout/chevron2"/>
    <dgm:cxn modelId="{BA14CF5F-C871-432E-B4E6-09B9A5A59A74}" srcId="{7FA5B110-378B-471A-9B7C-9B4EACA6D150}" destId="{AD6F8549-2DFC-4B5F-A148-40826C4D418E}" srcOrd="1" destOrd="0" parTransId="{7B99C003-32F2-448E-868C-2B20525E867F}" sibTransId="{39C20208-37A6-43ED-AEE4-2908548B3FA4}"/>
    <dgm:cxn modelId="{618288A2-96AE-4034-99B0-7326A9754FC8}" srcId="{7FA5B110-378B-471A-9B7C-9B4EACA6D150}" destId="{FF93B54E-E685-45C9-BC88-DEC9332784FF}" srcOrd="3" destOrd="0" parTransId="{91463444-38A9-4228-9822-5ECE4E166235}" sibTransId="{D298D1E4-423D-428D-86A1-B224A8204509}"/>
    <dgm:cxn modelId="{F29EDA7D-F428-4978-A01F-5591D684F64F}" type="presOf" srcId="{6D563DD8-590D-4B14-89EE-96E61012F67F}" destId="{6615AA2F-FF3D-4104-9A94-11E9C50982A9}" srcOrd="0" destOrd="0" presId="urn:microsoft.com/office/officeart/2005/8/layout/chevron2"/>
    <dgm:cxn modelId="{826348B5-D1F9-4061-8183-A70B904C1399}" type="presOf" srcId="{96CFC7ED-D764-4D5B-B82E-48F1752F3129}" destId="{C4F3C803-973D-44A3-9BCE-F0BE8E2EF2B1}" srcOrd="0" destOrd="0" presId="urn:microsoft.com/office/officeart/2005/8/layout/chevron2"/>
    <dgm:cxn modelId="{75DD742E-8CB8-4EA2-8586-5ECB840A8B6C}" type="presOf" srcId="{F12D3C76-8153-4E5C-9D92-2182C2DE8564}" destId="{A64BAC7D-E895-4454-92F5-3A2B72B5A3E1}" srcOrd="0" destOrd="0" presId="urn:microsoft.com/office/officeart/2005/8/layout/chevron2"/>
    <dgm:cxn modelId="{704EBB0D-8692-4205-A598-0AC12ADBA716}" srcId="{7FA5B110-378B-471A-9B7C-9B4EACA6D150}" destId="{688DA246-F33B-4DA1-B98A-8A6FF5361709}" srcOrd="6" destOrd="0" parTransId="{1761A3F6-9F24-491F-A96F-C0F4A8F02669}" sibTransId="{FCF5F62B-9D9D-456B-98E8-6A84499BD268}"/>
    <dgm:cxn modelId="{70ED744F-38B6-4650-853F-6E3531A40D54}" srcId="{7FA5B110-378B-471A-9B7C-9B4EACA6D150}" destId="{146FEA1B-D287-41CB-B340-125FAC23C6A7}" srcOrd="2" destOrd="0" parTransId="{506EECF2-A7DF-4618-A1BB-67953C5851F1}" sibTransId="{04B5F842-2C82-4F18-9A42-CDCFDBBF4798}"/>
    <dgm:cxn modelId="{7872C1CA-EA0C-4B06-B329-64F21F13DE5C}" type="presOf" srcId="{91456E71-C936-4E90-8ADE-D5F411191EBB}" destId="{92628249-EC09-45B5-9FCA-D7D8DF764C3B}" srcOrd="0" destOrd="0" presId="urn:microsoft.com/office/officeart/2005/8/layout/chevron2"/>
    <dgm:cxn modelId="{83C0BA1B-2B55-42D2-98EA-44F585F546F2}" srcId="{7FA5B110-378B-471A-9B7C-9B4EACA6D150}" destId="{91456E71-C936-4E90-8ADE-D5F411191EBB}" srcOrd="5" destOrd="0" parTransId="{132C4ACE-8B2F-48D8-BBD3-A046806A8C4B}" sibTransId="{49264768-15C8-4ED6-A14C-1772033E5305}"/>
    <dgm:cxn modelId="{9877F0D6-640E-43A8-B3C0-24C40F61A197}" type="presOf" srcId="{688DA246-F33B-4DA1-B98A-8A6FF5361709}" destId="{492776A4-91EC-4963-96D1-0AAAE8AABB77}" srcOrd="0" destOrd="0" presId="urn:microsoft.com/office/officeart/2005/8/layout/chevron2"/>
    <dgm:cxn modelId="{10BB82D6-9340-4560-984B-D1ED2611192A}" srcId="{158285C5-C6DD-4021-A821-E07245EECE28}" destId="{8D8EF912-86BB-49F9-811C-2F3188B97F8E}" srcOrd="0" destOrd="0" parTransId="{9D49D894-8D45-4E75-A869-4F7092B13F99}" sibTransId="{2E527358-A934-442C-95D6-F3B33BE0DC4C}"/>
    <dgm:cxn modelId="{FE74CA17-9B29-44FC-8F58-E6F7AF291DA6}" srcId="{FF93B54E-E685-45C9-BC88-DEC9332784FF}" destId="{FC413EBB-93EA-4EA6-B4C2-C96FAC216E44}" srcOrd="0" destOrd="0" parTransId="{F7F92E78-6C06-4727-9A83-BE433DA5E00C}" sibTransId="{5BB90932-8975-4E7D-A245-131A9E75E1EB}"/>
    <dgm:cxn modelId="{2E88052C-A476-4B87-BD8A-3CB6AD6DE27B}" type="presParOf" srcId="{FA0D7C72-4E3F-4C9F-A7A4-7224625273E0}" destId="{7983E317-5B6D-46B2-B2D2-F2AB338D300C}" srcOrd="0" destOrd="0" presId="urn:microsoft.com/office/officeart/2005/8/layout/chevron2"/>
    <dgm:cxn modelId="{E1B4A0DF-77D2-4BBE-9B51-99122AFD71E8}" type="presParOf" srcId="{7983E317-5B6D-46B2-B2D2-F2AB338D300C}" destId="{D2BA952C-8862-4CDC-A40B-87917A665C6C}" srcOrd="0" destOrd="0" presId="urn:microsoft.com/office/officeart/2005/8/layout/chevron2"/>
    <dgm:cxn modelId="{8D1094FB-D4F5-46CE-A7B2-6F20FB13A9BA}" type="presParOf" srcId="{7983E317-5B6D-46B2-B2D2-F2AB338D300C}" destId="{0E564202-6873-4688-872F-A48516E4BFC9}" srcOrd="1" destOrd="0" presId="urn:microsoft.com/office/officeart/2005/8/layout/chevron2"/>
    <dgm:cxn modelId="{83D49219-AADC-4BB7-ABCD-D48B26E982EB}" type="presParOf" srcId="{FA0D7C72-4E3F-4C9F-A7A4-7224625273E0}" destId="{74F7E54C-C687-4005-8DB1-F0CA5FA91519}" srcOrd="1" destOrd="0" presId="urn:microsoft.com/office/officeart/2005/8/layout/chevron2"/>
    <dgm:cxn modelId="{BE0A945E-4BA7-47BE-96AF-63372EFE94A3}" type="presParOf" srcId="{FA0D7C72-4E3F-4C9F-A7A4-7224625273E0}" destId="{032B17A5-B230-4E6D-B268-C9154D8951AC}" srcOrd="2" destOrd="0" presId="urn:microsoft.com/office/officeart/2005/8/layout/chevron2"/>
    <dgm:cxn modelId="{B7534AA2-B367-412A-A239-C01476E7F0D6}" type="presParOf" srcId="{032B17A5-B230-4E6D-B268-C9154D8951AC}" destId="{003AD277-CB24-4DC1-B1E3-BE416B095854}" srcOrd="0" destOrd="0" presId="urn:microsoft.com/office/officeart/2005/8/layout/chevron2"/>
    <dgm:cxn modelId="{C4E05DAE-A697-42F6-BB5C-C545840C8D45}" type="presParOf" srcId="{032B17A5-B230-4E6D-B268-C9154D8951AC}" destId="{C4F3C803-973D-44A3-9BCE-F0BE8E2EF2B1}" srcOrd="1" destOrd="0" presId="urn:microsoft.com/office/officeart/2005/8/layout/chevron2"/>
    <dgm:cxn modelId="{3019508A-2D9D-4C42-B345-ABAD182B1E35}" type="presParOf" srcId="{FA0D7C72-4E3F-4C9F-A7A4-7224625273E0}" destId="{63061C8D-EBE6-41E7-9B75-B316892BD5EF}" srcOrd="3" destOrd="0" presId="urn:microsoft.com/office/officeart/2005/8/layout/chevron2"/>
    <dgm:cxn modelId="{B481D507-9E49-456A-AA34-DD136881DD3F}" type="presParOf" srcId="{FA0D7C72-4E3F-4C9F-A7A4-7224625273E0}" destId="{95B0250F-FBDF-48D2-9C36-73A455AA4DC8}" srcOrd="4" destOrd="0" presId="urn:microsoft.com/office/officeart/2005/8/layout/chevron2"/>
    <dgm:cxn modelId="{7CBFA8BF-A436-4DE8-99C7-B4C089242B3A}" type="presParOf" srcId="{95B0250F-FBDF-48D2-9C36-73A455AA4DC8}" destId="{43781C65-8903-4B51-A186-20B9783DB7C1}" srcOrd="0" destOrd="0" presId="urn:microsoft.com/office/officeart/2005/8/layout/chevron2"/>
    <dgm:cxn modelId="{FCC6990F-9BCC-43FA-A798-C3B5E785A36A}" type="presParOf" srcId="{95B0250F-FBDF-48D2-9C36-73A455AA4DC8}" destId="{4B87D68E-2640-4264-A2A3-C61E8A4D5D6D}" srcOrd="1" destOrd="0" presId="urn:microsoft.com/office/officeart/2005/8/layout/chevron2"/>
    <dgm:cxn modelId="{878C1194-77CA-4F1B-8606-B418BC8B5DD7}" type="presParOf" srcId="{FA0D7C72-4E3F-4C9F-A7A4-7224625273E0}" destId="{8042A68C-F7B4-4AA8-AB17-D500BF4117C7}" srcOrd="5" destOrd="0" presId="urn:microsoft.com/office/officeart/2005/8/layout/chevron2"/>
    <dgm:cxn modelId="{1216E226-E61F-4F49-AD36-ABA29CB3C2E9}" type="presParOf" srcId="{FA0D7C72-4E3F-4C9F-A7A4-7224625273E0}" destId="{FAE3ED3F-53CF-44AC-999F-3841F0D3D50A}" srcOrd="6" destOrd="0" presId="urn:microsoft.com/office/officeart/2005/8/layout/chevron2"/>
    <dgm:cxn modelId="{92F6EE42-41AD-4F73-8A98-0E5F846FCE04}" type="presParOf" srcId="{FAE3ED3F-53CF-44AC-999F-3841F0D3D50A}" destId="{0D08FADC-14BC-4A3F-AC64-13B9CCB36EE6}" srcOrd="0" destOrd="0" presId="urn:microsoft.com/office/officeart/2005/8/layout/chevron2"/>
    <dgm:cxn modelId="{2CC5B70F-FE4E-4EAF-BF6A-761B33479B17}" type="presParOf" srcId="{FAE3ED3F-53CF-44AC-999F-3841F0D3D50A}" destId="{98AF6A50-D786-4F20-9BFD-27A538EA0661}" srcOrd="1" destOrd="0" presId="urn:microsoft.com/office/officeart/2005/8/layout/chevron2"/>
    <dgm:cxn modelId="{29577B92-E394-4B2C-99E3-B78D9DD9F33E}" type="presParOf" srcId="{FA0D7C72-4E3F-4C9F-A7A4-7224625273E0}" destId="{8CE38B12-E364-49DB-9FAB-3507D24BDF66}" srcOrd="7" destOrd="0" presId="urn:microsoft.com/office/officeart/2005/8/layout/chevron2"/>
    <dgm:cxn modelId="{1AE392FD-BACE-4AF9-83FC-B1D72F35A8A4}" type="presParOf" srcId="{FA0D7C72-4E3F-4C9F-A7A4-7224625273E0}" destId="{86DBC803-2701-4890-82E7-C54F7402880A}" srcOrd="8" destOrd="0" presId="urn:microsoft.com/office/officeart/2005/8/layout/chevron2"/>
    <dgm:cxn modelId="{C1D82482-6409-4F29-83C0-2FF8AE6B2134}" type="presParOf" srcId="{86DBC803-2701-4890-82E7-C54F7402880A}" destId="{6986A3C1-7BBE-4492-8E55-9C35BB01D1DF}" srcOrd="0" destOrd="0" presId="urn:microsoft.com/office/officeart/2005/8/layout/chevron2"/>
    <dgm:cxn modelId="{C1D8DDDC-D7C8-4604-9507-8D8E833FFD71}" type="presParOf" srcId="{86DBC803-2701-4890-82E7-C54F7402880A}" destId="{6615AA2F-FF3D-4104-9A94-11E9C50982A9}" srcOrd="1" destOrd="0" presId="urn:microsoft.com/office/officeart/2005/8/layout/chevron2"/>
    <dgm:cxn modelId="{9C39854F-8EAF-4007-B800-761D37D4034A}" type="presParOf" srcId="{FA0D7C72-4E3F-4C9F-A7A4-7224625273E0}" destId="{C1DCE677-84A6-435F-AD06-ED78A1253DD1}" srcOrd="9" destOrd="0" presId="urn:microsoft.com/office/officeart/2005/8/layout/chevron2"/>
    <dgm:cxn modelId="{94CAB304-1BF4-402E-BDF9-564AEB4679A1}" type="presParOf" srcId="{FA0D7C72-4E3F-4C9F-A7A4-7224625273E0}" destId="{9B9A9D1A-B331-4B06-BC09-E52188041593}" srcOrd="10" destOrd="0" presId="urn:microsoft.com/office/officeart/2005/8/layout/chevron2"/>
    <dgm:cxn modelId="{CA15A25D-B17E-4A40-BB9C-0960B908492E}" type="presParOf" srcId="{9B9A9D1A-B331-4B06-BC09-E52188041593}" destId="{92628249-EC09-45B5-9FCA-D7D8DF764C3B}" srcOrd="0" destOrd="0" presId="urn:microsoft.com/office/officeart/2005/8/layout/chevron2"/>
    <dgm:cxn modelId="{E280AF51-2000-4F89-801F-6F87C6B1E83C}" type="presParOf" srcId="{9B9A9D1A-B331-4B06-BC09-E52188041593}" destId="{74B0995C-3D0C-499A-9CC8-C12BF753A321}" srcOrd="1" destOrd="0" presId="urn:microsoft.com/office/officeart/2005/8/layout/chevron2"/>
    <dgm:cxn modelId="{6E4CEB56-34CE-4DEE-8454-9931F999E0B7}" type="presParOf" srcId="{FA0D7C72-4E3F-4C9F-A7A4-7224625273E0}" destId="{169C3CE8-00ED-4C08-81AF-ED08A1E32B22}" srcOrd="11" destOrd="0" presId="urn:microsoft.com/office/officeart/2005/8/layout/chevron2"/>
    <dgm:cxn modelId="{AABE3FED-7C2E-47DA-A9D4-72800515C20F}" type="presParOf" srcId="{FA0D7C72-4E3F-4C9F-A7A4-7224625273E0}" destId="{4C025F00-2442-4DF9-B579-E66F57F2A82E}" srcOrd="12" destOrd="0" presId="urn:microsoft.com/office/officeart/2005/8/layout/chevron2"/>
    <dgm:cxn modelId="{DB802789-218D-44B7-817F-DCA2B33BD7D1}" type="presParOf" srcId="{4C025F00-2442-4DF9-B579-E66F57F2A82E}" destId="{492776A4-91EC-4963-96D1-0AAAE8AABB77}" srcOrd="0" destOrd="0" presId="urn:microsoft.com/office/officeart/2005/8/layout/chevron2"/>
    <dgm:cxn modelId="{690F9985-8FCE-418C-AF37-7C1B5074DF44}" type="presParOf" srcId="{4C025F00-2442-4DF9-B579-E66F57F2A82E}" destId="{A64BAC7D-E895-4454-92F5-3A2B72B5A3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6FEFF83-0E55-4872-8274-53CBB51E8838}" type="presOf" srcId="{62041EF8-A58D-44B5-A3B2-A1912EC3048F}" destId="{3D2C9018-5075-4036-BED9-0D613613C72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579DBA-59D9-4132-8A53-CAAAE35BD3D5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695B1-2C98-4071-9E50-465C0D9F3E1A}">
      <dgm:prSet phldrT="[Текст]" custT="1"/>
      <dgm:spPr/>
      <dgm:t>
        <a:bodyPr/>
        <a:lstStyle/>
        <a:p>
          <a:r>
            <a:rPr lang="ru-RU" sz="800" b="1" u="sng" dirty="0" smtClean="0"/>
            <a:t>Налоговые доходы</a:t>
          </a:r>
        </a:p>
        <a:p>
          <a:r>
            <a:rPr lang="ru-RU" sz="800" dirty="0" smtClean="0"/>
            <a:t>Поступления от уплаты налогов, предусмотренных Налоговым кодексом Российской Федерации</a:t>
          </a:r>
          <a:endParaRPr lang="ru-RU" sz="800" dirty="0"/>
        </a:p>
      </dgm:t>
    </dgm:pt>
    <dgm:pt modelId="{A742E548-4989-432A-8D09-7307395DC94B}" type="parTrans" cxnId="{D9E2F56C-F099-4A61-AD70-041055AB5BF9}">
      <dgm:prSet/>
      <dgm:spPr/>
      <dgm:t>
        <a:bodyPr/>
        <a:lstStyle/>
        <a:p>
          <a:endParaRPr lang="ru-RU"/>
        </a:p>
      </dgm:t>
    </dgm:pt>
    <dgm:pt modelId="{B1F83029-66CA-4635-BAFA-125E76C17573}" type="sibTrans" cxnId="{D9E2F56C-F099-4A61-AD70-041055AB5BF9}">
      <dgm:prSet/>
      <dgm:spPr/>
      <dgm:t>
        <a:bodyPr/>
        <a:lstStyle/>
        <a:p>
          <a:endParaRPr lang="ru-RU"/>
        </a:p>
      </dgm:t>
    </dgm:pt>
    <dgm:pt modelId="{D4192BC8-78B6-4CF7-90A3-3B070480C7A9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доход физических лиц</a:t>
          </a:r>
          <a:endParaRPr lang="ru-RU" dirty="0"/>
        </a:p>
      </dgm:t>
    </dgm:pt>
    <dgm:pt modelId="{2AAE99C0-480F-46DA-AFB4-35BF4F1EB460}" type="parTrans" cxnId="{58894F00-5847-42DE-AF58-2F012DB0B46B}">
      <dgm:prSet/>
      <dgm:spPr/>
      <dgm:t>
        <a:bodyPr/>
        <a:lstStyle/>
        <a:p>
          <a:endParaRPr lang="ru-RU"/>
        </a:p>
      </dgm:t>
    </dgm:pt>
    <dgm:pt modelId="{1BD445DE-5FB9-4C9F-9007-D8648862CAC5}" type="sibTrans" cxnId="{58894F00-5847-42DE-AF58-2F012DB0B46B}">
      <dgm:prSet/>
      <dgm:spPr/>
      <dgm:t>
        <a:bodyPr/>
        <a:lstStyle/>
        <a:p>
          <a:endParaRPr lang="ru-RU"/>
        </a:p>
      </dgm:t>
    </dgm:pt>
    <dgm:pt modelId="{28331BCE-184E-4FF9-9039-BFD4B676A9A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имущество физических лиц</a:t>
          </a:r>
          <a:endParaRPr lang="ru-RU" dirty="0"/>
        </a:p>
      </dgm:t>
    </dgm:pt>
    <dgm:pt modelId="{F0D15A69-67CE-4BC8-9766-DD906ECC5A0B}" type="parTrans" cxnId="{807BDC27-F9AA-458F-8992-B9418C300F8A}">
      <dgm:prSet/>
      <dgm:spPr/>
      <dgm:t>
        <a:bodyPr/>
        <a:lstStyle/>
        <a:p>
          <a:endParaRPr lang="ru-RU"/>
        </a:p>
      </dgm:t>
    </dgm:pt>
    <dgm:pt modelId="{89020172-7637-4A01-AA65-B363004F12B9}" type="sibTrans" cxnId="{807BDC27-F9AA-458F-8992-B9418C300F8A}">
      <dgm:prSet/>
      <dgm:spPr/>
      <dgm:t>
        <a:bodyPr/>
        <a:lstStyle/>
        <a:p>
          <a:endParaRPr lang="ru-RU"/>
        </a:p>
      </dgm:t>
    </dgm:pt>
    <dgm:pt modelId="{A728320D-98B9-4057-BDC7-27677F809122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совокупный доход</a:t>
          </a:r>
          <a:endParaRPr lang="ru-RU" dirty="0"/>
        </a:p>
      </dgm:t>
    </dgm:pt>
    <dgm:pt modelId="{E51078F8-A961-4A11-B94F-39EBEAE06D83}" type="parTrans" cxnId="{BE65850B-0B52-4A39-BF60-7B53DBF55F63}">
      <dgm:prSet/>
      <dgm:spPr/>
      <dgm:t>
        <a:bodyPr/>
        <a:lstStyle/>
        <a:p>
          <a:endParaRPr lang="ru-RU"/>
        </a:p>
      </dgm:t>
    </dgm:pt>
    <dgm:pt modelId="{1B7766D9-5473-4489-8507-1558190804D8}" type="sibTrans" cxnId="{BE65850B-0B52-4A39-BF60-7B53DBF55F63}">
      <dgm:prSet/>
      <dgm:spPr/>
      <dgm:t>
        <a:bodyPr/>
        <a:lstStyle/>
        <a:p>
          <a:endParaRPr lang="ru-RU"/>
        </a:p>
      </dgm:t>
    </dgm:pt>
    <dgm:pt modelId="{6FD5E874-378A-4684-BD6E-4CDD460FC7C4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Госпошлина </a:t>
          </a:r>
          <a:endParaRPr lang="ru-RU" dirty="0"/>
        </a:p>
      </dgm:t>
    </dgm:pt>
    <dgm:pt modelId="{9CD960E2-8C67-4388-A1B1-E30C274B30D6}" type="parTrans" cxnId="{C4A8BF12-0CEC-4ACC-A963-4AE9B3EE52EB}">
      <dgm:prSet/>
      <dgm:spPr/>
      <dgm:t>
        <a:bodyPr/>
        <a:lstStyle/>
        <a:p>
          <a:endParaRPr lang="ru-RU"/>
        </a:p>
      </dgm:t>
    </dgm:pt>
    <dgm:pt modelId="{7DCCA171-E3EC-490E-9C3C-8E49384687C9}" type="sibTrans" cxnId="{C4A8BF12-0CEC-4ACC-A963-4AE9B3EE52EB}">
      <dgm:prSet/>
      <dgm:spPr/>
      <dgm:t>
        <a:bodyPr/>
        <a:lstStyle/>
        <a:p>
          <a:endParaRPr lang="ru-RU"/>
        </a:p>
      </dgm:t>
    </dgm:pt>
    <dgm:pt modelId="{4E751294-56CF-4C5A-82C7-280DCE3F2FC0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Акцизы </a:t>
          </a:r>
          <a:endParaRPr lang="ru-RU" dirty="0"/>
        </a:p>
      </dgm:t>
    </dgm:pt>
    <dgm:pt modelId="{9C5BB035-F393-46B9-8AEC-99BF5328F29F}" type="parTrans" cxnId="{AD55202C-FA70-4BD0-B88A-14F9B5237F46}">
      <dgm:prSet/>
      <dgm:spPr/>
      <dgm:t>
        <a:bodyPr/>
        <a:lstStyle/>
        <a:p>
          <a:endParaRPr lang="ru-RU"/>
        </a:p>
      </dgm:t>
    </dgm:pt>
    <dgm:pt modelId="{8F2A9FB2-811C-4847-BAC9-CD36FA185B01}" type="sibTrans" cxnId="{AD55202C-FA70-4BD0-B88A-14F9B5237F46}">
      <dgm:prSet/>
      <dgm:spPr/>
      <dgm:t>
        <a:bodyPr/>
        <a:lstStyle/>
        <a:p>
          <a:endParaRPr lang="ru-RU"/>
        </a:p>
      </dgm:t>
    </dgm:pt>
    <dgm:pt modelId="{6A466249-631D-40BC-BB1E-DDA513B197EE}">
      <dgm:prSet phldrT="[Текст]" custT="1"/>
      <dgm:spPr/>
      <dgm:t>
        <a:bodyPr/>
        <a:lstStyle/>
        <a:p>
          <a:r>
            <a:rPr lang="ru-RU" sz="800" b="1" u="sng" dirty="0" smtClean="0"/>
            <a:t>Неналоговые доходы</a:t>
          </a:r>
        </a:p>
        <a:p>
          <a:r>
            <a:rPr lang="ru-RU" sz="8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800" dirty="0"/>
        </a:p>
      </dgm:t>
    </dgm:pt>
    <dgm:pt modelId="{D23AC98C-5196-4339-A92E-9FFA99CB0369}" type="parTrans" cxnId="{9891ABB9-7F26-40FE-A275-F5048D4031E4}">
      <dgm:prSet/>
      <dgm:spPr/>
      <dgm:t>
        <a:bodyPr/>
        <a:lstStyle/>
        <a:p>
          <a:endParaRPr lang="ru-RU"/>
        </a:p>
      </dgm:t>
    </dgm:pt>
    <dgm:pt modelId="{4B936EA5-C6E8-448B-88F2-F8AA140EF6D5}" type="sibTrans" cxnId="{9891ABB9-7F26-40FE-A275-F5048D4031E4}">
      <dgm:prSet/>
      <dgm:spPr/>
      <dgm:t>
        <a:bodyPr/>
        <a:lstStyle/>
        <a:p>
          <a:endParaRPr lang="ru-RU"/>
        </a:p>
      </dgm:t>
    </dgm:pt>
    <dgm:pt modelId="{D9F6CAC0-FBB7-4EE8-9805-AF7254BF5C2F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Арендная плата за земельные участки</a:t>
          </a:r>
          <a:endParaRPr lang="ru-RU" dirty="0"/>
        </a:p>
      </dgm:t>
    </dgm:pt>
    <dgm:pt modelId="{7A60486D-6781-4BF3-B902-5F26C26DD1AC}" type="parTrans" cxnId="{C3C63738-E047-48BE-BA27-E64836B58609}">
      <dgm:prSet/>
      <dgm:spPr/>
      <dgm:t>
        <a:bodyPr/>
        <a:lstStyle/>
        <a:p>
          <a:endParaRPr lang="ru-RU"/>
        </a:p>
      </dgm:t>
    </dgm:pt>
    <dgm:pt modelId="{5AC9BE0D-E1C6-415E-8E1D-44644A3AAA93}" type="sibTrans" cxnId="{C3C63738-E047-48BE-BA27-E64836B58609}">
      <dgm:prSet/>
      <dgm:spPr/>
      <dgm:t>
        <a:bodyPr/>
        <a:lstStyle/>
        <a:p>
          <a:endParaRPr lang="ru-RU"/>
        </a:p>
      </dgm:t>
    </dgm:pt>
    <dgm:pt modelId="{99D857C6-95E0-4E5C-8CBD-3ACBABB1FBD2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Продажа имущества</a:t>
          </a:r>
          <a:endParaRPr lang="ru-RU" dirty="0"/>
        </a:p>
      </dgm:t>
    </dgm:pt>
    <dgm:pt modelId="{15970546-30E5-4CE8-B0D3-795DA04CFB47}" type="parTrans" cxnId="{3D40F91F-210A-464D-8219-2C5DDC68E47F}">
      <dgm:prSet/>
      <dgm:spPr/>
      <dgm:t>
        <a:bodyPr/>
        <a:lstStyle/>
        <a:p>
          <a:endParaRPr lang="ru-RU"/>
        </a:p>
      </dgm:t>
    </dgm:pt>
    <dgm:pt modelId="{F3D7257E-A41E-47D1-98AC-DBCF879CCD6B}" type="sibTrans" cxnId="{3D40F91F-210A-464D-8219-2C5DDC68E47F}">
      <dgm:prSet/>
      <dgm:spPr/>
      <dgm:t>
        <a:bodyPr/>
        <a:lstStyle/>
        <a:p>
          <a:endParaRPr lang="ru-RU"/>
        </a:p>
      </dgm:t>
    </dgm:pt>
    <dgm:pt modelId="{92A836F9-B9FE-44EE-B556-590388CCDD45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mtClean="0"/>
            <a:t>Пользование природными ресурсами</a:t>
          </a:r>
          <a:endParaRPr lang="ru-RU" dirty="0"/>
        </a:p>
      </dgm:t>
    </dgm:pt>
    <dgm:pt modelId="{AC34B71F-1098-452D-A72A-7169E4AB34A1}" type="parTrans" cxnId="{124ED6A6-96E6-4582-875F-969C4D4A6558}">
      <dgm:prSet/>
      <dgm:spPr/>
      <dgm:t>
        <a:bodyPr/>
        <a:lstStyle/>
        <a:p>
          <a:endParaRPr lang="ru-RU"/>
        </a:p>
      </dgm:t>
    </dgm:pt>
    <dgm:pt modelId="{1B2685BB-6B63-4BCA-94A6-1A1E7D98D4A7}" type="sibTrans" cxnId="{124ED6A6-96E6-4582-875F-969C4D4A6558}">
      <dgm:prSet/>
      <dgm:spPr/>
      <dgm:t>
        <a:bodyPr/>
        <a:lstStyle/>
        <a:p>
          <a:endParaRPr lang="ru-RU"/>
        </a:p>
      </dgm:t>
    </dgm:pt>
    <dgm:pt modelId="{31D9D058-1C08-4FAC-A2BF-A92A3FBBB56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mtClean="0"/>
            <a:t>Штрафы, санкции</a:t>
          </a:r>
          <a:endParaRPr lang="ru-RU" dirty="0"/>
        </a:p>
      </dgm:t>
    </dgm:pt>
    <dgm:pt modelId="{5C582948-27C1-4A2B-8BB9-235F838F4D0B}" type="parTrans" cxnId="{39FFAFAC-EC05-4D5D-BD6F-AC7BABA1BE0C}">
      <dgm:prSet/>
      <dgm:spPr/>
      <dgm:t>
        <a:bodyPr/>
        <a:lstStyle/>
        <a:p>
          <a:endParaRPr lang="ru-RU"/>
        </a:p>
      </dgm:t>
    </dgm:pt>
    <dgm:pt modelId="{443916AA-73EA-413C-A87D-7E23E634BE42}" type="sibTrans" cxnId="{39FFAFAC-EC05-4D5D-BD6F-AC7BABA1BE0C}">
      <dgm:prSet/>
      <dgm:spPr/>
      <dgm:t>
        <a:bodyPr/>
        <a:lstStyle/>
        <a:p>
          <a:endParaRPr lang="ru-RU"/>
        </a:p>
      </dgm:t>
    </dgm:pt>
    <dgm:pt modelId="{125550E3-DA08-4BF0-827C-740F6A9752C2}">
      <dgm:prSet phldrT="[Текст]" custT="1"/>
      <dgm:spPr/>
      <dgm:t>
        <a:bodyPr/>
        <a:lstStyle/>
        <a:p>
          <a:r>
            <a:rPr lang="ru-RU" sz="700" b="1" u="sng" dirty="0" smtClean="0"/>
            <a:t>Безвозмездные поступления</a:t>
          </a:r>
        </a:p>
        <a:p>
          <a:r>
            <a:rPr lang="ru-RU" sz="7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700" dirty="0"/>
        </a:p>
      </dgm:t>
    </dgm:pt>
    <dgm:pt modelId="{7FE27589-DB51-4FB1-8006-4E3867AA4493}" type="parTrans" cxnId="{448EFAF6-48D7-4795-B840-6D8916B3386B}">
      <dgm:prSet/>
      <dgm:spPr/>
      <dgm:t>
        <a:bodyPr/>
        <a:lstStyle/>
        <a:p>
          <a:endParaRPr lang="ru-RU"/>
        </a:p>
      </dgm:t>
    </dgm:pt>
    <dgm:pt modelId="{A6131CB5-ECB8-4E8E-B514-6F7CC0AAAF94}" type="sibTrans" cxnId="{448EFAF6-48D7-4795-B840-6D8916B3386B}">
      <dgm:prSet/>
      <dgm:spPr/>
      <dgm:t>
        <a:bodyPr/>
        <a:lstStyle/>
        <a:p>
          <a:endParaRPr lang="ru-RU"/>
        </a:p>
      </dgm:t>
    </dgm:pt>
    <dgm:pt modelId="{9095CB5B-280E-4630-B2C7-D2CD0D7C012D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mtClean="0"/>
            <a:t>Субсидии</a:t>
          </a:r>
          <a:endParaRPr lang="ru-RU" dirty="0"/>
        </a:p>
      </dgm:t>
    </dgm:pt>
    <dgm:pt modelId="{824593C6-7146-4BCD-8B29-3F7439A3A376}" type="parTrans" cxnId="{12703A05-84E8-498C-81AE-1E579796A28B}">
      <dgm:prSet/>
      <dgm:spPr/>
      <dgm:t>
        <a:bodyPr/>
        <a:lstStyle/>
        <a:p>
          <a:endParaRPr lang="ru-RU"/>
        </a:p>
      </dgm:t>
    </dgm:pt>
    <dgm:pt modelId="{E9CDAAAA-436B-4FDA-8A1C-38B4A97D2543}" type="sibTrans" cxnId="{12703A05-84E8-498C-81AE-1E579796A28B}">
      <dgm:prSet/>
      <dgm:spPr/>
      <dgm:t>
        <a:bodyPr/>
        <a:lstStyle/>
        <a:p>
          <a:endParaRPr lang="ru-RU"/>
        </a:p>
      </dgm:t>
    </dgm:pt>
    <dgm:pt modelId="{6D209139-CD81-4C05-9F72-45DB3F55AACE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Дотации</a:t>
          </a:r>
          <a:endParaRPr lang="ru-RU" dirty="0"/>
        </a:p>
      </dgm:t>
    </dgm:pt>
    <dgm:pt modelId="{EEEF3202-BEA1-4BF6-8647-1A19614320A9}" type="parTrans" cxnId="{2299D14C-33B1-4CF4-9305-49A27B63EB4E}">
      <dgm:prSet/>
      <dgm:spPr/>
      <dgm:t>
        <a:bodyPr/>
        <a:lstStyle/>
        <a:p>
          <a:endParaRPr lang="ru-RU"/>
        </a:p>
      </dgm:t>
    </dgm:pt>
    <dgm:pt modelId="{0C09E7BD-9F19-4E4C-99A6-5B72FA1B7A2E}" type="sibTrans" cxnId="{2299D14C-33B1-4CF4-9305-49A27B63EB4E}">
      <dgm:prSet/>
      <dgm:spPr/>
      <dgm:t>
        <a:bodyPr/>
        <a:lstStyle/>
        <a:p>
          <a:endParaRPr lang="ru-RU"/>
        </a:p>
      </dgm:t>
    </dgm:pt>
    <dgm:pt modelId="{76797CC1-4106-4FB9-8475-5F26DAAA648E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земельный налог</a:t>
          </a:r>
          <a:endParaRPr lang="ru-RU" dirty="0"/>
        </a:p>
      </dgm:t>
    </dgm:pt>
    <dgm:pt modelId="{8016A1F6-AC10-454F-8C4E-5383B2C585E4}" type="parTrans" cxnId="{4C929070-AB4D-461E-94C2-959EEBF6BDD9}">
      <dgm:prSet/>
      <dgm:spPr/>
    </dgm:pt>
    <dgm:pt modelId="{78F3D538-6BFF-43FE-8A75-6514C29DDBF2}" type="sibTrans" cxnId="{4C929070-AB4D-461E-94C2-959EEBF6BDD9}">
      <dgm:prSet/>
      <dgm:spPr/>
    </dgm:pt>
    <dgm:pt modelId="{F1E7EA3A-0F0C-45FB-A2BB-61C64768939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Доходы от сдачи в аренду имущества</a:t>
          </a:r>
          <a:endParaRPr lang="ru-RU" dirty="0"/>
        </a:p>
      </dgm:t>
    </dgm:pt>
    <dgm:pt modelId="{67D4D03E-F144-41C6-A669-1233EE5978EB}" type="parTrans" cxnId="{E0C8E35A-134F-4CD9-9CF3-E65C8C545426}">
      <dgm:prSet/>
      <dgm:spPr/>
    </dgm:pt>
    <dgm:pt modelId="{E88380DA-D7EF-4CBD-BA37-D9077572EB3B}" type="sibTrans" cxnId="{E0C8E35A-134F-4CD9-9CF3-E65C8C545426}">
      <dgm:prSet/>
      <dgm:spPr/>
    </dgm:pt>
    <dgm:pt modelId="{6549BFB8-BD48-40AA-9411-18397515CE56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Субвенции</a:t>
          </a:r>
          <a:endParaRPr lang="ru-RU" dirty="0"/>
        </a:p>
      </dgm:t>
    </dgm:pt>
    <dgm:pt modelId="{3A8DA5D2-88B7-46C8-9EF8-8C81F36D2664}" type="parTrans" cxnId="{720D9F20-936C-4A23-B409-EAB1A68E30C2}">
      <dgm:prSet/>
      <dgm:spPr/>
    </dgm:pt>
    <dgm:pt modelId="{9D52DC92-15D6-474F-93AC-DAFD6764DA4F}" type="sibTrans" cxnId="{720D9F20-936C-4A23-B409-EAB1A68E30C2}">
      <dgm:prSet/>
      <dgm:spPr/>
    </dgm:pt>
    <dgm:pt modelId="{55F068DB-5F62-4AEF-A55C-180E49DB2DA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Иные межбюджетные трансферты </a:t>
          </a:r>
          <a:endParaRPr lang="ru-RU" dirty="0"/>
        </a:p>
      </dgm:t>
    </dgm:pt>
    <dgm:pt modelId="{5242C742-3194-475D-91F9-863B086EA04B}" type="parTrans" cxnId="{D5FF6E2C-7EF3-40C9-924A-FA1A15136464}">
      <dgm:prSet/>
      <dgm:spPr/>
    </dgm:pt>
    <dgm:pt modelId="{F5216C65-923F-4B05-BE5A-11F9115A5A30}" type="sibTrans" cxnId="{D5FF6E2C-7EF3-40C9-924A-FA1A15136464}">
      <dgm:prSet/>
      <dgm:spPr/>
    </dgm:pt>
    <dgm:pt modelId="{02617805-66DB-4E4B-9EA5-2638777FD9B1}" type="pres">
      <dgm:prSet presAssocID="{51579DBA-59D9-4132-8A53-CAAAE35BD3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CAD46C-8EC0-4FAA-BE19-F0E61A68F4B8}" type="pres">
      <dgm:prSet presAssocID="{4C8695B1-2C98-4071-9E50-465C0D9F3E1A}" presName="linNode" presStyleCnt="0"/>
      <dgm:spPr/>
      <dgm:t>
        <a:bodyPr/>
        <a:lstStyle/>
        <a:p>
          <a:endParaRPr lang="ru-RU"/>
        </a:p>
      </dgm:t>
    </dgm:pt>
    <dgm:pt modelId="{E45E6AD3-6666-40BE-A140-D7B6AC4C8E9B}" type="pres">
      <dgm:prSet presAssocID="{4C8695B1-2C98-4071-9E50-465C0D9F3E1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4C620-CD42-44F5-8451-3237C9239B85}" type="pres">
      <dgm:prSet presAssocID="{4C8695B1-2C98-4071-9E50-465C0D9F3E1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AB62F-B005-4E92-BB0E-79EA3587EA88}" type="pres">
      <dgm:prSet presAssocID="{B1F83029-66CA-4635-BAFA-125E76C17573}" presName="spacing" presStyleCnt="0"/>
      <dgm:spPr/>
      <dgm:t>
        <a:bodyPr/>
        <a:lstStyle/>
        <a:p>
          <a:endParaRPr lang="ru-RU"/>
        </a:p>
      </dgm:t>
    </dgm:pt>
    <dgm:pt modelId="{0FB4FD89-6DB3-4451-B3D4-B7FF926D0FED}" type="pres">
      <dgm:prSet presAssocID="{6A466249-631D-40BC-BB1E-DDA513B197EE}" presName="linNode" presStyleCnt="0"/>
      <dgm:spPr/>
      <dgm:t>
        <a:bodyPr/>
        <a:lstStyle/>
        <a:p>
          <a:endParaRPr lang="ru-RU"/>
        </a:p>
      </dgm:t>
    </dgm:pt>
    <dgm:pt modelId="{23D3D2CA-038C-4900-A195-FE7077E1DD87}" type="pres">
      <dgm:prSet presAssocID="{6A466249-631D-40BC-BB1E-DDA513B197E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D7E7-1DA1-4876-8A11-99D803A3C897}" type="pres">
      <dgm:prSet presAssocID="{6A466249-631D-40BC-BB1E-DDA513B197EE}" presName="childShp" presStyleLbl="bgAccFollowNode1" presStyleIdx="1" presStyleCnt="3" custLinFactNeighborX="4651" custLinFactNeighborY="-1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E82D7-6DE6-42C0-B811-293A15555BC4}" type="pres">
      <dgm:prSet presAssocID="{4B936EA5-C6E8-448B-88F2-F8AA140EF6D5}" presName="spacing" presStyleCnt="0"/>
      <dgm:spPr/>
      <dgm:t>
        <a:bodyPr/>
        <a:lstStyle/>
        <a:p>
          <a:endParaRPr lang="ru-RU"/>
        </a:p>
      </dgm:t>
    </dgm:pt>
    <dgm:pt modelId="{95D4113A-B5C4-476C-A8C9-47E170B35CD4}" type="pres">
      <dgm:prSet presAssocID="{125550E3-DA08-4BF0-827C-740F6A9752C2}" presName="linNode" presStyleCnt="0"/>
      <dgm:spPr/>
      <dgm:t>
        <a:bodyPr/>
        <a:lstStyle/>
        <a:p>
          <a:endParaRPr lang="ru-RU"/>
        </a:p>
      </dgm:t>
    </dgm:pt>
    <dgm:pt modelId="{0B83C386-215F-4814-8198-0D3FEA473E42}" type="pres">
      <dgm:prSet presAssocID="{125550E3-DA08-4BF0-827C-740F6A9752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F2546-CF4F-43B5-995A-51D3AFD6D7AD}" type="pres">
      <dgm:prSet presAssocID="{125550E3-DA08-4BF0-827C-740F6A9752C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4CD280-D736-4ECD-88C2-AB49B8A23F20}" type="presOf" srcId="{6A466249-631D-40BC-BB1E-DDA513B197EE}" destId="{23D3D2CA-038C-4900-A195-FE7077E1DD87}" srcOrd="0" destOrd="0" presId="urn:microsoft.com/office/officeart/2005/8/layout/vList6"/>
    <dgm:cxn modelId="{91A55220-DD2D-4D79-94EE-31FE95E698CF}" type="presOf" srcId="{76797CC1-4106-4FB9-8475-5F26DAAA648E}" destId="{43D4C620-CD42-44F5-8451-3237C9239B85}" srcOrd="0" destOrd="2" presId="urn:microsoft.com/office/officeart/2005/8/layout/vList6"/>
    <dgm:cxn modelId="{3D40F91F-210A-464D-8219-2C5DDC68E47F}" srcId="{6A466249-631D-40BC-BB1E-DDA513B197EE}" destId="{99D857C6-95E0-4E5C-8CBD-3ACBABB1FBD2}" srcOrd="2" destOrd="0" parTransId="{15970546-30E5-4CE8-B0D3-795DA04CFB47}" sibTransId="{F3D7257E-A41E-47D1-98AC-DBCF879CCD6B}"/>
    <dgm:cxn modelId="{807BDC27-F9AA-458F-8992-B9418C300F8A}" srcId="{4C8695B1-2C98-4071-9E50-465C0D9F3E1A}" destId="{28331BCE-184E-4FF9-9039-BFD4B676A9A3}" srcOrd="1" destOrd="0" parTransId="{F0D15A69-67CE-4BC8-9766-DD906ECC5A0B}" sibTransId="{89020172-7637-4A01-AA65-B363004F12B9}"/>
    <dgm:cxn modelId="{2487406A-AD9E-45BC-A775-59978C53EC81}" type="presOf" srcId="{55F068DB-5F62-4AEF-A55C-180E49DB2DA3}" destId="{E87F2546-CF4F-43B5-995A-51D3AFD6D7AD}" srcOrd="0" destOrd="3" presId="urn:microsoft.com/office/officeart/2005/8/layout/vList6"/>
    <dgm:cxn modelId="{B23A9691-237A-4504-A8F3-90C14F684F50}" type="presOf" srcId="{F1E7EA3A-0F0C-45FB-A2BB-61C647689393}" destId="{444BD7E7-1DA1-4876-8A11-99D803A3C897}" srcOrd="0" destOrd="1" presId="urn:microsoft.com/office/officeart/2005/8/layout/vList6"/>
    <dgm:cxn modelId="{720D9F20-936C-4A23-B409-EAB1A68E30C2}" srcId="{125550E3-DA08-4BF0-827C-740F6A9752C2}" destId="{6549BFB8-BD48-40AA-9411-18397515CE56}" srcOrd="2" destOrd="0" parTransId="{3A8DA5D2-88B7-46C8-9EF8-8C81F36D2664}" sibTransId="{9D52DC92-15D6-474F-93AC-DAFD6764DA4F}"/>
    <dgm:cxn modelId="{D5FF6E2C-7EF3-40C9-924A-FA1A15136464}" srcId="{125550E3-DA08-4BF0-827C-740F6A9752C2}" destId="{55F068DB-5F62-4AEF-A55C-180E49DB2DA3}" srcOrd="3" destOrd="0" parTransId="{5242C742-3194-475D-91F9-863B086EA04B}" sibTransId="{F5216C65-923F-4B05-BE5A-11F9115A5A30}"/>
    <dgm:cxn modelId="{30EBA6C2-4A17-4AD3-95E5-3C19916870E6}" type="presOf" srcId="{9095CB5B-280E-4630-B2C7-D2CD0D7C012D}" destId="{E87F2546-CF4F-43B5-995A-51D3AFD6D7AD}" srcOrd="0" destOrd="0" presId="urn:microsoft.com/office/officeart/2005/8/layout/vList6"/>
    <dgm:cxn modelId="{69FAB89F-C088-4923-8257-7C4859969018}" type="presOf" srcId="{4C8695B1-2C98-4071-9E50-465C0D9F3E1A}" destId="{E45E6AD3-6666-40BE-A140-D7B6AC4C8E9B}" srcOrd="0" destOrd="0" presId="urn:microsoft.com/office/officeart/2005/8/layout/vList6"/>
    <dgm:cxn modelId="{E0C8E35A-134F-4CD9-9CF3-E65C8C545426}" srcId="{6A466249-631D-40BC-BB1E-DDA513B197EE}" destId="{F1E7EA3A-0F0C-45FB-A2BB-61C647689393}" srcOrd="1" destOrd="0" parTransId="{67D4D03E-F144-41C6-A669-1233EE5978EB}" sibTransId="{E88380DA-D7EF-4CBD-BA37-D9077572EB3B}"/>
    <dgm:cxn modelId="{C4A8BF12-0CEC-4ACC-A963-4AE9B3EE52EB}" srcId="{4C8695B1-2C98-4071-9E50-465C0D9F3E1A}" destId="{6FD5E874-378A-4684-BD6E-4CDD460FC7C4}" srcOrd="4" destOrd="0" parTransId="{9CD960E2-8C67-4388-A1B1-E30C274B30D6}" sibTransId="{7DCCA171-E3EC-490E-9C3C-8E49384687C9}"/>
    <dgm:cxn modelId="{06275732-8A70-4B83-874A-E7CF7CF7E255}" type="presOf" srcId="{92A836F9-B9FE-44EE-B556-590388CCDD45}" destId="{444BD7E7-1DA1-4876-8A11-99D803A3C897}" srcOrd="0" destOrd="3" presId="urn:microsoft.com/office/officeart/2005/8/layout/vList6"/>
    <dgm:cxn modelId="{C4FAE295-EFF0-437D-BF58-7C5AF42D9D18}" type="presOf" srcId="{D9F6CAC0-FBB7-4EE8-9805-AF7254BF5C2F}" destId="{444BD7E7-1DA1-4876-8A11-99D803A3C897}" srcOrd="0" destOrd="0" presId="urn:microsoft.com/office/officeart/2005/8/layout/vList6"/>
    <dgm:cxn modelId="{9891ABB9-7F26-40FE-A275-F5048D4031E4}" srcId="{51579DBA-59D9-4132-8A53-CAAAE35BD3D5}" destId="{6A466249-631D-40BC-BB1E-DDA513B197EE}" srcOrd="1" destOrd="0" parTransId="{D23AC98C-5196-4339-A92E-9FFA99CB0369}" sibTransId="{4B936EA5-C6E8-448B-88F2-F8AA140EF6D5}"/>
    <dgm:cxn modelId="{470E9AB7-A924-4EB9-B32E-BFD896984625}" type="presOf" srcId="{99D857C6-95E0-4E5C-8CBD-3ACBABB1FBD2}" destId="{444BD7E7-1DA1-4876-8A11-99D803A3C897}" srcOrd="0" destOrd="2" presId="urn:microsoft.com/office/officeart/2005/8/layout/vList6"/>
    <dgm:cxn modelId="{FD815322-3E3B-4060-8044-A66F14E16226}" type="presOf" srcId="{D4192BC8-78B6-4CF7-90A3-3B070480C7A9}" destId="{43D4C620-CD42-44F5-8451-3237C9239B85}" srcOrd="0" destOrd="0" presId="urn:microsoft.com/office/officeart/2005/8/layout/vList6"/>
    <dgm:cxn modelId="{10F8274F-8213-4111-813A-AA3BB6C1F4AF}" type="presOf" srcId="{31D9D058-1C08-4FAC-A2BF-A92A3FBBB563}" destId="{444BD7E7-1DA1-4876-8A11-99D803A3C897}" srcOrd="0" destOrd="4" presId="urn:microsoft.com/office/officeart/2005/8/layout/vList6"/>
    <dgm:cxn modelId="{EF7F7F9C-A8D7-4789-891F-AAB64BC259E4}" type="presOf" srcId="{6D209139-CD81-4C05-9F72-45DB3F55AACE}" destId="{E87F2546-CF4F-43B5-995A-51D3AFD6D7AD}" srcOrd="0" destOrd="1" presId="urn:microsoft.com/office/officeart/2005/8/layout/vList6"/>
    <dgm:cxn modelId="{AD55202C-FA70-4BD0-B88A-14F9B5237F46}" srcId="{4C8695B1-2C98-4071-9E50-465C0D9F3E1A}" destId="{4E751294-56CF-4C5A-82C7-280DCE3F2FC0}" srcOrd="5" destOrd="0" parTransId="{9C5BB035-F393-46B9-8AEC-99BF5328F29F}" sibTransId="{8F2A9FB2-811C-4847-BAC9-CD36FA185B01}"/>
    <dgm:cxn modelId="{DF4F5E69-5595-4A98-819A-727EAD637532}" type="presOf" srcId="{51579DBA-59D9-4132-8A53-CAAAE35BD3D5}" destId="{02617805-66DB-4E4B-9EA5-2638777FD9B1}" srcOrd="0" destOrd="0" presId="urn:microsoft.com/office/officeart/2005/8/layout/vList6"/>
    <dgm:cxn modelId="{9DC18C57-8191-4346-BA4E-01F5460A22AA}" type="presOf" srcId="{125550E3-DA08-4BF0-827C-740F6A9752C2}" destId="{0B83C386-215F-4814-8198-0D3FEA473E42}" srcOrd="0" destOrd="0" presId="urn:microsoft.com/office/officeart/2005/8/layout/vList6"/>
    <dgm:cxn modelId="{2299D14C-33B1-4CF4-9305-49A27B63EB4E}" srcId="{125550E3-DA08-4BF0-827C-740F6A9752C2}" destId="{6D209139-CD81-4C05-9F72-45DB3F55AACE}" srcOrd="1" destOrd="0" parTransId="{EEEF3202-BEA1-4BF6-8647-1A19614320A9}" sibTransId="{0C09E7BD-9F19-4E4C-99A6-5B72FA1B7A2E}"/>
    <dgm:cxn modelId="{4C929070-AB4D-461E-94C2-959EEBF6BDD9}" srcId="{4C8695B1-2C98-4071-9E50-465C0D9F3E1A}" destId="{76797CC1-4106-4FB9-8475-5F26DAAA648E}" srcOrd="2" destOrd="0" parTransId="{8016A1F6-AC10-454F-8C4E-5383B2C585E4}" sibTransId="{78F3D538-6BFF-43FE-8A75-6514C29DDBF2}"/>
    <dgm:cxn modelId="{C3C63738-E047-48BE-BA27-E64836B58609}" srcId="{6A466249-631D-40BC-BB1E-DDA513B197EE}" destId="{D9F6CAC0-FBB7-4EE8-9805-AF7254BF5C2F}" srcOrd="0" destOrd="0" parTransId="{7A60486D-6781-4BF3-B902-5F26C26DD1AC}" sibTransId="{5AC9BE0D-E1C6-415E-8E1D-44644A3AAA93}"/>
    <dgm:cxn modelId="{63FD454E-3401-46CD-A5DD-A81997ADD9EB}" type="presOf" srcId="{A728320D-98B9-4057-BDC7-27677F809122}" destId="{43D4C620-CD42-44F5-8451-3237C9239B85}" srcOrd="0" destOrd="3" presId="urn:microsoft.com/office/officeart/2005/8/layout/vList6"/>
    <dgm:cxn modelId="{BE65850B-0B52-4A39-BF60-7B53DBF55F63}" srcId="{4C8695B1-2C98-4071-9E50-465C0D9F3E1A}" destId="{A728320D-98B9-4057-BDC7-27677F809122}" srcOrd="3" destOrd="0" parTransId="{E51078F8-A961-4A11-B94F-39EBEAE06D83}" sibTransId="{1B7766D9-5473-4489-8507-1558190804D8}"/>
    <dgm:cxn modelId="{0EDD6C95-3DBB-44B9-9A57-FB67D0E85D21}" type="presOf" srcId="{6549BFB8-BD48-40AA-9411-18397515CE56}" destId="{E87F2546-CF4F-43B5-995A-51D3AFD6D7AD}" srcOrd="0" destOrd="2" presId="urn:microsoft.com/office/officeart/2005/8/layout/vList6"/>
    <dgm:cxn modelId="{12703A05-84E8-498C-81AE-1E579796A28B}" srcId="{125550E3-DA08-4BF0-827C-740F6A9752C2}" destId="{9095CB5B-280E-4630-B2C7-D2CD0D7C012D}" srcOrd="0" destOrd="0" parTransId="{824593C6-7146-4BCD-8B29-3F7439A3A376}" sibTransId="{E9CDAAAA-436B-4FDA-8A1C-38B4A97D2543}"/>
    <dgm:cxn modelId="{58894F00-5847-42DE-AF58-2F012DB0B46B}" srcId="{4C8695B1-2C98-4071-9E50-465C0D9F3E1A}" destId="{D4192BC8-78B6-4CF7-90A3-3B070480C7A9}" srcOrd="0" destOrd="0" parTransId="{2AAE99C0-480F-46DA-AFB4-35BF4F1EB460}" sibTransId="{1BD445DE-5FB9-4C9F-9007-D8648862CAC5}"/>
    <dgm:cxn modelId="{D9E2F56C-F099-4A61-AD70-041055AB5BF9}" srcId="{51579DBA-59D9-4132-8A53-CAAAE35BD3D5}" destId="{4C8695B1-2C98-4071-9E50-465C0D9F3E1A}" srcOrd="0" destOrd="0" parTransId="{A742E548-4989-432A-8D09-7307395DC94B}" sibTransId="{B1F83029-66CA-4635-BAFA-125E76C17573}"/>
    <dgm:cxn modelId="{124ED6A6-96E6-4582-875F-969C4D4A6558}" srcId="{6A466249-631D-40BC-BB1E-DDA513B197EE}" destId="{92A836F9-B9FE-44EE-B556-590388CCDD45}" srcOrd="3" destOrd="0" parTransId="{AC34B71F-1098-452D-A72A-7169E4AB34A1}" sibTransId="{1B2685BB-6B63-4BCA-94A6-1A1E7D98D4A7}"/>
    <dgm:cxn modelId="{39FFAFAC-EC05-4D5D-BD6F-AC7BABA1BE0C}" srcId="{6A466249-631D-40BC-BB1E-DDA513B197EE}" destId="{31D9D058-1C08-4FAC-A2BF-A92A3FBBB563}" srcOrd="4" destOrd="0" parTransId="{5C582948-27C1-4A2B-8BB9-235F838F4D0B}" sibTransId="{443916AA-73EA-413C-A87D-7E23E634BE42}"/>
    <dgm:cxn modelId="{524BC1C5-CAB7-42D9-868B-033A533C7E3C}" type="presOf" srcId="{6FD5E874-378A-4684-BD6E-4CDD460FC7C4}" destId="{43D4C620-CD42-44F5-8451-3237C9239B85}" srcOrd="0" destOrd="4" presId="urn:microsoft.com/office/officeart/2005/8/layout/vList6"/>
    <dgm:cxn modelId="{7AD80854-CF00-4E09-9218-D962CB3A912E}" type="presOf" srcId="{28331BCE-184E-4FF9-9039-BFD4B676A9A3}" destId="{43D4C620-CD42-44F5-8451-3237C9239B85}" srcOrd="0" destOrd="1" presId="urn:microsoft.com/office/officeart/2005/8/layout/vList6"/>
    <dgm:cxn modelId="{448EFAF6-48D7-4795-B840-6D8916B3386B}" srcId="{51579DBA-59D9-4132-8A53-CAAAE35BD3D5}" destId="{125550E3-DA08-4BF0-827C-740F6A9752C2}" srcOrd="2" destOrd="0" parTransId="{7FE27589-DB51-4FB1-8006-4E3867AA4493}" sibTransId="{A6131CB5-ECB8-4E8E-B514-6F7CC0AAAF94}"/>
    <dgm:cxn modelId="{9FAAE943-5B67-4E21-96AA-D917694C2A81}" type="presOf" srcId="{4E751294-56CF-4C5A-82C7-280DCE3F2FC0}" destId="{43D4C620-CD42-44F5-8451-3237C9239B85}" srcOrd="0" destOrd="5" presId="urn:microsoft.com/office/officeart/2005/8/layout/vList6"/>
    <dgm:cxn modelId="{69D5A700-0271-4741-8136-FB2FB356712C}" type="presParOf" srcId="{02617805-66DB-4E4B-9EA5-2638777FD9B1}" destId="{70CAD46C-8EC0-4FAA-BE19-F0E61A68F4B8}" srcOrd="0" destOrd="0" presId="urn:microsoft.com/office/officeart/2005/8/layout/vList6"/>
    <dgm:cxn modelId="{91DFDA42-B3DE-424E-8460-4A424D985DFB}" type="presParOf" srcId="{70CAD46C-8EC0-4FAA-BE19-F0E61A68F4B8}" destId="{E45E6AD3-6666-40BE-A140-D7B6AC4C8E9B}" srcOrd="0" destOrd="0" presId="urn:microsoft.com/office/officeart/2005/8/layout/vList6"/>
    <dgm:cxn modelId="{665D9AF2-E78C-4C97-89A9-377E0AF3F6D7}" type="presParOf" srcId="{70CAD46C-8EC0-4FAA-BE19-F0E61A68F4B8}" destId="{43D4C620-CD42-44F5-8451-3237C9239B85}" srcOrd="1" destOrd="0" presId="urn:microsoft.com/office/officeart/2005/8/layout/vList6"/>
    <dgm:cxn modelId="{E76D12C7-3A26-43C8-9065-ADAEC0AA02ED}" type="presParOf" srcId="{02617805-66DB-4E4B-9EA5-2638777FD9B1}" destId="{667AB62F-B005-4E92-BB0E-79EA3587EA88}" srcOrd="1" destOrd="0" presId="urn:microsoft.com/office/officeart/2005/8/layout/vList6"/>
    <dgm:cxn modelId="{7A6809EE-C955-43CE-89FD-4D34A6F3E1E2}" type="presParOf" srcId="{02617805-66DB-4E4B-9EA5-2638777FD9B1}" destId="{0FB4FD89-6DB3-4451-B3D4-B7FF926D0FED}" srcOrd="2" destOrd="0" presId="urn:microsoft.com/office/officeart/2005/8/layout/vList6"/>
    <dgm:cxn modelId="{03145986-EEC2-41AF-B0A3-F004436A9BF1}" type="presParOf" srcId="{0FB4FD89-6DB3-4451-B3D4-B7FF926D0FED}" destId="{23D3D2CA-038C-4900-A195-FE7077E1DD87}" srcOrd="0" destOrd="0" presId="urn:microsoft.com/office/officeart/2005/8/layout/vList6"/>
    <dgm:cxn modelId="{67D72C13-A3C8-4323-B548-C73CAA3D4018}" type="presParOf" srcId="{0FB4FD89-6DB3-4451-B3D4-B7FF926D0FED}" destId="{444BD7E7-1DA1-4876-8A11-99D803A3C897}" srcOrd="1" destOrd="0" presId="urn:microsoft.com/office/officeart/2005/8/layout/vList6"/>
    <dgm:cxn modelId="{CEB34F03-8DAE-4C81-88CC-F147D3206CFB}" type="presParOf" srcId="{02617805-66DB-4E4B-9EA5-2638777FD9B1}" destId="{8B8E82D7-6DE6-42C0-B811-293A15555BC4}" srcOrd="3" destOrd="0" presId="urn:microsoft.com/office/officeart/2005/8/layout/vList6"/>
    <dgm:cxn modelId="{305CB4B9-4A38-4670-A12C-8FCC5BD48B4E}" type="presParOf" srcId="{02617805-66DB-4E4B-9EA5-2638777FD9B1}" destId="{95D4113A-B5C4-476C-A8C9-47E170B35CD4}" srcOrd="4" destOrd="0" presId="urn:microsoft.com/office/officeart/2005/8/layout/vList6"/>
    <dgm:cxn modelId="{894698B8-F88C-41E9-BDC3-8CDF45381C81}" type="presParOf" srcId="{95D4113A-B5C4-476C-A8C9-47E170B35CD4}" destId="{0B83C386-215F-4814-8198-0D3FEA473E42}" srcOrd="0" destOrd="0" presId="urn:microsoft.com/office/officeart/2005/8/layout/vList6"/>
    <dgm:cxn modelId="{99125EF1-4D94-4370-9AB2-34B07513AEAD}" type="presParOf" srcId="{95D4113A-B5C4-476C-A8C9-47E170B35CD4}" destId="{E87F2546-CF4F-43B5-995A-51D3AFD6D7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B6FF38-4BF4-4080-AD43-3E6119FB242B}">
      <dgm:prSet phldrT="[Текст]"/>
      <dgm:spPr/>
      <dgm:t>
        <a:bodyPr/>
        <a:lstStyle/>
        <a:p>
          <a:r>
            <a:rPr lang="ru-RU" dirty="0" smtClean="0"/>
            <a:t>Бюджет</a:t>
          </a:r>
          <a:endParaRPr lang="ru-RU" dirty="0"/>
        </a:p>
      </dgm:t>
    </dgm:pt>
    <dgm:pt modelId="{4ACF94ED-CD00-4D9E-AFF7-C1ADD47774B1}" type="parTrans" cxnId="{1EF92CA0-9E61-4F2F-9486-3B1A95003150}">
      <dgm:prSet/>
      <dgm:spPr/>
      <dgm:t>
        <a:bodyPr/>
        <a:lstStyle/>
        <a:p>
          <a:endParaRPr lang="ru-RU"/>
        </a:p>
      </dgm:t>
    </dgm:pt>
    <dgm:pt modelId="{4B28D371-9C3A-4F83-AA05-43C7189B8860}" type="sibTrans" cxnId="{1EF92CA0-9E61-4F2F-9486-3B1A95003150}">
      <dgm:prSet/>
      <dgm:spPr/>
      <dgm:t>
        <a:bodyPr/>
        <a:lstStyle/>
        <a:p>
          <a:endParaRPr lang="ru-RU"/>
        </a:p>
      </dgm:t>
    </dgm:pt>
    <dgm:pt modelId="{9C89655D-953A-46AB-AAF0-A815C5564ED5}">
      <dgm:prSet phldrT="[Текст]"/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67E9B706-4447-4320-BF2B-B5E647336D25}" type="parTrans" cxnId="{3586C4D5-50D1-4893-953E-4ADF50AC56C8}">
      <dgm:prSet/>
      <dgm:spPr/>
      <dgm:t>
        <a:bodyPr/>
        <a:lstStyle/>
        <a:p>
          <a:endParaRPr lang="ru-RU"/>
        </a:p>
      </dgm:t>
    </dgm:pt>
    <dgm:pt modelId="{2D92028E-C0DD-49A9-85A1-AE2B1F443C75}" type="sibTrans" cxnId="{3586C4D5-50D1-4893-953E-4ADF50AC56C8}">
      <dgm:prSet/>
      <dgm:spPr/>
      <dgm:t>
        <a:bodyPr/>
        <a:lstStyle/>
        <a:p>
          <a:endParaRPr lang="ru-RU"/>
        </a:p>
      </dgm:t>
    </dgm:pt>
    <dgm:pt modelId="{D243BD96-6490-422F-82B4-141BC92445C2}">
      <dgm:prSet phldrT="[Текст]"/>
      <dgm:spPr/>
      <dgm:t>
        <a:bodyPr/>
        <a:lstStyle/>
        <a:p>
          <a:r>
            <a:rPr lang="ru-RU" dirty="0" smtClean="0"/>
            <a:t>Социальная сфера</a:t>
          </a:r>
          <a:endParaRPr lang="ru-RU" dirty="0"/>
        </a:p>
      </dgm:t>
    </dgm:pt>
    <dgm:pt modelId="{B194E8AE-58CF-4FDB-81A0-1ABB846E1AEF}" type="parTrans" cxnId="{06E6874F-80BA-49F6-A824-78D1D6D340D9}">
      <dgm:prSet/>
      <dgm:spPr/>
      <dgm:t>
        <a:bodyPr/>
        <a:lstStyle/>
        <a:p>
          <a:endParaRPr lang="ru-RU"/>
        </a:p>
      </dgm:t>
    </dgm:pt>
    <dgm:pt modelId="{2F227CF4-5060-4DE3-A7B1-AF6EC077897F}" type="sibTrans" cxnId="{06E6874F-80BA-49F6-A824-78D1D6D340D9}">
      <dgm:prSet/>
      <dgm:spPr/>
      <dgm:t>
        <a:bodyPr/>
        <a:lstStyle/>
        <a:p>
          <a:endParaRPr lang="ru-RU"/>
        </a:p>
      </dgm:t>
    </dgm:pt>
    <dgm:pt modelId="{5BCDE91E-EE3C-47B2-A57C-40BF28B093FC}">
      <dgm:prSet phldrT="[Текст]"/>
      <dgm:spPr/>
      <dgm:t>
        <a:bodyPr/>
        <a:lstStyle/>
        <a:p>
          <a:r>
            <a:rPr lang="ru-RU" dirty="0" smtClean="0"/>
            <a:t>Культура </a:t>
          </a:r>
          <a:endParaRPr lang="ru-RU" dirty="0"/>
        </a:p>
      </dgm:t>
    </dgm:pt>
    <dgm:pt modelId="{75A32918-4DCD-40FC-A086-0BD9FF72BB7C}" type="parTrans" cxnId="{1E119FD5-183F-4DDA-9B1E-F1DDDBFE7860}">
      <dgm:prSet/>
      <dgm:spPr/>
      <dgm:t>
        <a:bodyPr/>
        <a:lstStyle/>
        <a:p>
          <a:endParaRPr lang="ru-RU"/>
        </a:p>
      </dgm:t>
    </dgm:pt>
    <dgm:pt modelId="{203D4192-DDB7-48D8-BA45-6E4EA5B4A4C1}" type="sibTrans" cxnId="{1E119FD5-183F-4DDA-9B1E-F1DDDBFE7860}">
      <dgm:prSet/>
      <dgm:spPr/>
      <dgm:t>
        <a:bodyPr/>
        <a:lstStyle/>
        <a:p>
          <a:endParaRPr lang="ru-RU"/>
        </a:p>
      </dgm:t>
    </dgm:pt>
    <dgm:pt modelId="{F416B584-BF21-41FB-A427-96B0E4C133F4}">
      <dgm:prSet phldrT="[Текст]"/>
      <dgm:spPr/>
      <dgm:t>
        <a:bodyPr/>
        <a:lstStyle/>
        <a:p>
          <a:r>
            <a:rPr lang="ru-RU" dirty="0" smtClean="0"/>
            <a:t>Дороги и ЖКХ</a:t>
          </a:r>
          <a:endParaRPr lang="ru-RU" dirty="0"/>
        </a:p>
      </dgm:t>
    </dgm:pt>
    <dgm:pt modelId="{D9D40E7F-F42B-4468-9A12-A58CE8A52020}" type="parTrans" cxnId="{885255E9-0CD4-43A0-AC32-F1458FA550E4}">
      <dgm:prSet/>
      <dgm:spPr/>
      <dgm:t>
        <a:bodyPr/>
        <a:lstStyle/>
        <a:p>
          <a:endParaRPr lang="ru-RU"/>
        </a:p>
      </dgm:t>
    </dgm:pt>
    <dgm:pt modelId="{ADB9E122-8051-41EC-B44A-B9C716C2A5C4}" type="sibTrans" cxnId="{885255E9-0CD4-43A0-AC32-F1458FA550E4}">
      <dgm:prSet/>
      <dgm:spPr/>
      <dgm:t>
        <a:bodyPr/>
        <a:lstStyle/>
        <a:p>
          <a:endParaRPr lang="ru-RU"/>
        </a:p>
      </dgm:t>
    </dgm:pt>
    <dgm:pt modelId="{050A3401-EC90-4D55-A064-578BB0D10335}">
      <dgm:prSet phldrT="[Текст]"/>
      <dgm:spPr/>
      <dgm:t>
        <a:bodyPr/>
        <a:lstStyle/>
        <a:p>
          <a:r>
            <a:rPr lang="ru-RU" dirty="0" smtClean="0"/>
            <a:t>Спорт и молодежная политика</a:t>
          </a:r>
          <a:endParaRPr lang="ru-RU" dirty="0"/>
        </a:p>
      </dgm:t>
    </dgm:pt>
    <dgm:pt modelId="{92CBFAA7-D33F-4211-8E98-63BD400C7FBF}" type="parTrans" cxnId="{FA9C9A5B-C82F-48FE-87D5-4E8B73FD5EC4}">
      <dgm:prSet/>
      <dgm:spPr/>
      <dgm:t>
        <a:bodyPr/>
        <a:lstStyle/>
        <a:p>
          <a:endParaRPr lang="ru-RU"/>
        </a:p>
      </dgm:t>
    </dgm:pt>
    <dgm:pt modelId="{E8B6607B-1D83-46E3-9E88-3EF38978D005}" type="sibTrans" cxnId="{FA9C9A5B-C82F-48FE-87D5-4E8B73FD5EC4}">
      <dgm:prSet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F10DB-5938-4BD9-B177-922018A8D384}" type="pres">
      <dgm:prSet presAssocID="{E1B6FF38-4BF4-4080-AD43-3E6119FB242B}" presName="centerShape" presStyleLbl="node0" presStyleIdx="0" presStyleCnt="1" custScaleX="114120" custScaleY="401060" custLinFactNeighborX="-46158" custLinFactNeighborY="-1057"/>
      <dgm:spPr/>
      <dgm:t>
        <a:bodyPr/>
        <a:lstStyle/>
        <a:p>
          <a:endParaRPr lang="ru-RU"/>
        </a:p>
      </dgm:t>
    </dgm:pt>
    <dgm:pt modelId="{8136B89D-2E8A-44C8-B607-9AA682FECF56}" type="pres">
      <dgm:prSet presAssocID="{67E9B706-4447-4320-BF2B-B5E647336D25}" presName="parTrans" presStyleLbl="sibTrans2D1" presStyleIdx="0" presStyleCnt="5" custLinFactNeighborX="12606" custLinFactNeighborY="-13745"/>
      <dgm:spPr/>
      <dgm:t>
        <a:bodyPr/>
        <a:lstStyle/>
        <a:p>
          <a:endParaRPr lang="ru-RU"/>
        </a:p>
      </dgm:t>
    </dgm:pt>
    <dgm:pt modelId="{7C8377D6-1D63-4888-9B5E-CF539E315FA6}" type="pres">
      <dgm:prSet presAssocID="{67E9B706-4447-4320-BF2B-B5E647336D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A152C45-220D-483D-920C-0D946E4A6EE6}" type="pres">
      <dgm:prSet presAssocID="{9C89655D-953A-46AB-AAF0-A815C5564ED5}" presName="node" presStyleLbl="node1" presStyleIdx="0" presStyleCnt="5" custScaleX="87810" custScaleY="87811" custRadScaleRad="110030" custRadScaleInc="-28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638B3-8848-4946-869A-54C94CC5D016}" type="pres">
      <dgm:prSet presAssocID="{B194E8AE-58CF-4FDB-81A0-1ABB846E1AE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1F67EDB-A1E3-488B-A07B-6C987459B19F}" type="pres">
      <dgm:prSet presAssocID="{B194E8AE-58CF-4FDB-81A0-1ABB846E1AE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6AF679-CCC7-4879-A506-E583F949F970}" type="pres">
      <dgm:prSet presAssocID="{D243BD96-6490-422F-82B4-141BC92445C2}" presName="node" presStyleLbl="node1" presStyleIdx="1" presStyleCnt="5" custScaleX="87756" custScaleY="87756" custRadScaleRad="130937" custRadScaleInc="-86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2FF05-AD3E-41C3-8AF3-3847A758527C}" type="pres">
      <dgm:prSet presAssocID="{75A32918-4DCD-40FC-A086-0BD9FF72BB7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A566AE3-9F55-4E12-8E5F-6963AF41EBDD}" type="pres">
      <dgm:prSet presAssocID="{75A32918-4DCD-40FC-A086-0BD9FF72BB7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83BABE6-1BE2-4AAA-BCCB-2738709C2701}" type="pres">
      <dgm:prSet presAssocID="{5BCDE91E-EE3C-47B2-A57C-40BF28B093FC}" presName="node" presStyleLbl="node1" presStyleIdx="2" presStyleCnt="5" custScaleX="88753" custScaleY="88753" custRadScaleRad="118596" custRadScaleInc="-38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A2F83-02ED-450F-B37D-5CABAA310270}" type="pres">
      <dgm:prSet presAssocID="{D9D40E7F-F42B-4468-9A12-A58CE8A52020}" presName="parTrans" presStyleLbl="sibTrans2D1" presStyleIdx="3" presStyleCnt="5" custAng="100494" custLinFactNeighborX="-2531" custLinFactNeighborY="-4480"/>
      <dgm:spPr/>
      <dgm:t>
        <a:bodyPr/>
        <a:lstStyle/>
        <a:p>
          <a:endParaRPr lang="ru-RU"/>
        </a:p>
      </dgm:t>
    </dgm:pt>
    <dgm:pt modelId="{188B1987-AD9F-42B5-8A87-A0F6B37030D4}" type="pres">
      <dgm:prSet presAssocID="{D9D40E7F-F42B-4468-9A12-A58CE8A5202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D705141-AFBC-4788-8B3F-D35CD8FE1110}" type="pres">
      <dgm:prSet presAssocID="{F416B584-BF21-41FB-A427-96B0E4C133F4}" presName="node" presStyleLbl="node1" presStyleIdx="3" presStyleCnt="5" custScaleX="92829" custScaleY="95596" custRadScaleRad="107390" custRadScaleInc="-368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F7084-369B-41DA-8267-4DD87DE16E89}" type="pres">
      <dgm:prSet presAssocID="{92CBFAA7-D33F-4211-8E98-63BD400C7FBF}" presName="parTrans" presStyleLbl="sibTrans2D1" presStyleIdx="4" presStyleCnt="5" custLinFactNeighborX="1893" custLinFactNeighborY="7632"/>
      <dgm:spPr/>
      <dgm:t>
        <a:bodyPr/>
        <a:lstStyle/>
        <a:p>
          <a:endParaRPr lang="ru-RU"/>
        </a:p>
      </dgm:t>
    </dgm:pt>
    <dgm:pt modelId="{8B17F667-A43D-4550-8D3B-EFA6C73716BF}" type="pres">
      <dgm:prSet presAssocID="{92CBFAA7-D33F-4211-8E98-63BD400C7FB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D400125-6F90-4CBF-AE64-1F83D8784788}" type="pres">
      <dgm:prSet presAssocID="{050A3401-EC90-4D55-A064-578BB0D10335}" presName="node" presStyleLbl="node1" presStyleIdx="4" presStyleCnt="5" custScaleX="88510" custScaleY="88752" custRadScaleRad="88288" custRadScaleInc="-27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3BD25-7B11-40D7-9FBC-DD6A10E1A692}" type="presOf" srcId="{92CBFAA7-D33F-4211-8E98-63BD400C7FBF}" destId="{A06F7084-369B-41DA-8267-4DD87DE16E89}" srcOrd="0" destOrd="0" presId="urn:microsoft.com/office/officeart/2005/8/layout/radial5"/>
    <dgm:cxn modelId="{3B7A2634-06AC-4D0C-8F1B-4A16D981DE3B}" type="presOf" srcId="{75A32918-4DCD-40FC-A086-0BD9FF72BB7C}" destId="{2A566AE3-9F55-4E12-8E5F-6963AF41EBDD}" srcOrd="1" destOrd="0" presId="urn:microsoft.com/office/officeart/2005/8/layout/radial5"/>
    <dgm:cxn modelId="{1E119FD5-183F-4DDA-9B1E-F1DDDBFE7860}" srcId="{E1B6FF38-4BF4-4080-AD43-3E6119FB242B}" destId="{5BCDE91E-EE3C-47B2-A57C-40BF28B093FC}" srcOrd="2" destOrd="0" parTransId="{75A32918-4DCD-40FC-A086-0BD9FF72BB7C}" sibTransId="{203D4192-DDB7-48D8-BA45-6E4EA5B4A4C1}"/>
    <dgm:cxn modelId="{06E6874F-80BA-49F6-A824-78D1D6D340D9}" srcId="{E1B6FF38-4BF4-4080-AD43-3E6119FB242B}" destId="{D243BD96-6490-422F-82B4-141BC92445C2}" srcOrd="1" destOrd="0" parTransId="{B194E8AE-58CF-4FDB-81A0-1ABB846E1AEF}" sibTransId="{2F227CF4-5060-4DE3-A7B1-AF6EC077897F}"/>
    <dgm:cxn modelId="{6A49EDA2-0D82-469D-9FA2-52CA5120A35B}" type="presOf" srcId="{E1B6FF38-4BF4-4080-AD43-3E6119FB242B}" destId="{4D2F10DB-5938-4BD9-B177-922018A8D384}" srcOrd="0" destOrd="0" presId="urn:microsoft.com/office/officeart/2005/8/layout/radial5"/>
    <dgm:cxn modelId="{89D5DC3F-347E-410F-9F5C-79038661FF45}" type="presOf" srcId="{5BCDE91E-EE3C-47B2-A57C-40BF28B093FC}" destId="{583BABE6-1BE2-4AAA-BCCB-2738709C2701}" srcOrd="0" destOrd="0" presId="urn:microsoft.com/office/officeart/2005/8/layout/radial5"/>
    <dgm:cxn modelId="{F1BCAA85-EBE8-4EF0-B5EF-5AB8318DECFD}" type="presOf" srcId="{67E9B706-4447-4320-BF2B-B5E647336D25}" destId="{7C8377D6-1D63-4888-9B5E-CF539E315FA6}" srcOrd="1" destOrd="0" presId="urn:microsoft.com/office/officeart/2005/8/layout/radial5"/>
    <dgm:cxn modelId="{77F49F7D-9CC5-48F1-A349-F23BC88B769B}" type="presOf" srcId="{9C89655D-953A-46AB-AAF0-A815C5564ED5}" destId="{EA152C45-220D-483D-920C-0D946E4A6EE6}" srcOrd="0" destOrd="0" presId="urn:microsoft.com/office/officeart/2005/8/layout/radial5"/>
    <dgm:cxn modelId="{7095CD5F-4F6E-409C-B69C-7E504C01A788}" type="presOf" srcId="{F416B584-BF21-41FB-A427-96B0E4C133F4}" destId="{AD705141-AFBC-4788-8B3F-D35CD8FE1110}" srcOrd="0" destOrd="0" presId="urn:microsoft.com/office/officeart/2005/8/layout/radial5"/>
    <dgm:cxn modelId="{65E5E425-1F54-44B6-850D-7ADB834624E8}" type="presOf" srcId="{D9D40E7F-F42B-4468-9A12-A58CE8A52020}" destId="{4C9A2F83-02ED-450F-B37D-5CABAA310270}" srcOrd="0" destOrd="0" presId="urn:microsoft.com/office/officeart/2005/8/layout/radial5"/>
    <dgm:cxn modelId="{885255E9-0CD4-43A0-AC32-F1458FA550E4}" srcId="{E1B6FF38-4BF4-4080-AD43-3E6119FB242B}" destId="{F416B584-BF21-41FB-A427-96B0E4C133F4}" srcOrd="3" destOrd="0" parTransId="{D9D40E7F-F42B-4468-9A12-A58CE8A52020}" sibTransId="{ADB9E122-8051-41EC-B44A-B9C716C2A5C4}"/>
    <dgm:cxn modelId="{3586C4D5-50D1-4893-953E-4ADF50AC56C8}" srcId="{E1B6FF38-4BF4-4080-AD43-3E6119FB242B}" destId="{9C89655D-953A-46AB-AAF0-A815C5564ED5}" srcOrd="0" destOrd="0" parTransId="{67E9B706-4447-4320-BF2B-B5E647336D25}" sibTransId="{2D92028E-C0DD-49A9-85A1-AE2B1F443C75}"/>
    <dgm:cxn modelId="{42580F3E-5013-45CA-B4BA-D521E834B6EB}" type="presOf" srcId="{050A3401-EC90-4D55-A064-578BB0D10335}" destId="{1D400125-6F90-4CBF-AE64-1F83D8784788}" srcOrd="0" destOrd="0" presId="urn:microsoft.com/office/officeart/2005/8/layout/radial5"/>
    <dgm:cxn modelId="{CB4C0CA8-C0D3-44B0-ADC0-E73483160BB4}" type="presOf" srcId="{B194E8AE-58CF-4FDB-81A0-1ABB846E1AEF}" destId="{134638B3-8848-4946-869A-54C94CC5D016}" srcOrd="0" destOrd="0" presId="urn:microsoft.com/office/officeart/2005/8/layout/radial5"/>
    <dgm:cxn modelId="{45A223CF-7290-42D0-BB34-C2C870735B7F}" type="presOf" srcId="{62041EF8-A58D-44B5-A3B2-A1912EC3048F}" destId="{3D2C9018-5075-4036-BED9-0D613613C723}" srcOrd="0" destOrd="0" presId="urn:microsoft.com/office/officeart/2005/8/layout/radial5"/>
    <dgm:cxn modelId="{1EF92CA0-9E61-4F2F-9486-3B1A95003150}" srcId="{62041EF8-A58D-44B5-A3B2-A1912EC3048F}" destId="{E1B6FF38-4BF4-4080-AD43-3E6119FB242B}" srcOrd="0" destOrd="0" parTransId="{4ACF94ED-CD00-4D9E-AFF7-C1ADD47774B1}" sibTransId="{4B28D371-9C3A-4F83-AA05-43C7189B8860}"/>
    <dgm:cxn modelId="{D5F0AB65-704B-4744-9601-8019F391671D}" type="presOf" srcId="{D9D40E7F-F42B-4468-9A12-A58CE8A52020}" destId="{188B1987-AD9F-42B5-8A87-A0F6B37030D4}" srcOrd="1" destOrd="0" presId="urn:microsoft.com/office/officeart/2005/8/layout/radial5"/>
    <dgm:cxn modelId="{FA9C9A5B-C82F-48FE-87D5-4E8B73FD5EC4}" srcId="{E1B6FF38-4BF4-4080-AD43-3E6119FB242B}" destId="{050A3401-EC90-4D55-A064-578BB0D10335}" srcOrd="4" destOrd="0" parTransId="{92CBFAA7-D33F-4211-8E98-63BD400C7FBF}" sibTransId="{E8B6607B-1D83-46E3-9E88-3EF38978D005}"/>
    <dgm:cxn modelId="{FC5A2313-D5F8-4FB6-970A-FDDEC20A9430}" type="presOf" srcId="{75A32918-4DCD-40FC-A086-0BD9FF72BB7C}" destId="{1EB2FF05-AD3E-41C3-8AF3-3847A758527C}" srcOrd="0" destOrd="0" presId="urn:microsoft.com/office/officeart/2005/8/layout/radial5"/>
    <dgm:cxn modelId="{ED889893-DA0C-49E1-9B23-1425F466C28F}" type="presOf" srcId="{B194E8AE-58CF-4FDB-81A0-1ABB846E1AEF}" destId="{C1F67EDB-A1E3-488B-A07B-6C987459B19F}" srcOrd="1" destOrd="0" presId="urn:microsoft.com/office/officeart/2005/8/layout/radial5"/>
    <dgm:cxn modelId="{F25AD45B-F84E-4903-B150-32E0AA673D14}" type="presOf" srcId="{D243BD96-6490-422F-82B4-141BC92445C2}" destId="{AD6AF679-CCC7-4879-A506-E583F949F970}" srcOrd="0" destOrd="0" presId="urn:microsoft.com/office/officeart/2005/8/layout/radial5"/>
    <dgm:cxn modelId="{6028D9F4-A1EF-47BF-B781-968A99A9F394}" type="presOf" srcId="{92CBFAA7-D33F-4211-8E98-63BD400C7FBF}" destId="{8B17F667-A43D-4550-8D3B-EFA6C73716BF}" srcOrd="1" destOrd="0" presId="urn:microsoft.com/office/officeart/2005/8/layout/radial5"/>
    <dgm:cxn modelId="{6D85725B-46C6-4CBC-B2F8-B3065781E686}" type="presOf" srcId="{67E9B706-4447-4320-BF2B-B5E647336D25}" destId="{8136B89D-2E8A-44C8-B607-9AA682FECF56}" srcOrd="0" destOrd="0" presId="urn:microsoft.com/office/officeart/2005/8/layout/radial5"/>
    <dgm:cxn modelId="{1EE17446-0B28-4A13-884F-D494628B83A7}" type="presParOf" srcId="{3D2C9018-5075-4036-BED9-0D613613C723}" destId="{4D2F10DB-5938-4BD9-B177-922018A8D384}" srcOrd="0" destOrd="0" presId="urn:microsoft.com/office/officeart/2005/8/layout/radial5"/>
    <dgm:cxn modelId="{86CA3F12-4F82-4F7E-B851-7540732811DB}" type="presParOf" srcId="{3D2C9018-5075-4036-BED9-0D613613C723}" destId="{8136B89D-2E8A-44C8-B607-9AA682FECF56}" srcOrd="1" destOrd="0" presId="urn:microsoft.com/office/officeart/2005/8/layout/radial5"/>
    <dgm:cxn modelId="{9F1A27FB-0E6C-4176-9C19-92CF8645A200}" type="presParOf" srcId="{8136B89D-2E8A-44C8-B607-9AA682FECF56}" destId="{7C8377D6-1D63-4888-9B5E-CF539E315FA6}" srcOrd="0" destOrd="0" presId="urn:microsoft.com/office/officeart/2005/8/layout/radial5"/>
    <dgm:cxn modelId="{D6352780-6485-4B27-B691-8D26905EE56C}" type="presParOf" srcId="{3D2C9018-5075-4036-BED9-0D613613C723}" destId="{EA152C45-220D-483D-920C-0D946E4A6EE6}" srcOrd="2" destOrd="0" presId="urn:microsoft.com/office/officeart/2005/8/layout/radial5"/>
    <dgm:cxn modelId="{3CA7763F-D8B7-4E72-B863-857F79666121}" type="presParOf" srcId="{3D2C9018-5075-4036-BED9-0D613613C723}" destId="{134638B3-8848-4946-869A-54C94CC5D016}" srcOrd="3" destOrd="0" presId="urn:microsoft.com/office/officeart/2005/8/layout/radial5"/>
    <dgm:cxn modelId="{2DAA34C7-E5DC-46F7-95CA-F01BF8E9A5B2}" type="presParOf" srcId="{134638B3-8848-4946-869A-54C94CC5D016}" destId="{C1F67EDB-A1E3-488B-A07B-6C987459B19F}" srcOrd="0" destOrd="0" presId="urn:microsoft.com/office/officeart/2005/8/layout/radial5"/>
    <dgm:cxn modelId="{5A1BD130-0B80-4EFA-B8CF-6F2F6259D7C0}" type="presParOf" srcId="{3D2C9018-5075-4036-BED9-0D613613C723}" destId="{AD6AF679-CCC7-4879-A506-E583F949F970}" srcOrd="4" destOrd="0" presId="urn:microsoft.com/office/officeart/2005/8/layout/radial5"/>
    <dgm:cxn modelId="{F39425FE-6D09-4D6A-8A03-C969D03F816A}" type="presParOf" srcId="{3D2C9018-5075-4036-BED9-0D613613C723}" destId="{1EB2FF05-AD3E-41C3-8AF3-3847A758527C}" srcOrd="5" destOrd="0" presId="urn:microsoft.com/office/officeart/2005/8/layout/radial5"/>
    <dgm:cxn modelId="{CFD6A454-C1BF-461E-B600-90924BC46E6E}" type="presParOf" srcId="{1EB2FF05-AD3E-41C3-8AF3-3847A758527C}" destId="{2A566AE3-9F55-4E12-8E5F-6963AF41EBDD}" srcOrd="0" destOrd="0" presId="urn:microsoft.com/office/officeart/2005/8/layout/radial5"/>
    <dgm:cxn modelId="{EA24BA4C-D92A-4D51-B458-5F6A6F06844E}" type="presParOf" srcId="{3D2C9018-5075-4036-BED9-0D613613C723}" destId="{583BABE6-1BE2-4AAA-BCCB-2738709C2701}" srcOrd="6" destOrd="0" presId="urn:microsoft.com/office/officeart/2005/8/layout/radial5"/>
    <dgm:cxn modelId="{5D108861-D89A-4454-9F57-A105FDFD0934}" type="presParOf" srcId="{3D2C9018-5075-4036-BED9-0D613613C723}" destId="{4C9A2F83-02ED-450F-B37D-5CABAA310270}" srcOrd="7" destOrd="0" presId="urn:microsoft.com/office/officeart/2005/8/layout/radial5"/>
    <dgm:cxn modelId="{ACB8519A-6ED6-438B-8D60-ED74EC4512FD}" type="presParOf" srcId="{4C9A2F83-02ED-450F-B37D-5CABAA310270}" destId="{188B1987-AD9F-42B5-8A87-A0F6B37030D4}" srcOrd="0" destOrd="0" presId="urn:microsoft.com/office/officeart/2005/8/layout/radial5"/>
    <dgm:cxn modelId="{DE8A7EF2-D4FC-4F22-9324-7F69751C9485}" type="presParOf" srcId="{3D2C9018-5075-4036-BED9-0D613613C723}" destId="{AD705141-AFBC-4788-8B3F-D35CD8FE1110}" srcOrd="8" destOrd="0" presId="urn:microsoft.com/office/officeart/2005/8/layout/radial5"/>
    <dgm:cxn modelId="{B0D4D0AC-7D17-49A6-B952-82E2C88170BA}" type="presParOf" srcId="{3D2C9018-5075-4036-BED9-0D613613C723}" destId="{A06F7084-369B-41DA-8267-4DD87DE16E89}" srcOrd="9" destOrd="0" presId="urn:microsoft.com/office/officeart/2005/8/layout/radial5"/>
    <dgm:cxn modelId="{5348F3EB-5F52-4E77-83F6-4857DA5BED90}" type="presParOf" srcId="{A06F7084-369B-41DA-8267-4DD87DE16E89}" destId="{8B17F667-A43D-4550-8D3B-EFA6C73716BF}" srcOrd="0" destOrd="0" presId="urn:microsoft.com/office/officeart/2005/8/layout/radial5"/>
    <dgm:cxn modelId="{A6AD289D-26A1-4665-809A-052B8E007163}" type="presParOf" srcId="{3D2C9018-5075-4036-BED9-0D613613C723}" destId="{1D400125-6F90-4CBF-AE64-1F83D87847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CA5416-E58D-4557-81CD-E976211115A3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D332A8-5E3D-4986-945D-F9A29A74C04C}">
      <dgm:prSet phldrT="[Текст]"/>
      <dgm:spPr/>
      <dgm:t>
        <a:bodyPr/>
        <a:lstStyle/>
        <a:p>
          <a:r>
            <a:rPr lang="ru-RU" dirty="0" smtClean="0"/>
            <a:t>Бюджет</a:t>
          </a:r>
          <a:endParaRPr lang="ru-RU" dirty="0"/>
        </a:p>
      </dgm:t>
    </dgm:pt>
    <dgm:pt modelId="{C468FE7D-C17B-4596-BD5D-2687D04267B1}" type="parTrans" cxnId="{0E8539D4-7621-4FB9-89BE-D3967904A6B5}">
      <dgm:prSet/>
      <dgm:spPr/>
      <dgm:t>
        <a:bodyPr/>
        <a:lstStyle/>
        <a:p>
          <a:endParaRPr lang="ru-RU"/>
        </a:p>
      </dgm:t>
    </dgm:pt>
    <dgm:pt modelId="{F167706B-0F1C-4B8D-B679-3C033D270EC1}" type="sibTrans" cxnId="{0E8539D4-7621-4FB9-89BE-D3967904A6B5}">
      <dgm:prSet/>
      <dgm:spPr/>
      <dgm:t>
        <a:bodyPr/>
        <a:lstStyle/>
        <a:p>
          <a:endParaRPr lang="ru-RU"/>
        </a:p>
      </dgm:t>
    </dgm:pt>
    <dgm:pt modelId="{B02290CC-D223-4F5A-88F1-9A4CC7B42EDC}">
      <dgm:prSet phldrT="[Текст]" custT="1"/>
      <dgm:spPr/>
      <dgm:t>
        <a:bodyPr/>
        <a:lstStyle/>
        <a:p>
          <a:r>
            <a:rPr lang="ru-RU" sz="600" dirty="0" smtClean="0">
              <a:solidFill>
                <a:schemeClr val="tx1"/>
              </a:solidFill>
            </a:rPr>
            <a:t>Сохранение и развитие культуры, искусства и народного творчества в городском округе Электросталь Московской области</a:t>
          </a:r>
          <a:endParaRPr lang="ru-RU" sz="600" dirty="0">
            <a:solidFill>
              <a:schemeClr val="tx1"/>
            </a:solidFill>
          </a:endParaRPr>
        </a:p>
      </dgm:t>
    </dgm:pt>
    <dgm:pt modelId="{C1979BA8-5412-4866-AC38-967D19A3E481}" type="parTrans" cxnId="{21E03E72-628F-4A21-8018-4CE1FC51ED94}">
      <dgm:prSet/>
      <dgm:spPr/>
      <dgm:t>
        <a:bodyPr/>
        <a:lstStyle/>
        <a:p>
          <a:endParaRPr lang="ru-RU"/>
        </a:p>
      </dgm:t>
    </dgm:pt>
    <dgm:pt modelId="{6F6F3BBD-7D81-40A5-9FD2-CC080988904A}" type="sibTrans" cxnId="{21E03E72-628F-4A21-8018-4CE1FC51ED94}">
      <dgm:prSet/>
      <dgm:spPr/>
      <dgm:t>
        <a:bodyPr/>
        <a:lstStyle/>
        <a:p>
          <a:endParaRPr lang="ru-RU"/>
        </a:p>
      </dgm:t>
    </dgm:pt>
    <dgm:pt modelId="{6A22D0F9-36B5-4E2B-A6F4-27780E8117B1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Молодежь Электростали</a:t>
          </a:r>
          <a:endParaRPr lang="ru-RU" sz="800" dirty="0">
            <a:solidFill>
              <a:schemeClr val="tx1"/>
            </a:solidFill>
          </a:endParaRPr>
        </a:p>
      </dgm:t>
    </dgm:pt>
    <dgm:pt modelId="{B4D8DB34-7B55-46D3-BC9C-B43ADEF58EE7}" type="parTrans" cxnId="{2B316A41-55CA-4C3C-84B4-3560580C9B24}">
      <dgm:prSet/>
      <dgm:spPr/>
      <dgm:t>
        <a:bodyPr/>
        <a:lstStyle/>
        <a:p>
          <a:endParaRPr lang="ru-RU"/>
        </a:p>
      </dgm:t>
    </dgm:pt>
    <dgm:pt modelId="{F453F99E-F811-4903-9898-F45D17DD7F79}" type="sibTrans" cxnId="{2B316A41-55CA-4C3C-84B4-3560580C9B24}">
      <dgm:prSet/>
      <dgm:spPr/>
      <dgm:t>
        <a:bodyPr/>
        <a:lstStyle/>
        <a:p>
          <a:endParaRPr lang="ru-RU"/>
        </a:p>
      </dgm:t>
    </dgm:pt>
    <dgm:pt modelId="{B06E4D57-FEB8-41F8-840F-B6A936ED559C}">
      <dgm:prSet phldrT="[Текст]" custT="1"/>
      <dgm:spPr/>
      <dgm:t>
        <a:bodyPr/>
        <a:lstStyle/>
        <a:p>
          <a:r>
            <a:rPr lang="ru-RU" sz="550" dirty="0" smtClean="0">
              <a:solidFill>
                <a:schemeClr val="tx1"/>
              </a:solidFill>
            </a:rPr>
            <a:t>Муниципальная программа развития и поддержки предпринимательства в городском округе Электросталь Московской области </a:t>
          </a:r>
          <a:endParaRPr lang="ru-RU" sz="550" dirty="0">
            <a:solidFill>
              <a:schemeClr val="tx1"/>
            </a:solidFill>
          </a:endParaRPr>
        </a:p>
      </dgm:t>
    </dgm:pt>
    <dgm:pt modelId="{39641820-5A53-40C7-82CD-570D5E16782D}" type="parTrans" cxnId="{430165C6-7DF4-4615-AADF-E5839FDF723D}">
      <dgm:prSet/>
      <dgm:spPr/>
      <dgm:t>
        <a:bodyPr/>
        <a:lstStyle/>
        <a:p>
          <a:endParaRPr lang="ru-RU"/>
        </a:p>
      </dgm:t>
    </dgm:pt>
    <dgm:pt modelId="{CE6ABEAB-4992-44A4-B9F9-801A162659A5}" type="sibTrans" cxnId="{430165C6-7DF4-4615-AADF-E5839FDF723D}">
      <dgm:prSet/>
      <dgm:spPr/>
      <dgm:t>
        <a:bodyPr/>
        <a:lstStyle/>
        <a:p>
          <a:endParaRPr lang="ru-RU"/>
        </a:p>
      </dgm:t>
    </dgm:pt>
    <dgm:pt modelId="{B1D20D1D-112C-4790-B740-DC08B77A4C9F}">
      <dgm:prSet phldrT="[Текст]" custT="1"/>
      <dgm:spPr/>
      <dgm:t>
        <a:bodyPr/>
        <a:lstStyle/>
        <a:p>
          <a:r>
            <a:rPr lang="ru-RU" sz="600" dirty="0" smtClean="0">
              <a:solidFill>
                <a:schemeClr val="tx1"/>
              </a:solidFill>
            </a:rPr>
            <a:t>Развитие физической культуры и спорта  в городском округе Электросталь Московской области</a:t>
          </a:r>
          <a:endParaRPr lang="ru-RU" sz="600" dirty="0">
            <a:solidFill>
              <a:schemeClr val="tx1"/>
            </a:solidFill>
          </a:endParaRPr>
        </a:p>
      </dgm:t>
    </dgm:pt>
    <dgm:pt modelId="{02A5CA9E-1E59-477F-AC24-3EC8FBC98FE4}" type="parTrans" cxnId="{F549D747-95FB-4E22-A0A7-F91F766DFFD8}">
      <dgm:prSet/>
      <dgm:spPr/>
      <dgm:t>
        <a:bodyPr/>
        <a:lstStyle/>
        <a:p>
          <a:endParaRPr lang="ru-RU"/>
        </a:p>
      </dgm:t>
    </dgm:pt>
    <dgm:pt modelId="{88148810-44BD-4AC0-ACB3-BB708C0314AE}" type="sibTrans" cxnId="{F549D747-95FB-4E22-A0A7-F91F766DFFD8}">
      <dgm:prSet/>
      <dgm:spPr/>
      <dgm:t>
        <a:bodyPr/>
        <a:lstStyle/>
        <a:p>
          <a:endParaRPr lang="ru-RU"/>
        </a:p>
      </dgm:t>
    </dgm:pt>
    <dgm:pt modelId="{FCAE96DA-C3BD-4666-9F9B-42D2E45C4D82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Развитие системы образования городского округа Электросталь</a:t>
          </a:r>
          <a:endParaRPr lang="ru-RU" sz="800" dirty="0">
            <a:solidFill>
              <a:schemeClr val="tx1"/>
            </a:solidFill>
          </a:endParaRPr>
        </a:p>
      </dgm:t>
    </dgm:pt>
    <dgm:pt modelId="{D97E296D-5617-4A05-8A93-78FDFFB476AE}" type="parTrans" cxnId="{B836D611-23D0-492C-8CD4-1AC5CA219C00}">
      <dgm:prSet/>
      <dgm:spPr/>
      <dgm:t>
        <a:bodyPr/>
        <a:lstStyle/>
        <a:p>
          <a:endParaRPr lang="ru-RU"/>
        </a:p>
      </dgm:t>
    </dgm:pt>
    <dgm:pt modelId="{14C5B8C0-4F6C-415D-8007-7259CD625597}" type="sibTrans" cxnId="{B836D611-23D0-492C-8CD4-1AC5CA219C00}">
      <dgm:prSet/>
      <dgm:spPr/>
      <dgm:t>
        <a:bodyPr/>
        <a:lstStyle/>
        <a:p>
          <a:endParaRPr lang="ru-RU"/>
        </a:p>
      </dgm:t>
    </dgm:pt>
    <dgm:pt modelId="{1495FA87-C36F-48EB-8DD9-045FFDCDE146}">
      <dgm:prSet phldrT="[Текст]" custT="1"/>
      <dgm:spPr/>
      <dgm:t>
        <a:bodyPr/>
        <a:lstStyle/>
        <a:p>
          <a:r>
            <a:rPr lang="ru-RU" sz="450" dirty="0" smtClean="0">
              <a:solidFill>
                <a:schemeClr val="tx1"/>
              </a:solidFill>
            </a:rPr>
            <a:t>Снижение административных барьеров, повышение качества  и доступности  предоставления государственных и муниципальных услуг, в том числе  на базе многофункциональных центров предоставления государственных и муниципальных услуг</a:t>
          </a:r>
          <a:endParaRPr lang="ru-RU" sz="450" dirty="0">
            <a:solidFill>
              <a:schemeClr val="tx1"/>
            </a:solidFill>
          </a:endParaRPr>
        </a:p>
      </dgm:t>
    </dgm:pt>
    <dgm:pt modelId="{913EB68A-AA34-459E-B031-0FA24F89F656}" type="parTrans" cxnId="{9839EABB-E7C8-47B4-B353-07C5FE884A37}">
      <dgm:prSet/>
      <dgm:spPr/>
      <dgm:t>
        <a:bodyPr/>
        <a:lstStyle/>
        <a:p>
          <a:endParaRPr lang="ru-RU"/>
        </a:p>
      </dgm:t>
    </dgm:pt>
    <dgm:pt modelId="{0AB3EE25-6B9C-4F33-86E0-99C44C6E69E9}" type="sibTrans" cxnId="{9839EABB-E7C8-47B4-B353-07C5FE884A37}">
      <dgm:prSet/>
      <dgm:spPr/>
      <dgm:t>
        <a:bodyPr/>
        <a:lstStyle/>
        <a:p>
          <a:endParaRPr lang="ru-RU"/>
        </a:p>
      </dgm:t>
    </dgm:pt>
    <dgm:pt modelId="{AF3FF6E3-6AAA-4961-9114-B279A4B1C6FC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Повышение безопасности дорожного движения</a:t>
          </a:r>
          <a:endParaRPr lang="ru-RU" sz="800" dirty="0">
            <a:solidFill>
              <a:schemeClr val="tx1"/>
            </a:solidFill>
          </a:endParaRPr>
        </a:p>
      </dgm:t>
    </dgm:pt>
    <dgm:pt modelId="{58499B86-55A7-4192-9CE8-8E66288FB2CC}" type="parTrans" cxnId="{5A607ADC-A17C-4AE0-B66C-2293072A2828}">
      <dgm:prSet/>
      <dgm:spPr/>
      <dgm:t>
        <a:bodyPr/>
        <a:lstStyle/>
        <a:p>
          <a:endParaRPr lang="ru-RU"/>
        </a:p>
      </dgm:t>
    </dgm:pt>
    <dgm:pt modelId="{F620034A-8042-4BF2-BC02-431A748DE3F9}" type="sibTrans" cxnId="{5A607ADC-A17C-4AE0-B66C-2293072A2828}">
      <dgm:prSet/>
      <dgm:spPr/>
      <dgm:t>
        <a:bodyPr/>
        <a:lstStyle/>
        <a:p>
          <a:endParaRPr lang="ru-RU"/>
        </a:p>
      </dgm:t>
    </dgm:pt>
    <dgm:pt modelId="{49AD859E-BD34-459B-99B7-14EE20CB990B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Пассажирский транспорт общего пользования</a:t>
          </a:r>
          <a:endParaRPr lang="ru-RU" sz="800" dirty="0">
            <a:solidFill>
              <a:schemeClr val="tx1"/>
            </a:solidFill>
          </a:endParaRPr>
        </a:p>
      </dgm:t>
    </dgm:pt>
    <dgm:pt modelId="{29AEFEAD-2EFB-4D80-88AC-04CAADDE34B8}" type="parTrans" cxnId="{FAD3D9B7-7CDD-4FD1-9D00-6FCCEC42D270}">
      <dgm:prSet/>
      <dgm:spPr/>
      <dgm:t>
        <a:bodyPr/>
        <a:lstStyle/>
        <a:p>
          <a:endParaRPr lang="ru-RU"/>
        </a:p>
      </dgm:t>
    </dgm:pt>
    <dgm:pt modelId="{683F3FCF-F5E5-4A9D-89AF-FB900B3FA947}" type="sibTrans" cxnId="{FAD3D9B7-7CDD-4FD1-9D00-6FCCEC42D270}">
      <dgm:prSet/>
      <dgm:spPr/>
      <dgm:t>
        <a:bodyPr/>
        <a:lstStyle/>
        <a:p>
          <a:endParaRPr lang="ru-RU"/>
        </a:p>
      </dgm:t>
    </dgm:pt>
    <dgm:pt modelId="{1F72A994-9333-4688-B061-783F8FFD6B77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Безопасность городского округа Электросталь</a:t>
          </a:r>
          <a:endParaRPr lang="ru-RU" sz="800" dirty="0">
            <a:solidFill>
              <a:schemeClr val="tx1"/>
            </a:solidFill>
          </a:endParaRPr>
        </a:p>
      </dgm:t>
    </dgm:pt>
    <dgm:pt modelId="{E6BB23FC-DCD5-481F-9772-2012F5FB742A}" type="parTrans" cxnId="{94C66A4C-F1B6-4B51-948E-897A18285224}">
      <dgm:prSet/>
      <dgm:spPr/>
      <dgm:t>
        <a:bodyPr/>
        <a:lstStyle/>
        <a:p>
          <a:endParaRPr lang="ru-RU"/>
        </a:p>
      </dgm:t>
    </dgm:pt>
    <dgm:pt modelId="{D29F457F-ACE2-4267-A6AE-212A7414CF5B}" type="sibTrans" cxnId="{94C66A4C-F1B6-4B51-948E-897A18285224}">
      <dgm:prSet/>
      <dgm:spPr/>
      <dgm:t>
        <a:bodyPr/>
        <a:lstStyle/>
        <a:p>
          <a:endParaRPr lang="ru-RU"/>
        </a:p>
      </dgm:t>
    </dgm:pt>
    <dgm:pt modelId="{BAFE5B80-4347-44A7-9A4D-EFFA6E7876EA}">
      <dgm:prSet phldrT="[Текст]" custT="1"/>
      <dgm:spPr/>
      <dgm:t>
        <a:bodyPr/>
        <a:lstStyle/>
        <a:p>
          <a:r>
            <a:rPr lang="ru-RU" sz="700" dirty="0" smtClean="0">
              <a:solidFill>
                <a:schemeClr val="tx1"/>
              </a:solidFill>
            </a:rPr>
            <a:t>Управление муниципальными финансами  городского округа Электросталь  Московской области</a:t>
          </a:r>
          <a:endParaRPr lang="ru-RU" sz="700" dirty="0">
            <a:solidFill>
              <a:schemeClr val="tx1"/>
            </a:solidFill>
          </a:endParaRPr>
        </a:p>
      </dgm:t>
    </dgm:pt>
    <dgm:pt modelId="{D66608D9-2A06-47B5-8EB5-4211F190062A}" type="parTrans" cxnId="{F345CC2B-BE61-4644-82D5-AD871EEB6889}">
      <dgm:prSet/>
      <dgm:spPr/>
      <dgm:t>
        <a:bodyPr/>
        <a:lstStyle/>
        <a:p>
          <a:endParaRPr lang="ru-RU"/>
        </a:p>
      </dgm:t>
    </dgm:pt>
    <dgm:pt modelId="{B4F52765-3EE0-4850-8EB7-93AE73AD1691}" type="sibTrans" cxnId="{F345CC2B-BE61-4644-82D5-AD871EEB6889}">
      <dgm:prSet/>
      <dgm:spPr/>
      <dgm:t>
        <a:bodyPr/>
        <a:lstStyle/>
        <a:p>
          <a:endParaRPr lang="ru-RU"/>
        </a:p>
      </dgm:t>
    </dgm:pt>
    <dgm:pt modelId="{C2465BB5-36FE-4155-9BC2-1A96A8478160}">
      <dgm:prSet phldrT="[Текст]" custT="1"/>
      <dgm:spPr/>
      <dgm:t>
        <a:bodyPr/>
        <a:lstStyle/>
        <a:p>
          <a:r>
            <a:rPr lang="ru-RU" sz="700" dirty="0" smtClean="0">
              <a:solidFill>
                <a:schemeClr val="tx1"/>
              </a:solidFill>
            </a:rPr>
            <a:t>Повышение эффективности деятельности органов местного самоуправления городского округа</a:t>
          </a:r>
          <a:endParaRPr lang="ru-RU" sz="700" dirty="0">
            <a:solidFill>
              <a:schemeClr val="tx1"/>
            </a:solidFill>
          </a:endParaRPr>
        </a:p>
      </dgm:t>
    </dgm:pt>
    <dgm:pt modelId="{99D9AC0D-94BD-494B-8690-41E647CB5DC5}" type="parTrans" cxnId="{AC51DAA2-A7BB-4A7B-A3A2-D925AFBCC552}">
      <dgm:prSet/>
      <dgm:spPr/>
      <dgm:t>
        <a:bodyPr/>
        <a:lstStyle/>
        <a:p>
          <a:endParaRPr lang="ru-RU"/>
        </a:p>
      </dgm:t>
    </dgm:pt>
    <dgm:pt modelId="{47F11841-998B-48B6-BB02-81E291765E65}" type="sibTrans" cxnId="{AC51DAA2-A7BB-4A7B-A3A2-D925AFBCC552}">
      <dgm:prSet/>
      <dgm:spPr/>
      <dgm:t>
        <a:bodyPr/>
        <a:lstStyle/>
        <a:p>
          <a:endParaRPr lang="ru-RU"/>
        </a:p>
      </dgm:t>
    </dgm:pt>
    <dgm:pt modelId="{326656DF-0851-4F00-B375-FA53A3215982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Жилище</a:t>
          </a:r>
          <a:endParaRPr lang="ru-RU" sz="800" dirty="0">
            <a:solidFill>
              <a:schemeClr val="tx1"/>
            </a:solidFill>
          </a:endParaRPr>
        </a:p>
      </dgm:t>
    </dgm:pt>
    <dgm:pt modelId="{29FC4F7C-00CD-439C-AB59-DF552680AE6B}" type="parTrans" cxnId="{8E3D104F-2A8F-48F2-90A2-E85EDEB57336}">
      <dgm:prSet/>
      <dgm:spPr/>
      <dgm:t>
        <a:bodyPr/>
        <a:lstStyle/>
        <a:p>
          <a:endParaRPr lang="ru-RU"/>
        </a:p>
      </dgm:t>
    </dgm:pt>
    <dgm:pt modelId="{97A47B69-BA8E-45B6-8611-9705B97E684C}" type="sibTrans" cxnId="{8E3D104F-2A8F-48F2-90A2-E85EDEB57336}">
      <dgm:prSet/>
      <dgm:spPr/>
      <dgm:t>
        <a:bodyPr/>
        <a:lstStyle/>
        <a:p>
          <a:endParaRPr lang="ru-RU"/>
        </a:p>
      </dgm:t>
    </dgm:pt>
    <dgm:pt modelId="{4B5FF8FB-500F-41F1-8A11-259E518D1B8D}">
      <dgm:prSet phldrT="[Текст]" custT="1"/>
      <dgm:spPr/>
      <dgm:t>
        <a:bodyPr/>
        <a:lstStyle/>
        <a:p>
          <a:r>
            <a:rPr lang="ru-RU" sz="600" dirty="0" smtClean="0">
              <a:solidFill>
                <a:schemeClr val="tx1"/>
              </a:solidFill>
            </a:rPr>
            <a:t>Содержание и развитие жилищно-коммунального хозяйства городского  округа Электросталь Московской области</a:t>
          </a:r>
          <a:endParaRPr lang="ru-RU" sz="600" dirty="0">
            <a:solidFill>
              <a:schemeClr val="tx1"/>
            </a:solidFill>
          </a:endParaRPr>
        </a:p>
      </dgm:t>
    </dgm:pt>
    <dgm:pt modelId="{B223DA47-B0CB-4317-B8B3-0BDCCC5B44C3}" type="parTrans" cxnId="{C8164358-8232-4D53-BDB0-D6D2F55D2FB9}">
      <dgm:prSet/>
      <dgm:spPr/>
      <dgm:t>
        <a:bodyPr/>
        <a:lstStyle/>
        <a:p>
          <a:endParaRPr lang="ru-RU"/>
        </a:p>
      </dgm:t>
    </dgm:pt>
    <dgm:pt modelId="{53068661-3E70-46B1-B978-F660349BB6A1}" type="sibTrans" cxnId="{C8164358-8232-4D53-BDB0-D6D2F55D2FB9}">
      <dgm:prSet/>
      <dgm:spPr/>
      <dgm:t>
        <a:bodyPr/>
        <a:lstStyle/>
        <a:p>
          <a:endParaRPr lang="ru-RU"/>
        </a:p>
      </dgm:t>
    </dgm:pt>
    <dgm:pt modelId="{FFE795ED-1826-4A47-97A6-1D26893204B9}">
      <dgm:prSet phldrT="[Текст]" custT="1"/>
      <dgm:spPr/>
      <dgm:t>
        <a:bodyPr/>
        <a:lstStyle/>
        <a:p>
          <a:r>
            <a:rPr lang="ru-RU" sz="600" dirty="0" smtClean="0">
              <a:solidFill>
                <a:schemeClr val="tx1"/>
              </a:solidFill>
            </a:rPr>
            <a:t>Развитие и функционирование дорожного комплекса в  городском округе Электросталь Московской области</a:t>
          </a:r>
          <a:endParaRPr lang="ru-RU" sz="600" dirty="0">
            <a:solidFill>
              <a:schemeClr val="tx1"/>
            </a:solidFill>
          </a:endParaRPr>
        </a:p>
      </dgm:t>
    </dgm:pt>
    <dgm:pt modelId="{D83DAA38-A6A5-472D-8E8F-BD403C7F0AF2}" type="parTrans" cxnId="{72B01703-2B61-4052-9C1E-7F436C582C1C}">
      <dgm:prSet/>
      <dgm:spPr/>
      <dgm:t>
        <a:bodyPr/>
        <a:lstStyle/>
        <a:p>
          <a:endParaRPr lang="ru-RU"/>
        </a:p>
      </dgm:t>
    </dgm:pt>
    <dgm:pt modelId="{AFDB3229-3A77-4167-AC83-AEFF0E441711}" type="sibTrans" cxnId="{72B01703-2B61-4052-9C1E-7F436C582C1C}">
      <dgm:prSet/>
      <dgm:spPr/>
      <dgm:t>
        <a:bodyPr/>
        <a:lstStyle/>
        <a:p>
          <a:endParaRPr lang="ru-RU"/>
        </a:p>
      </dgm:t>
    </dgm:pt>
    <dgm:pt modelId="{7646508A-5911-40F4-BAD9-7BBA11677B48}" type="pres">
      <dgm:prSet presAssocID="{BCCA5416-E58D-4557-81CD-E976211115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88DBF0-F6F7-46EB-B688-F13A117CB583}" type="pres">
      <dgm:prSet presAssocID="{36D332A8-5E3D-4986-945D-F9A29A74C04C}" presName="centerShape" presStyleLbl="node0" presStyleIdx="0" presStyleCnt="1" custScaleX="146410" custScaleY="146410"/>
      <dgm:spPr/>
      <dgm:t>
        <a:bodyPr/>
        <a:lstStyle/>
        <a:p>
          <a:endParaRPr lang="ru-RU"/>
        </a:p>
      </dgm:t>
    </dgm:pt>
    <dgm:pt modelId="{46BF6BCD-CF7D-4CE2-B8CB-EC113A034251}" type="pres">
      <dgm:prSet presAssocID="{C1979BA8-5412-4866-AC38-967D19A3E481}" presName="parTrans" presStyleLbl="sibTrans2D1" presStyleIdx="0" presStyleCnt="14" custScaleX="146410" custScaleY="146410"/>
      <dgm:spPr/>
      <dgm:t>
        <a:bodyPr/>
        <a:lstStyle/>
        <a:p>
          <a:endParaRPr lang="ru-RU"/>
        </a:p>
      </dgm:t>
    </dgm:pt>
    <dgm:pt modelId="{99AE67BA-7FEA-4BD9-9C38-7C376D2BB211}" type="pres">
      <dgm:prSet presAssocID="{C1979BA8-5412-4866-AC38-967D19A3E481}" presName="connectorText" presStyleLbl="sibTrans2D1" presStyleIdx="0" presStyleCnt="14"/>
      <dgm:spPr/>
      <dgm:t>
        <a:bodyPr/>
        <a:lstStyle/>
        <a:p>
          <a:endParaRPr lang="ru-RU"/>
        </a:p>
      </dgm:t>
    </dgm:pt>
    <dgm:pt modelId="{1AF9F4C4-7437-40B3-8C9A-95DA244B097F}" type="pres">
      <dgm:prSet presAssocID="{B02290CC-D223-4F5A-88F1-9A4CC7B42EDC}" presName="node" presStyleLbl="node1" presStyleIdx="0" presStyleCnt="1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99FE2-004E-4503-9B2D-D66FE9C6E63B}" type="pres">
      <dgm:prSet presAssocID="{B4D8DB34-7B55-46D3-BC9C-B43ADEF58EE7}" presName="parTrans" presStyleLbl="sibTrans2D1" presStyleIdx="1" presStyleCnt="14" custScaleX="146410" custScaleY="146410"/>
      <dgm:spPr/>
      <dgm:t>
        <a:bodyPr/>
        <a:lstStyle/>
        <a:p>
          <a:endParaRPr lang="ru-RU"/>
        </a:p>
      </dgm:t>
    </dgm:pt>
    <dgm:pt modelId="{1225FB41-6884-4944-9929-0F2A3ADADDC6}" type="pres">
      <dgm:prSet presAssocID="{B4D8DB34-7B55-46D3-BC9C-B43ADEF58EE7}" presName="connectorText" presStyleLbl="sibTrans2D1" presStyleIdx="1" presStyleCnt="14"/>
      <dgm:spPr/>
      <dgm:t>
        <a:bodyPr/>
        <a:lstStyle/>
        <a:p>
          <a:endParaRPr lang="ru-RU"/>
        </a:p>
      </dgm:t>
    </dgm:pt>
    <dgm:pt modelId="{3784CA6F-87BA-422C-8272-9C622420BABE}" type="pres">
      <dgm:prSet presAssocID="{6A22D0F9-36B5-4E2B-A6F4-27780E8117B1}" presName="node" presStyleLbl="node1" presStyleIdx="1" presStyleCnt="1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70483-AB98-418A-8CB6-1B0A613167BE}" type="pres">
      <dgm:prSet presAssocID="{39641820-5A53-40C7-82CD-570D5E16782D}" presName="parTrans" presStyleLbl="sibTrans2D1" presStyleIdx="2" presStyleCnt="14" custScaleX="146410" custScaleY="146410"/>
      <dgm:spPr/>
      <dgm:t>
        <a:bodyPr/>
        <a:lstStyle/>
        <a:p>
          <a:endParaRPr lang="ru-RU"/>
        </a:p>
      </dgm:t>
    </dgm:pt>
    <dgm:pt modelId="{BE623285-2E9E-4D75-ACEB-EE58B02367C1}" type="pres">
      <dgm:prSet presAssocID="{39641820-5A53-40C7-82CD-570D5E16782D}" presName="connectorText" presStyleLbl="sibTrans2D1" presStyleIdx="2" presStyleCnt="14"/>
      <dgm:spPr/>
      <dgm:t>
        <a:bodyPr/>
        <a:lstStyle/>
        <a:p>
          <a:endParaRPr lang="ru-RU"/>
        </a:p>
      </dgm:t>
    </dgm:pt>
    <dgm:pt modelId="{91947A86-1288-4A49-9BB5-20BECEF3C3DD}" type="pres">
      <dgm:prSet presAssocID="{B06E4D57-FEB8-41F8-840F-B6A936ED559C}" presName="node" presStyleLbl="node1" presStyleIdx="2" presStyleCnt="1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4D1CE-FFF1-472E-AC3F-08422E90FDD4}" type="pres">
      <dgm:prSet presAssocID="{02A5CA9E-1E59-477F-AC24-3EC8FBC98FE4}" presName="parTrans" presStyleLbl="sibTrans2D1" presStyleIdx="3" presStyleCnt="14" custScaleX="146410" custScaleY="146410"/>
      <dgm:spPr/>
      <dgm:t>
        <a:bodyPr/>
        <a:lstStyle/>
        <a:p>
          <a:endParaRPr lang="ru-RU"/>
        </a:p>
      </dgm:t>
    </dgm:pt>
    <dgm:pt modelId="{B8EDC134-6CD2-4CD7-A427-EF04F3798556}" type="pres">
      <dgm:prSet presAssocID="{02A5CA9E-1E59-477F-AC24-3EC8FBC98FE4}" presName="connectorText" presStyleLbl="sibTrans2D1" presStyleIdx="3" presStyleCnt="14"/>
      <dgm:spPr/>
      <dgm:t>
        <a:bodyPr/>
        <a:lstStyle/>
        <a:p>
          <a:endParaRPr lang="ru-RU"/>
        </a:p>
      </dgm:t>
    </dgm:pt>
    <dgm:pt modelId="{A797C972-6998-4B97-949A-5E4E46AB6070}" type="pres">
      <dgm:prSet presAssocID="{B1D20D1D-112C-4790-B740-DC08B77A4C9F}" presName="node" presStyleLbl="node1" presStyleIdx="3" presStyleCnt="1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83221-1182-484A-B7CD-70BD3E07818F}" type="pres">
      <dgm:prSet presAssocID="{D97E296D-5617-4A05-8A93-78FDFFB476AE}" presName="parTrans" presStyleLbl="sibTrans2D1" presStyleIdx="4" presStyleCnt="14" custScaleX="146410" custScaleY="146410"/>
      <dgm:spPr/>
      <dgm:t>
        <a:bodyPr/>
        <a:lstStyle/>
        <a:p>
          <a:endParaRPr lang="ru-RU"/>
        </a:p>
      </dgm:t>
    </dgm:pt>
    <dgm:pt modelId="{F3E353B9-E92D-44DE-A707-813B890A38AE}" type="pres">
      <dgm:prSet presAssocID="{D97E296D-5617-4A05-8A93-78FDFFB476AE}" presName="connectorText" presStyleLbl="sibTrans2D1" presStyleIdx="4" presStyleCnt="14"/>
      <dgm:spPr/>
      <dgm:t>
        <a:bodyPr/>
        <a:lstStyle/>
        <a:p>
          <a:endParaRPr lang="ru-RU"/>
        </a:p>
      </dgm:t>
    </dgm:pt>
    <dgm:pt modelId="{59140891-8B6B-42BA-892B-E7838664B586}" type="pres">
      <dgm:prSet presAssocID="{FCAE96DA-C3BD-4666-9F9B-42D2E45C4D82}" presName="node" presStyleLbl="node1" presStyleIdx="4" presStyleCnt="1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6F77C-2178-44DC-92AC-26E85F5B7023}" type="pres">
      <dgm:prSet presAssocID="{913EB68A-AA34-459E-B031-0FA24F89F656}" presName="parTrans" presStyleLbl="sibTrans2D1" presStyleIdx="5" presStyleCnt="14" custScaleX="146410" custScaleY="146410"/>
      <dgm:spPr/>
      <dgm:t>
        <a:bodyPr/>
        <a:lstStyle/>
        <a:p>
          <a:endParaRPr lang="ru-RU"/>
        </a:p>
      </dgm:t>
    </dgm:pt>
    <dgm:pt modelId="{F949D618-450C-4943-A179-A05844093ABF}" type="pres">
      <dgm:prSet presAssocID="{913EB68A-AA34-459E-B031-0FA24F89F656}" presName="connectorText" presStyleLbl="sibTrans2D1" presStyleIdx="5" presStyleCnt="14"/>
      <dgm:spPr/>
      <dgm:t>
        <a:bodyPr/>
        <a:lstStyle/>
        <a:p>
          <a:endParaRPr lang="ru-RU"/>
        </a:p>
      </dgm:t>
    </dgm:pt>
    <dgm:pt modelId="{5514E2FA-CD19-48CF-862A-37C10EE06417}" type="pres">
      <dgm:prSet presAssocID="{1495FA87-C36F-48EB-8DD9-045FFDCDE146}" presName="node" presStyleLbl="node1" presStyleIdx="5" presStyleCnt="1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513E3-403D-4182-A8F8-23B22CCDA681}" type="pres">
      <dgm:prSet presAssocID="{58499B86-55A7-4192-9CE8-8E66288FB2CC}" presName="parTrans" presStyleLbl="sibTrans2D1" presStyleIdx="6" presStyleCnt="14" custScaleX="146410" custScaleY="146410"/>
      <dgm:spPr/>
      <dgm:t>
        <a:bodyPr/>
        <a:lstStyle/>
        <a:p>
          <a:endParaRPr lang="ru-RU"/>
        </a:p>
      </dgm:t>
    </dgm:pt>
    <dgm:pt modelId="{00BC58CF-8793-42D2-A59E-9F25B4242450}" type="pres">
      <dgm:prSet presAssocID="{58499B86-55A7-4192-9CE8-8E66288FB2CC}" presName="connectorText" presStyleLbl="sibTrans2D1" presStyleIdx="6" presStyleCnt="14"/>
      <dgm:spPr/>
      <dgm:t>
        <a:bodyPr/>
        <a:lstStyle/>
        <a:p>
          <a:endParaRPr lang="ru-RU"/>
        </a:p>
      </dgm:t>
    </dgm:pt>
    <dgm:pt modelId="{B8C0DBDC-5A41-4653-90C5-9867BBAE31D2}" type="pres">
      <dgm:prSet presAssocID="{AF3FF6E3-6AAA-4961-9114-B279A4B1C6FC}" presName="node" presStyleLbl="node1" presStyleIdx="6" presStyleCnt="1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4E642-0F95-4C83-9D8D-B640BC7BEA71}" type="pres">
      <dgm:prSet presAssocID="{29AEFEAD-2EFB-4D80-88AC-04CAADDE34B8}" presName="parTrans" presStyleLbl="sibTrans2D1" presStyleIdx="7" presStyleCnt="14" custScaleX="146410" custScaleY="146410"/>
      <dgm:spPr/>
      <dgm:t>
        <a:bodyPr/>
        <a:lstStyle/>
        <a:p>
          <a:endParaRPr lang="ru-RU"/>
        </a:p>
      </dgm:t>
    </dgm:pt>
    <dgm:pt modelId="{F26665B2-A607-40AC-8105-C8CD18A7646B}" type="pres">
      <dgm:prSet presAssocID="{29AEFEAD-2EFB-4D80-88AC-04CAADDE34B8}" presName="connectorText" presStyleLbl="sibTrans2D1" presStyleIdx="7" presStyleCnt="14"/>
      <dgm:spPr/>
      <dgm:t>
        <a:bodyPr/>
        <a:lstStyle/>
        <a:p>
          <a:endParaRPr lang="ru-RU"/>
        </a:p>
      </dgm:t>
    </dgm:pt>
    <dgm:pt modelId="{38717166-FF0F-4E32-B79B-A8FDE48257A4}" type="pres">
      <dgm:prSet presAssocID="{49AD859E-BD34-459B-99B7-14EE20CB990B}" presName="node" presStyleLbl="node1" presStyleIdx="7" presStyleCnt="1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03FC1-6663-4519-BE9C-51D14EA1CCAC}" type="pres">
      <dgm:prSet presAssocID="{E6BB23FC-DCD5-481F-9772-2012F5FB742A}" presName="parTrans" presStyleLbl="sibTrans2D1" presStyleIdx="8" presStyleCnt="14" custScaleX="146410" custScaleY="146410"/>
      <dgm:spPr/>
      <dgm:t>
        <a:bodyPr/>
        <a:lstStyle/>
        <a:p>
          <a:endParaRPr lang="ru-RU"/>
        </a:p>
      </dgm:t>
    </dgm:pt>
    <dgm:pt modelId="{DBA120BD-EA49-43C5-A54C-68FD465C6181}" type="pres">
      <dgm:prSet presAssocID="{E6BB23FC-DCD5-481F-9772-2012F5FB742A}" presName="connectorText" presStyleLbl="sibTrans2D1" presStyleIdx="8" presStyleCnt="14"/>
      <dgm:spPr/>
      <dgm:t>
        <a:bodyPr/>
        <a:lstStyle/>
        <a:p>
          <a:endParaRPr lang="ru-RU"/>
        </a:p>
      </dgm:t>
    </dgm:pt>
    <dgm:pt modelId="{4A9035B9-D54E-459D-A848-F0E91A881AEC}" type="pres">
      <dgm:prSet presAssocID="{1F72A994-9333-4688-B061-783F8FFD6B77}" presName="node" presStyleLbl="node1" presStyleIdx="8" presStyleCnt="1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0BFDF-CB8D-4F60-8055-4A1EB600C7EB}" type="pres">
      <dgm:prSet presAssocID="{D66608D9-2A06-47B5-8EB5-4211F190062A}" presName="parTrans" presStyleLbl="sibTrans2D1" presStyleIdx="9" presStyleCnt="14" custScaleX="146410" custScaleY="146410"/>
      <dgm:spPr/>
      <dgm:t>
        <a:bodyPr/>
        <a:lstStyle/>
        <a:p>
          <a:endParaRPr lang="ru-RU"/>
        </a:p>
      </dgm:t>
    </dgm:pt>
    <dgm:pt modelId="{7F64DFE6-A8F7-46E5-AC2F-F62A728104EA}" type="pres">
      <dgm:prSet presAssocID="{D66608D9-2A06-47B5-8EB5-4211F190062A}" presName="connectorText" presStyleLbl="sibTrans2D1" presStyleIdx="9" presStyleCnt="14"/>
      <dgm:spPr/>
      <dgm:t>
        <a:bodyPr/>
        <a:lstStyle/>
        <a:p>
          <a:endParaRPr lang="ru-RU"/>
        </a:p>
      </dgm:t>
    </dgm:pt>
    <dgm:pt modelId="{9CA72B2D-1052-4C8E-ADA2-DBD61976A97E}" type="pres">
      <dgm:prSet presAssocID="{BAFE5B80-4347-44A7-9A4D-EFFA6E7876EA}" presName="node" presStyleLbl="node1" presStyleIdx="9" presStyleCnt="1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03B4A-A70D-4172-8CB8-F5AEE29630EC}" type="pres">
      <dgm:prSet presAssocID="{99D9AC0D-94BD-494B-8690-41E647CB5DC5}" presName="parTrans" presStyleLbl="sibTrans2D1" presStyleIdx="10" presStyleCnt="14" custScaleX="146410" custScaleY="146410"/>
      <dgm:spPr/>
      <dgm:t>
        <a:bodyPr/>
        <a:lstStyle/>
        <a:p>
          <a:endParaRPr lang="ru-RU"/>
        </a:p>
      </dgm:t>
    </dgm:pt>
    <dgm:pt modelId="{9F611951-CCED-4C3D-8A2A-D091B5B9A8A7}" type="pres">
      <dgm:prSet presAssocID="{99D9AC0D-94BD-494B-8690-41E647CB5DC5}" presName="connectorText" presStyleLbl="sibTrans2D1" presStyleIdx="10" presStyleCnt="14"/>
      <dgm:spPr/>
      <dgm:t>
        <a:bodyPr/>
        <a:lstStyle/>
        <a:p>
          <a:endParaRPr lang="ru-RU"/>
        </a:p>
      </dgm:t>
    </dgm:pt>
    <dgm:pt modelId="{8577B4F5-9C42-45DF-8CFC-5CF925484795}" type="pres">
      <dgm:prSet presAssocID="{C2465BB5-36FE-4155-9BC2-1A96A8478160}" presName="node" presStyleLbl="node1" presStyleIdx="10" presStyleCnt="1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7872A-4B58-46F7-A972-EF6D0553E6E6}" type="pres">
      <dgm:prSet presAssocID="{29FC4F7C-00CD-439C-AB59-DF552680AE6B}" presName="parTrans" presStyleLbl="sibTrans2D1" presStyleIdx="11" presStyleCnt="14" custScaleX="146410" custScaleY="146410"/>
      <dgm:spPr/>
      <dgm:t>
        <a:bodyPr/>
        <a:lstStyle/>
        <a:p>
          <a:endParaRPr lang="ru-RU"/>
        </a:p>
      </dgm:t>
    </dgm:pt>
    <dgm:pt modelId="{9262F195-25E4-4B38-9F84-922E0C8B1C73}" type="pres">
      <dgm:prSet presAssocID="{29FC4F7C-00CD-439C-AB59-DF552680AE6B}" presName="connectorText" presStyleLbl="sibTrans2D1" presStyleIdx="11" presStyleCnt="14"/>
      <dgm:spPr/>
      <dgm:t>
        <a:bodyPr/>
        <a:lstStyle/>
        <a:p>
          <a:endParaRPr lang="ru-RU"/>
        </a:p>
      </dgm:t>
    </dgm:pt>
    <dgm:pt modelId="{1B491613-F637-418A-B825-852C194A2C28}" type="pres">
      <dgm:prSet presAssocID="{326656DF-0851-4F00-B375-FA53A3215982}" presName="node" presStyleLbl="node1" presStyleIdx="11" presStyleCnt="1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5F281-03DF-4488-9718-E82F47F7ACAF}" type="pres">
      <dgm:prSet presAssocID="{B223DA47-B0CB-4317-B8B3-0BDCCC5B44C3}" presName="parTrans" presStyleLbl="sibTrans2D1" presStyleIdx="12" presStyleCnt="14" custScaleX="146410" custScaleY="146410"/>
      <dgm:spPr/>
      <dgm:t>
        <a:bodyPr/>
        <a:lstStyle/>
        <a:p>
          <a:endParaRPr lang="ru-RU"/>
        </a:p>
      </dgm:t>
    </dgm:pt>
    <dgm:pt modelId="{9F5DE4A1-A6B9-428E-9802-787BE0E289CA}" type="pres">
      <dgm:prSet presAssocID="{B223DA47-B0CB-4317-B8B3-0BDCCC5B44C3}" presName="connectorText" presStyleLbl="sibTrans2D1" presStyleIdx="12" presStyleCnt="14"/>
      <dgm:spPr/>
      <dgm:t>
        <a:bodyPr/>
        <a:lstStyle/>
        <a:p>
          <a:endParaRPr lang="ru-RU"/>
        </a:p>
      </dgm:t>
    </dgm:pt>
    <dgm:pt modelId="{FE3D5CC5-A8DE-4F5F-A427-B6A00033162D}" type="pres">
      <dgm:prSet presAssocID="{4B5FF8FB-500F-41F1-8A11-259E518D1B8D}" presName="node" presStyleLbl="node1" presStyleIdx="12" presStyleCnt="1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920AA-449C-48ED-BE2A-C1B8C163947E}" type="pres">
      <dgm:prSet presAssocID="{D83DAA38-A6A5-472D-8E8F-BD403C7F0AF2}" presName="parTrans" presStyleLbl="sibTrans2D1" presStyleIdx="13" presStyleCnt="14" custScaleX="146410" custScaleY="146410"/>
      <dgm:spPr/>
      <dgm:t>
        <a:bodyPr/>
        <a:lstStyle/>
        <a:p>
          <a:endParaRPr lang="ru-RU"/>
        </a:p>
      </dgm:t>
    </dgm:pt>
    <dgm:pt modelId="{F2F0955A-0DAB-4DEF-B4BE-A65331D2F817}" type="pres">
      <dgm:prSet presAssocID="{D83DAA38-A6A5-472D-8E8F-BD403C7F0AF2}" presName="connectorText" presStyleLbl="sibTrans2D1" presStyleIdx="13" presStyleCnt="14"/>
      <dgm:spPr/>
      <dgm:t>
        <a:bodyPr/>
        <a:lstStyle/>
        <a:p>
          <a:endParaRPr lang="ru-RU"/>
        </a:p>
      </dgm:t>
    </dgm:pt>
    <dgm:pt modelId="{C7BDB6A2-B618-4871-8999-2EB93292A754}" type="pres">
      <dgm:prSet presAssocID="{FFE795ED-1826-4A47-97A6-1D26893204B9}" presName="node" presStyleLbl="node1" presStyleIdx="13" presStyleCnt="1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EF6A05-473A-4034-96C1-AA8C897A5C93}" type="presOf" srcId="{4B5FF8FB-500F-41F1-8A11-259E518D1B8D}" destId="{FE3D5CC5-A8DE-4F5F-A427-B6A00033162D}" srcOrd="0" destOrd="0" presId="urn:microsoft.com/office/officeart/2005/8/layout/radial5"/>
    <dgm:cxn modelId="{F549D747-95FB-4E22-A0A7-F91F766DFFD8}" srcId="{36D332A8-5E3D-4986-945D-F9A29A74C04C}" destId="{B1D20D1D-112C-4790-B740-DC08B77A4C9F}" srcOrd="3" destOrd="0" parTransId="{02A5CA9E-1E59-477F-AC24-3EC8FBC98FE4}" sibTransId="{88148810-44BD-4AC0-ACB3-BB708C0314AE}"/>
    <dgm:cxn modelId="{4AFB9AE3-78C1-4CC6-9394-3A23FD0785C0}" type="presOf" srcId="{B02290CC-D223-4F5A-88F1-9A4CC7B42EDC}" destId="{1AF9F4C4-7437-40B3-8C9A-95DA244B097F}" srcOrd="0" destOrd="0" presId="urn:microsoft.com/office/officeart/2005/8/layout/radial5"/>
    <dgm:cxn modelId="{E94B2075-9D9D-4926-B7BB-0463FF1A21D7}" type="presOf" srcId="{D66608D9-2A06-47B5-8EB5-4211F190062A}" destId="{7F64DFE6-A8F7-46E5-AC2F-F62A728104EA}" srcOrd="1" destOrd="0" presId="urn:microsoft.com/office/officeart/2005/8/layout/radial5"/>
    <dgm:cxn modelId="{C8FFA043-FD76-4CCA-86FF-3258756582CA}" type="presOf" srcId="{B4D8DB34-7B55-46D3-BC9C-B43ADEF58EE7}" destId="{82B99FE2-004E-4503-9B2D-D66FE9C6E63B}" srcOrd="0" destOrd="0" presId="urn:microsoft.com/office/officeart/2005/8/layout/radial5"/>
    <dgm:cxn modelId="{2FCBFC4C-329A-4BB1-87C5-8305C968CE2D}" type="presOf" srcId="{B223DA47-B0CB-4317-B8B3-0BDCCC5B44C3}" destId="{5405F281-03DF-4488-9718-E82F47F7ACAF}" srcOrd="0" destOrd="0" presId="urn:microsoft.com/office/officeart/2005/8/layout/radial5"/>
    <dgm:cxn modelId="{9643A0F5-553F-41FE-8CB2-40023ED5520D}" type="presOf" srcId="{AF3FF6E3-6AAA-4961-9114-B279A4B1C6FC}" destId="{B8C0DBDC-5A41-4653-90C5-9867BBAE31D2}" srcOrd="0" destOrd="0" presId="urn:microsoft.com/office/officeart/2005/8/layout/radial5"/>
    <dgm:cxn modelId="{99AFAE95-27AC-41EC-AB19-37B31E912AC9}" type="presOf" srcId="{BAFE5B80-4347-44A7-9A4D-EFFA6E7876EA}" destId="{9CA72B2D-1052-4C8E-ADA2-DBD61976A97E}" srcOrd="0" destOrd="0" presId="urn:microsoft.com/office/officeart/2005/8/layout/radial5"/>
    <dgm:cxn modelId="{EE68BF10-2C47-4CD2-9627-C3AFB1AC10DB}" type="presOf" srcId="{29AEFEAD-2EFB-4D80-88AC-04CAADDE34B8}" destId="{1414E642-0F95-4C83-9D8D-B640BC7BEA71}" srcOrd="0" destOrd="0" presId="urn:microsoft.com/office/officeart/2005/8/layout/radial5"/>
    <dgm:cxn modelId="{16838D02-3C7C-4DE4-9210-4EB43BF39758}" type="presOf" srcId="{39641820-5A53-40C7-82CD-570D5E16782D}" destId="{BE623285-2E9E-4D75-ACEB-EE58B02367C1}" srcOrd="1" destOrd="0" presId="urn:microsoft.com/office/officeart/2005/8/layout/radial5"/>
    <dgm:cxn modelId="{51918443-CDCE-4670-B880-704C1CB769DA}" type="presOf" srcId="{326656DF-0851-4F00-B375-FA53A3215982}" destId="{1B491613-F637-418A-B825-852C194A2C28}" srcOrd="0" destOrd="0" presId="urn:microsoft.com/office/officeart/2005/8/layout/radial5"/>
    <dgm:cxn modelId="{F345CC2B-BE61-4644-82D5-AD871EEB6889}" srcId="{36D332A8-5E3D-4986-945D-F9A29A74C04C}" destId="{BAFE5B80-4347-44A7-9A4D-EFFA6E7876EA}" srcOrd="9" destOrd="0" parTransId="{D66608D9-2A06-47B5-8EB5-4211F190062A}" sibTransId="{B4F52765-3EE0-4850-8EB7-93AE73AD1691}"/>
    <dgm:cxn modelId="{6918FF41-ABFD-492E-8251-2C30875E341D}" type="presOf" srcId="{B223DA47-B0CB-4317-B8B3-0BDCCC5B44C3}" destId="{9F5DE4A1-A6B9-428E-9802-787BE0E289CA}" srcOrd="1" destOrd="0" presId="urn:microsoft.com/office/officeart/2005/8/layout/radial5"/>
    <dgm:cxn modelId="{EB92CBB1-B9E4-4FF8-8AEF-82C06BFB70FC}" type="presOf" srcId="{B1D20D1D-112C-4790-B740-DC08B77A4C9F}" destId="{A797C972-6998-4B97-949A-5E4E46AB6070}" srcOrd="0" destOrd="0" presId="urn:microsoft.com/office/officeart/2005/8/layout/radial5"/>
    <dgm:cxn modelId="{92FE75BB-595C-4EE0-AA2F-C159B18E8EB2}" type="presOf" srcId="{FFE795ED-1826-4A47-97A6-1D26893204B9}" destId="{C7BDB6A2-B618-4871-8999-2EB93292A754}" srcOrd="0" destOrd="0" presId="urn:microsoft.com/office/officeart/2005/8/layout/radial5"/>
    <dgm:cxn modelId="{852F62D0-53A0-417C-BF2C-29AC44067CA8}" type="presOf" srcId="{29FC4F7C-00CD-439C-AB59-DF552680AE6B}" destId="{9262F195-25E4-4B38-9F84-922E0C8B1C73}" srcOrd="1" destOrd="0" presId="urn:microsoft.com/office/officeart/2005/8/layout/radial5"/>
    <dgm:cxn modelId="{0E8539D4-7621-4FB9-89BE-D3967904A6B5}" srcId="{BCCA5416-E58D-4557-81CD-E976211115A3}" destId="{36D332A8-5E3D-4986-945D-F9A29A74C04C}" srcOrd="0" destOrd="0" parTransId="{C468FE7D-C17B-4596-BD5D-2687D04267B1}" sibTransId="{F167706B-0F1C-4B8D-B679-3C033D270EC1}"/>
    <dgm:cxn modelId="{5F81A683-C689-4BC7-B1E1-12093C657384}" type="presOf" srcId="{6A22D0F9-36B5-4E2B-A6F4-27780E8117B1}" destId="{3784CA6F-87BA-422C-8272-9C622420BABE}" srcOrd="0" destOrd="0" presId="urn:microsoft.com/office/officeart/2005/8/layout/radial5"/>
    <dgm:cxn modelId="{E9D04F20-D3E2-459A-ABE3-9EFACD54FD3D}" type="presOf" srcId="{FCAE96DA-C3BD-4666-9F9B-42D2E45C4D82}" destId="{59140891-8B6B-42BA-892B-E7838664B586}" srcOrd="0" destOrd="0" presId="urn:microsoft.com/office/officeart/2005/8/layout/radial5"/>
    <dgm:cxn modelId="{8E3D104F-2A8F-48F2-90A2-E85EDEB57336}" srcId="{36D332A8-5E3D-4986-945D-F9A29A74C04C}" destId="{326656DF-0851-4F00-B375-FA53A3215982}" srcOrd="11" destOrd="0" parTransId="{29FC4F7C-00CD-439C-AB59-DF552680AE6B}" sibTransId="{97A47B69-BA8E-45B6-8611-9705B97E684C}"/>
    <dgm:cxn modelId="{AFEF6CE0-4E6C-45AD-8FFD-DBC853CE9BE8}" type="presOf" srcId="{99D9AC0D-94BD-494B-8690-41E647CB5DC5}" destId="{9F611951-CCED-4C3D-8A2A-D091B5B9A8A7}" srcOrd="1" destOrd="0" presId="urn:microsoft.com/office/officeart/2005/8/layout/radial5"/>
    <dgm:cxn modelId="{AC51DAA2-A7BB-4A7B-A3A2-D925AFBCC552}" srcId="{36D332A8-5E3D-4986-945D-F9A29A74C04C}" destId="{C2465BB5-36FE-4155-9BC2-1A96A8478160}" srcOrd="10" destOrd="0" parTransId="{99D9AC0D-94BD-494B-8690-41E647CB5DC5}" sibTransId="{47F11841-998B-48B6-BB02-81E291765E65}"/>
    <dgm:cxn modelId="{DB2353BA-E744-4E8A-861C-AA667F5CFEF4}" type="presOf" srcId="{02A5CA9E-1E59-477F-AC24-3EC8FBC98FE4}" destId="{B8EDC134-6CD2-4CD7-A427-EF04F3798556}" srcOrd="1" destOrd="0" presId="urn:microsoft.com/office/officeart/2005/8/layout/radial5"/>
    <dgm:cxn modelId="{236B266D-B2C2-4EB0-8970-F3673856D149}" type="presOf" srcId="{49AD859E-BD34-459B-99B7-14EE20CB990B}" destId="{38717166-FF0F-4E32-B79B-A8FDE48257A4}" srcOrd="0" destOrd="0" presId="urn:microsoft.com/office/officeart/2005/8/layout/radial5"/>
    <dgm:cxn modelId="{4B7D7F8D-855E-4BD7-8722-FC4DD569A6B0}" type="presOf" srcId="{913EB68A-AA34-459E-B031-0FA24F89F656}" destId="{8576F77C-2178-44DC-92AC-26E85F5B7023}" srcOrd="0" destOrd="0" presId="urn:microsoft.com/office/officeart/2005/8/layout/radial5"/>
    <dgm:cxn modelId="{E8C1A4D3-E74A-412E-8959-CBC15A67C3BE}" type="presOf" srcId="{C1979BA8-5412-4866-AC38-967D19A3E481}" destId="{46BF6BCD-CF7D-4CE2-B8CB-EC113A034251}" srcOrd="0" destOrd="0" presId="urn:microsoft.com/office/officeart/2005/8/layout/radial5"/>
    <dgm:cxn modelId="{FAD3D9B7-7CDD-4FD1-9D00-6FCCEC42D270}" srcId="{36D332A8-5E3D-4986-945D-F9A29A74C04C}" destId="{49AD859E-BD34-459B-99B7-14EE20CB990B}" srcOrd="7" destOrd="0" parTransId="{29AEFEAD-2EFB-4D80-88AC-04CAADDE34B8}" sibTransId="{683F3FCF-F5E5-4A9D-89AF-FB900B3FA947}"/>
    <dgm:cxn modelId="{94925630-7FEF-4FAA-BE37-DC06EC0B3845}" type="presOf" srcId="{36D332A8-5E3D-4986-945D-F9A29A74C04C}" destId="{8988DBF0-F6F7-46EB-B688-F13A117CB583}" srcOrd="0" destOrd="0" presId="urn:microsoft.com/office/officeart/2005/8/layout/radial5"/>
    <dgm:cxn modelId="{B65B0003-B51C-402A-93D4-0AD5F480A437}" type="presOf" srcId="{1495FA87-C36F-48EB-8DD9-045FFDCDE146}" destId="{5514E2FA-CD19-48CF-862A-37C10EE06417}" srcOrd="0" destOrd="0" presId="urn:microsoft.com/office/officeart/2005/8/layout/radial5"/>
    <dgm:cxn modelId="{72B01703-2B61-4052-9C1E-7F436C582C1C}" srcId="{36D332A8-5E3D-4986-945D-F9A29A74C04C}" destId="{FFE795ED-1826-4A47-97A6-1D26893204B9}" srcOrd="13" destOrd="0" parTransId="{D83DAA38-A6A5-472D-8E8F-BD403C7F0AF2}" sibTransId="{AFDB3229-3A77-4167-AC83-AEFF0E441711}"/>
    <dgm:cxn modelId="{6A3DFFFE-4352-4D4A-AC73-ACA4467F6DB8}" type="presOf" srcId="{58499B86-55A7-4192-9CE8-8E66288FB2CC}" destId="{00BC58CF-8793-42D2-A59E-9F25B4242450}" srcOrd="1" destOrd="0" presId="urn:microsoft.com/office/officeart/2005/8/layout/radial5"/>
    <dgm:cxn modelId="{0A4D45EB-6D5F-451E-A9BD-082208BB3161}" type="presOf" srcId="{C2465BB5-36FE-4155-9BC2-1A96A8478160}" destId="{8577B4F5-9C42-45DF-8CFC-5CF925484795}" srcOrd="0" destOrd="0" presId="urn:microsoft.com/office/officeart/2005/8/layout/radial5"/>
    <dgm:cxn modelId="{21E03E72-628F-4A21-8018-4CE1FC51ED94}" srcId="{36D332A8-5E3D-4986-945D-F9A29A74C04C}" destId="{B02290CC-D223-4F5A-88F1-9A4CC7B42EDC}" srcOrd="0" destOrd="0" parTransId="{C1979BA8-5412-4866-AC38-967D19A3E481}" sibTransId="{6F6F3BBD-7D81-40A5-9FD2-CC080988904A}"/>
    <dgm:cxn modelId="{DE94E0E3-A53D-4AD9-A370-8FD81BBCEE7E}" type="presOf" srcId="{913EB68A-AA34-459E-B031-0FA24F89F656}" destId="{F949D618-450C-4943-A179-A05844093ABF}" srcOrd="1" destOrd="0" presId="urn:microsoft.com/office/officeart/2005/8/layout/radial5"/>
    <dgm:cxn modelId="{94C66A4C-F1B6-4B51-948E-897A18285224}" srcId="{36D332A8-5E3D-4986-945D-F9A29A74C04C}" destId="{1F72A994-9333-4688-B061-783F8FFD6B77}" srcOrd="8" destOrd="0" parTransId="{E6BB23FC-DCD5-481F-9772-2012F5FB742A}" sibTransId="{D29F457F-ACE2-4267-A6AE-212A7414CF5B}"/>
    <dgm:cxn modelId="{ADC59454-6AC1-4A36-BC15-76D2D1114D1B}" type="presOf" srcId="{1F72A994-9333-4688-B061-783F8FFD6B77}" destId="{4A9035B9-D54E-459D-A848-F0E91A881AEC}" srcOrd="0" destOrd="0" presId="urn:microsoft.com/office/officeart/2005/8/layout/radial5"/>
    <dgm:cxn modelId="{BA14AC3D-7138-4199-B95D-7EFB69B8866B}" type="presOf" srcId="{D97E296D-5617-4A05-8A93-78FDFFB476AE}" destId="{F3E353B9-E92D-44DE-A707-813B890A38AE}" srcOrd="1" destOrd="0" presId="urn:microsoft.com/office/officeart/2005/8/layout/radial5"/>
    <dgm:cxn modelId="{713C0D10-9C60-4F5B-848C-1DBA12B49E51}" type="presOf" srcId="{58499B86-55A7-4192-9CE8-8E66288FB2CC}" destId="{B14513E3-403D-4182-A8F8-23B22CCDA681}" srcOrd="0" destOrd="0" presId="urn:microsoft.com/office/officeart/2005/8/layout/radial5"/>
    <dgm:cxn modelId="{B836D611-23D0-492C-8CD4-1AC5CA219C00}" srcId="{36D332A8-5E3D-4986-945D-F9A29A74C04C}" destId="{FCAE96DA-C3BD-4666-9F9B-42D2E45C4D82}" srcOrd="4" destOrd="0" parTransId="{D97E296D-5617-4A05-8A93-78FDFFB476AE}" sibTransId="{14C5B8C0-4F6C-415D-8007-7259CD625597}"/>
    <dgm:cxn modelId="{75B3B62C-39C6-4FFD-84BE-4401BC662E33}" type="presOf" srcId="{29FC4F7C-00CD-439C-AB59-DF552680AE6B}" destId="{0BB7872A-4B58-46F7-A972-EF6D0553E6E6}" srcOrd="0" destOrd="0" presId="urn:microsoft.com/office/officeart/2005/8/layout/radial5"/>
    <dgm:cxn modelId="{9EE16EA6-1A21-41C8-950E-DA220DEEB958}" type="presOf" srcId="{B06E4D57-FEB8-41F8-840F-B6A936ED559C}" destId="{91947A86-1288-4A49-9BB5-20BECEF3C3DD}" srcOrd="0" destOrd="0" presId="urn:microsoft.com/office/officeart/2005/8/layout/radial5"/>
    <dgm:cxn modelId="{5A607ADC-A17C-4AE0-B66C-2293072A2828}" srcId="{36D332A8-5E3D-4986-945D-F9A29A74C04C}" destId="{AF3FF6E3-6AAA-4961-9114-B279A4B1C6FC}" srcOrd="6" destOrd="0" parTransId="{58499B86-55A7-4192-9CE8-8E66288FB2CC}" sibTransId="{F620034A-8042-4BF2-BC02-431A748DE3F9}"/>
    <dgm:cxn modelId="{1C882852-F336-4565-BBF3-66AC5FA48088}" type="presOf" srcId="{29AEFEAD-2EFB-4D80-88AC-04CAADDE34B8}" destId="{F26665B2-A607-40AC-8105-C8CD18A7646B}" srcOrd="1" destOrd="0" presId="urn:microsoft.com/office/officeart/2005/8/layout/radial5"/>
    <dgm:cxn modelId="{65E79E97-2E71-4DB3-B9FF-47976E6E7875}" type="presOf" srcId="{D83DAA38-A6A5-472D-8E8F-BD403C7F0AF2}" destId="{7A7920AA-449C-48ED-BE2A-C1B8C163947E}" srcOrd="0" destOrd="0" presId="urn:microsoft.com/office/officeart/2005/8/layout/radial5"/>
    <dgm:cxn modelId="{DAF13C6C-AC3C-44CA-97D1-11C4581445ED}" type="presOf" srcId="{E6BB23FC-DCD5-481F-9772-2012F5FB742A}" destId="{69903FC1-6663-4519-BE9C-51D14EA1CCAC}" srcOrd="0" destOrd="0" presId="urn:microsoft.com/office/officeart/2005/8/layout/radial5"/>
    <dgm:cxn modelId="{C8164358-8232-4D53-BDB0-D6D2F55D2FB9}" srcId="{36D332A8-5E3D-4986-945D-F9A29A74C04C}" destId="{4B5FF8FB-500F-41F1-8A11-259E518D1B8D}" srcOrd="12" destOrd="0" parTransId="{B223DA47-B0CB-4317-B8B3-0BDCCC5B44C3}" sibTransId="{53068661-3E70-46B1-B978-F660349BB6A1}"/>
    <dgm:cxn modelId="{98188A87-68E1-428F-AE9A-F6434F66DFAD}" type="presOf" srcId="{E6BB23FC-DCD5-481F-9772-2012F5FB742A}" destId="{DBA120BD-EA49-43C5-A54C-68FD465C6181}" srcOrd="1" destOrd="0" presId="urn:microsoft.com/office/officeart/2005/8/layout/radial5"/>
    <dgm:cxn modelId="{F7455EE1-8519-4F73-8272-35D378C66C2B}" type="presOf" srcId="{D66608D9-2A06-47B5-8EB5-4211F190062A}" destId="{7BA0BFDF-CB8D-4F60-8055-4A1EB600C7EB}" srcOrd="0" destOrd="0" presId="urn:microsoft.com/office/officeart/2005/8/layout/radial5"/>
    <dgm:cxn modelId="{2B316A41-55CA-4C3C-84B4-3560580C9B24}" srcId="{36D332A8-5E3D-4986-945D-F9A29A74C04C}" destId="{6A22D0F9-36B5-4E2B-A6F4-27780E8117B1}" srcOrd="1" destOrd="0" parTransId="{B4D8DB34-7B55-46D3-BC9C-B43ADEF58EE7}" sibTransId="{F453F99E-F811-4903-9898-F45D17DD7F79}"/>
    <dgm:cxn modelId="{C6D2C35A-6EF0-412B-83FA-D3BBB711BAF6}" type="presOf" srcId="{D97E296D-5617-4A05-8A93-78FDFFB476AE}" destId="{22083221-1182-484A-B7CD-70BD3E07818F}" srcOrd="0" destOrd="0" presId="urn:microsoft.com/office/officeart/2005/8/layout/radial5"/>
    <dgm:cxn modelId="{430165C6-7DF4-4615-AADF-E5839FDF723D}" srcId="{36D332A8-5E3D-4986-945D-F9A29A74C04C}" destId="{B06E4D57-FEB8-41F8-840F-B6A936ED559C}" srcOrd="2" destOrd="0" parTransId="{39641820-5A53-40C7-82CD-570D5E16782D}" sibTransId="{CE6ABEAB-4992-44A4-B9F9-801A162659A5}"/>
    <dgm:cxn modelId="{914DE35D-D096-4347-AA2C-3BEC3249434C}" type="presOf" srcId="{02A5CA9E-1E59-477F-AC24-3EC8FBC98FE4}" destId="{61B4D1CE-FFF1-472E-AC3F-08422E90FDD4}" srcOrd="0" destOrd="0" presId="urn:microsoft.com/office/officeart/2005/8/layout/radial5"/>
    <dgm:cxn modelId="{3EEC7045-4CAC-4988-A0B6-5516BB870570}" type="presOf" srcId="{D83DAA38-A6A5-472D-8E8F-BD403C7F0AF2}" destId="{F2F0955A-0DAB-4DEF-B4BE-A65331D2F817}" srcOrd="1" destOrd="0" presId="urn:microsoft.com/office/officeart/2005/8/layout/radial5"/>
    <dgm:cxn modelId="{9839EABB-E7C8-47B4-B353-07C5FE884A37}" srcId="{36D332A8-5E3D-4986-945D-F9A29A74C04C}" destId="{1495FA87-C36F-48EB-8DD9-045FFDCDE146}" srcOrd="5" destOrd="0" parTransId="{913EB68A-AA34-459E-B031-0FA24F89F656}" sibTransId="{0AB3EE25-6B9C-4F33-86E0-99C44C6E69E9}"/>
    <dgm:cxn modelId="{EBD175DC-7A6E-4B34-9FA8-864105EBAA73}" type="presOf" srcId="{99D9AC0D-94BD-494B-8690-41E647CB5DC5}" destId="{7EA03B4A-A70D-4172-8CB8-F5AEE29630EC}" srcOrd="0" destOrd="0" presId="urn:microsoft.com/office/officeart/2005/8/layout/radial5"/>
    <dgm:cxn modelId="{7E13853B-96AD-4B83-A5A4-DD2125DF9036}" type="presOf" srcId="{BCCA5416-E58D-4557-81CD-E976211115A3}" destId="{7646508A-5911-40F4-BAD9-7BBA11677B48}" srcOrd="0" destOrd="0" presId="urn:microsoft.com/office/officeart/2005/8/layout/radial5"/>
    <dgm:cxn modelId="{68D8A6D1-BE57-439B-8443-277DAD1E1416}" type="presOf" srcId="{C1979BA8-5412-4866-AC38-967D19A3E481}" destId="{99AE67BA-7FEA-4BD9-9C38-7C376D2BB211}" srcOrd="1" destOrd="0" presId="urn:microsoft.com/office/officeart/2005/8/layout/radial5"/>
    <dgm:cxn modelId="{45325043-71F0-484D-92F5-4FFA798E34E6}" type="presOf" srcId="{39641820-5A53-40C7-82CD-570D5E16782D}" destId="{97F70483-AB98-418A-8CB6-1B0A613167BE}" srcOrd="0" destOrd="0" presId="urn:microsoft.com/office/officeart/2005/8/layout/radial5"/>
    <dgm:cxn modelId="{B50672BB-9156-4C4E-80D4-9F8AD9FA9EFC}" type="presOf" srcId="{B4D8DB34-7B55-46D3-BC9C-B43ADEF58EE7}" destId="{1225FB41-6884-4944-9929-0F2A3ADADDC6}" srcOrd="1" destOrd="0" presId="urn:microsoft.com/office/officeart/2005/8/layout/radial5"/>
    <dgm:cxn modelId="{CAD0D44A-FEE6-4B5D-A630-1DC7DB16DA26}" type="presParOf" srcId="{7646508A-5911-40F4-BAD9-7BBA11677B48}" destId="{8988DBF0-F6F7-46EB-B688-F13A117CB583}" srcOrd="0" destOrd="0" presId="urn:microsoft.com/office/officeart/2005/8/layout/radial5"/>
    <dgm:cxn modelId="{B66713B2-3AB7-417F-8452-115976574663}" type="presParOf" srcId="{7646508A-5911-40F4-BAD9-7BBA11677B48}" destId="{46BF6BCD-CF7D-4CE2-B8CB-EC113A034251}" srcOrd="1" destOrd="0" presId="urn:microsoft.com/office/officeart/2005/8/layout/radial5"/>
    <dgm:cxn modelId="{84AE37E0-6488-43B6-BF20-28EC8AC3943A}" type="presParOf" srcId="{46BF6BCD-CF7D-4CE2-B8CB-EC113A034251}" destId="{99AE67BA-7FEA-4BD9-9C38-7C376D2BB211}" srcOrd="0" destOrd="0" presId="urn:microsoft.com/office/officeart/2005/8/layout/radial5"/>
    <dgm:cxn modelId="{80A147CC-6FB2-475E-8923-222C127A2AB8}" type="presParOf" srcId="{7646508A-5911-40F4-BAD9-7BBA11677B48}" destId="{1AF9F4C4-7437-40B3-8C9A-95DA244B097F}" srcOrd="2" destOrd="0" presId="urn:microsoft.com/office/officeart/2005/8/layout/radial5"/>
    <dgm:cxn modelId="{BA15860F-D0C7-42F3-B039-995E1438ADE4}" type="presParOf" srcId="{7646508A-5911-40F4-BAD9-7BBA11677B48}" destId="{82B99FE2-004E-4503-9B2D-D66FE9C6E63B}" srcOrd="3" destOrd="0" presId="urn:microsoft.com/office/officeart/2005/8/layout/radial5"/>
    <dgm:cxn modelId="{C4CD0756-4A09-448C-AFD4-1FE29E0B7DB9}" type="presParOf" srcId="{82B99FE2-004E-4503-9B2D-D66FE9C6E63B}" destId="{1225FB41-6884-4944-9929-0F2A3ADADDC6}" srcOrd="0" destOrd="0" presId="urn:microsoft.com/office/officeart/2005/8/layout/radial5"/>
    <dgm:cxn modelId="{47CC8828-716D-40DB-BC22-E87FDAA152C1}" type="presParOf" srcId="{7646508A-5911-40F4-BAD9-7BBA11677B48}" destId="{3784CA6F-87BA-422C-8272-9C622420BABE}" srcOrd="4" destOrd="0" presId="urn:microsoft.com/office/officeart/2005/8/layout/radial5"/>
    <dgm:cxn modelId="{DF5CA0B4-E6D7-4D6C-A98E-A5FBE58ADF08}" type="presParOf" srcId="{7646508A-5911-40F4-BAD9-7BBA11677B48}" destId="{97F70483-AB98-418A-8CB6-1B0A613167BE}" srcOrd="5" destOrd="0" presId="urn:microsoft.com/office/officeart/2005/8/layout/radial5"/>
    <dgm:cxn modelId="{FA6A551F-1F84-4D04-B3B1-F1DA954240EC}" type="presParOf" srcId="{97F70483-AB98-418A-8CB6-1B0A613167BE}" destId="{BE623285-2E9E-4D75-ACEB-EE58B02367C1}" srcOrd="0" destOrd="0" presId="urn:microsoft.com/office/officeart/2005/8/layout/radial5"/>
    <dgm:cxn modelId="{3D362DD4-C85B-4D08-AB22-AF6E60E87E17}" type="presParOf" srcId="{7646508A-5911-40F4-BAD9-7BBA11677B48}" destId="{91947A86-1288-4A49-9BB5-20BECEF3C3DD}" srcOrd="6" destOrd="0" presId="urn:microsoft.com/office/officeart/2005/8/layout/radial5"/>
    <dgm:cxn modelId="{9E093F2F-E4C6-4FCF-8E38-A8A7BA2B1862}" type="presParOf" srcId="{7646508A-5911-40F4-BAD9-7BBA11677B48}" destId="{61B4D1CE-FFF1-472E-AC3F-08422E90FDD4}" srcOrd="7" destOrd="0" presId="urn:microsoft.com/office/officeart/2005/8/layout/radial5"/>
    <dgm:cxn modelId="{77F36FBE-8794-4FF8-8F4D-AEFC5FC34884}" type="presParOf" srcId="{61B4D1CE-FFF1-472E-AC3F-08422E90FDD4}" destId="{B8EDC134-6CD2-4CD7-A427-EF04F3798556}" srcOrd="0" destOrd="0" presId="urn:microsoft.com/office/officeart/2005/8/layout/radial5"/>
    <dgm:cxn modelId="{4FBCFBF2-9F4B-4E3E-B8F2-D42BB2FA6A65}" type="presParOf" srcId="{7646508A-5911-40F4-BAD9-7BBA11677B48}" destId="{A797C972-6998-4B97-949A-5E4E46AB6070}" srcOrd="8" destOrd="0" presId="urn:microsoft.com/office/officeart/2005/8/layout/radial5"/>
    <dgm:cxn modelId="{B794C4CF-3018-401E-B1DE-8F50DC67C736}" type="presParOf" srcId="{7646508A-5911-40F4-BAD9-7BBA11677B48}" destId="{22083221-1182-484A-B7CD-70BD3E07818F}" srcOrd="9" destOrd="0" presId="urn:microsoft.com/office/officeart/2005/8/layout/radial5"/>
    <dgm:cxn modelId="{E22E5756-BEE6-441C-AE2B-26B0CE3E26D4}" type="presParOf" srcId="{22083221-1182-484A-B7CD-70BD3E07818F}" destId="{F3E353B9-E92D-44DE-A707-813B890A38AE}" srcOrd="0" destOrd="0" presId="urn:microsoft.com/office/officeart/2005/8/layout/radial5"/>
    <dgm:cxn modelId="{8CFA866F-8478-4673-AA82-72DD05E1E819}" type="presParOf" srcId="{7646508A-5911-40F4-BAD9-7BBA11677B48}" destId="{59140891-8B6B-42BA-892B-E7838664B586}" srcOrd="10" destOrd="0" presId="urn:microsoft.com/office/officeart/2005/8/layout/radial5"/>
    <dgm:cxn modelId="{B1895C89-C01A-4F9D-B756-0D472CDB594E}" type="presParOf" srcId="{7646508A-5911-40F4-BAD9-7BBA11677B48}" destId="{8576F77C-2178-44DC-92AC-26E85F5B7023}" srcOrd="11" destOrd="0" presId="urn:microsoft.com/office/officeart/2005/8/layout/radial5"/>
    <dgm:cxn modelId="{474735BD-F921-48B4-9E58-B319B9DEB134}" type="presParOf" srcId="{8576F77C-2178-44DC-92AC-26E85F5B7023}" destId="{F949D618-450C-4943-A179-A05844093ABF}" srcOrd="0" destOrd="0" presId="urn:microsoft.com/office/officeart/2005/8/layout/radial5"/>
    <dgm:cxn modelId="{81B62E16-AECD-4ED6-A156-6A9A82DDD071}" type="presParOf" srcId="{7646508A-5911-40F4-BAD9-7BBA11677B48}" destId="{5514E2FA-CD19-48CF-862A-37C10EE06417}" srcOrd="12" destOrd="0" presId="urn:microsoft.com/office/officeart/2005/8/layout/radial5"/>
    <dgm:cxn modelId="{8A43BE44-2BD3-40A3-956D-0EE6E8035534}" type="presParOf" srcId="{7646508A-5911-40F4-BAD9-7BBA11677B48}" destId="{B14513E3-403D-4182-A8F8-23B22CCDA681}" srcOrd="13" destOrd="0" presId="urn:microsoft.com/office/officeart/2005/8/layout/radial5"/>
    <dgm:cxn modelId="{E912682B-BAA6-49A6-B329-035C6BA5E1C2}" type="presParOf" srcId="{B14513E3-403D-4182-A8F8-23B22CCDA681}" destId="{00BC58CF-8793-42D2-A59E-9F25B4242450}" srcOrd="0" destOrd="0" presId="urn:microsoft.com/office/officeart/2005/8/layout/radial5"/>
    <dgm:cxn modelId="{CAAB3699-76A3-4602-A02C-E61A8F97D873}" type="presParOf" srcId="{7646508A-5911-40F4-BAD9-7BBA11677B48}" destId="{B8C0DBDC-5A41-4653-90C5-9867BBAE31D2}" srcOrd="14" destOrd="0" presId="urn:microsoft.com/office/officeart/2005/8/layout/radial5"/>
    <dgm:cxn modelId="{6DAFC05F-0A29-49E6-A7D5-3487AAE7FBBC}" type="presParOf" srcId="{7646508A-5911-40F4-BAD9-7BBA11677B48}" destId="{1414E642-0F95-4C83-9D8D-B640BC7BEA71}" srcOrd="15" destOrd="0" presId="urn:microsoft.com/office/officeart/2005/8/layout/radial5"/>
    <dgm:cxn modelId="{69D7AB7B-49A0-45D1-A1E2-C380044F6DFC}" type="presParOf" srcId="{1414E642-0F95-4C83-9D8D-B640BC7BEA71}" destId="{F26665B2-A607-40AC-8105-C8CD18A7646B}" srcOrd="0" destOrd="0" presId="urn:microsoft.com/office/officeart/2005/8/layout/radial5"/>
    <dgm:cxn modelId="{8D2ACEA3-DA6C-405A-A2AE-C42AB5B25F22}" type="presParOf" srcId="{7646508A-5911-40F4-BAD9-7BBA11677B48}" destId="{38717166-FF0F-4E32-B79B-A8FDE48257A4}" srcOrd="16" destOrd="0" presId="urn:microsoft.com/office/officeart/2005/8/layout/radial5"/>
    <dgm:cxn modelId="{177C26F9-497B-498C-BDF9-4B966579D065}" type="presParOf" srcId="{7646508A-5911-40F4-BAD9-7BBA11677B48}" destId="{69903FC1-6663-4519-BE9C-51D14EA1CCAC}" srcOrd="17" destOrd="0" presId="urn:microsoft.com/office/officeart/2005/8/layout/radial5"/>
    <dgm:cxn modelId="{C6671982-F156-40C0-8565-FBD315A3236A}" type="presParOf" srcId="{69903FC1-6663-4519-BE9C-51D14EA1CCAC}" destId="{DBA120BD-EA49-43C5-A54C-68FD465C6181}" srcOrd="0" destOrd="0" presId="urn:microsoft.com/office/officeart/2005/8/layout/radial5"/>
    <dgm:cxn modelId="{4784726E-3021-4C8A-B1BE-6A35C3BA685C}" type="presParOf" srcId="{7646508A-5911-40F4-BAD9-7BBA11677B48}" destId="{4A9035B9-D54E-459D-A848-F0E91A881AEC}" srcOrd="18" destOrd="0" presId="urn:microsoft.com/office/officeart/2005/8/layout/radial5"/>
    <dgm:cxn modelId="{8E5EDCEB-00D5-41E4-B735-9A064C11C0EB}" type="presParOf" srcId="{7646508A-5911-40F4-BAD9-7BBA11677B48}" destId="{7BA0BFDF-CB8D-4F60-8055-4A1EB600C7EB}" srcOrd="19" destOrd="0" presId="urn:microsoft.com/office/officeart/2005/8/layout/radial5"/>
    <dgm:cxn modelId="{B62774E3-7261-49E0-8E15-82428F974AA0}" type="presParOf" srcId="{7BA0BFDF-CB8D-4F60-8055-4A1EB600C7EB}" destId="{7F64DFE6-A8F7-46E5-AC2F-F62A728104EA}" srcOrd="0" destOrd="0" presId="urn:microsoft.com/office/officeart/2005/8/layout/radial5"/>
    <dgm:cxn modelId="{89539EF4-1591-49EE-AF61-07CBAB3C73F0}" type="presParOf" srcId="{7646508A-5911-40F4-BAD9-7BBA11677B48}" destId="{9CA72B2D-1052-4C8E-ADA2-DBD61976A97E}" srcOrd="20" destOrd="0" presId="urn:microsoft.com/office/officeart/2005/8/layout/radial5"/>
    <dgm:cxn modelId="{5532FE80-6E33-4582-8DE0-02D650BFA90B}" type="presParOf" srcId="{7646508A-5911-40F4-BAD9-7BBA11677B48}" destId="{7EA03B4A-A70D-4172-8CB8-F5AEE29630EC}" srcOrd="21" destOrd="0" presId="urn:microsoft.com/office/officeart/2005/8/layout/radial5"/>
    <dgm:cxn modelId="{074A1FEF-A77B-4D63-97D6-301A5A753EF6}" type="presParOf" srcId="{7EA03B4A-A70D-4172-8CB8-F5AEE29630EC}" destId="{9F611951-CCED-4C3D-8A2A-D091B5B9A8A7}" srcOrd="0" destOrd="0" presId="urn:microsoft.com/office/officeart/2005/8/layout/radial5"/>
    <dgm:cxn modelId="{0A2EA482-79EA-44F6-9531-0A6D3EA09EFF}" type="presParOf" srcId="{7646508A-5911-40F4-BAD9-7BBA11677B48}" destId="{8577B4F5-9C42-45DF-8CFC-5CF925484795}" srcOrd="22" destOrd="0" presId="urn:microsoft.com/office/officeart/2005/8/layout/radial5"/>
    <dgm:cxn modelId="{17673CCC-58AC-4432-AB3A-F4860FE7C091}" type="presParOf" srcId="{7646508A-5911-40F4-BAD9-7BBA11677B48}" destId="{0BB7872A-4B58-46F7-A972-EF6D0553E6E6}" srcOrd="23" destOrd="0" presId="urn:microsoft.com/office/officeart/2005/8/layout/radial5"/>
    <dgm:cxn modelId="{100DC7E4-B994-47E2-8E23-A7A420624E53}" type="presParOf" srcId="{0BB7872A-4B58-46F7-A972-EF6D0553E6E6}" destId="{9262F195-25E4-4B38-9F84-922E0C8B1C73}" srcOrd="0" destOrd="0" presId="urn:microsoft.com/office/officeart/2005/8/layout/radial5"/>
    <dgm:cxn modelId="{D2A486C0-1B83-4011-9B85-38222A7DEE67}" type="presParOf" srcId="{7646508A-5911-40F4-BAD9-7BBA11677B48}" destId="{1B491613-F637-418A-B825-852C194A2C28}" srcOrd="24" destOrd="0" presId="urn:microsoft.com/office/officeart/2005/8/layout/radial5"/>
    <dgm:cxn modelId="{FC35A7A9-655C-4069-80FA-0DE01A0C7433}" type="presParOf" srcId="{7646508A-5911-40F4-BAD9-7BBA11677B48}" destId="{5405F281-03DF-4488-9718-E82F47F7ACAF}" srcOrd="25" destOrd="0" presId="urn:microsoft.com/office/officeart/2005/8/layout/radial5"/>
    <dgm:cxn modelId="{E67BFFBC-7862-4BCC-8F7D-69C11286AF11}" type="presParOf" srcId="{5405F281-03DF-4488-9718-E82F47F7ACAF}" destId="{9F5DE4A1-A6B9-428E-9802-787BE0E289CA}" srcOrd="0" destOrd="0" presId="urn:microsoft.com/office/officeart/2005/8/layout/radial5"/>
    <dgm:cxn modelId="{EE4AE80B-801E-496F-9D49-048665214B1F}" type="presParOf" srcId="{7646508A-5911-40F4-BAD9-7BBA11677B48}" destId="{FE3D5CC5-A8DE-4F5F-A427-B6A00033162D}" srcOrd="26" destOrd="0" presId="urn:microsoft.com/office/officeart/2005/8/layout/radial5"/>
    <dgm:cxn modelId="{AF6761D0-60E9-4C9D-91EA-8DE2103F6490}" type="presParOf" srcId="{7646508A-5911-40F4-BAD9-7BBA11677B48}" destId="{7A7920AA-449C-48ED-BE2A-C1B8C163947E}" srcOrd="27" destOrd="0" presId="urn:microsoft.com/office/officeart/2005/8/layout/radial5"/>
    <dgm:cxn modelId="{36D4C9A7-6055-4190-9675-52D478B61A55}" type="presParOf" srcId="{7A7920AA-449C-48ED-BE2A-C1B8C163947E}" destId="{F2F0955A-0DAB-4DEF-B4BE-A65331D2F817}" srcOrd="0" destOrd="0" presId="urn:microsoft.com/office/officeart/2005/8/layout/radial5"/>
    <dgm:cxn modelId="{8BBEE57F-33E6-43D2-8016-3D84F5D916FB}" type="presParOf" srcId="{7646508A-5911-40F4-BAD9-7BBA11677B48}" destId="{C7BDB6A2-B618-4871-8999-2EB93292A754}" srcOrd="2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856B93-A25A-4F56-BF4C-9CDD43EB88C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2ABA7EB-9348-4760-A43B-309472025BE9}">
      <dgm:prSet phldrT="[Текст]" custT="1"/>
      <dgm:spPr/>
      <dgm:t>
        <a:bodyPr anchor="ctr" anchorCtr="0"/>
        <a:lstStyle/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600" b="0" dirty="0" smtClean="0"/>
            <a:t>Программа</a:t>
          </a:r>
          <a:endParaRPr lang="ru-RU" sz="1600" b="0" dirty="0"/>
        </a:p>
      </dgm:t>
    </dgm:pt>
    <dgm:pt modelId="{CCCEA94F-284B-49D8-988F-ADC652E000E5}" type="parTrans" cxnId="{3BA028EF-E76F-4BE2-A4AF-8B80F7849890}">
      <dgm:prSet/>
      <dgm:spPr/>
      <dgm:t>
        <a:bodyPr/>
        <a:lstStyle/>
        <a:p>
          <a:endParaRPr lang="ru-RU"/>
        </a:p>
      </dgm:t>
    </dgm:pt>
    <dgm:pt modelId="{E5BBDD40-D43E-4683-826E-E2E9B60158A3}" type="sibTrans" cxnId="{3BA028EF-E76F-4BE2-A4AF-8B80F7849890}">
      <dgm:prSet/>
      <dgm:spPr/>
      <dgm:t>
        <a:bodyPr/>
        <a:lstStyle/>
        <a:p>
          <a:endParaRPr lang="ru-RU"/>
        </a:p>
      </dgm:t>
    </dgm:pt>
    <dgm:pt modelId="{8F23C95E-76D0-4CC7-9022-316AC83F2DB1}">
      <dgm:prSet phldrT="[Текст]" custT="1"/>
      <dgm:spPr/>
      <dgm:t>
        <a:bodyPr/>
        <a:lstStyle/>
        <a:p>
          <a:r>
            <a:rPr lang="ru-RU" sz="1600" dirty="0" smtClean="0"/>
            <a:t>Задача </a:t>
          </a:r>
          <a:endParaRPr lang="ru-RU" sz="1600" dirty="0"/>
        </a:p>
      </dgm:t>
    </dgm:pt>
    <dgm:pt modelId="{80FCD9EC-103B-49C1-95ED-3D3D4C8A349E}" type="parTrans" cxnId="{2C59B838-26A9-427A-A4C7-053CD0079DFB}">
      <dgm:prSet/>
      <dgm:spPr/>
      <dgm:t>
        <a:bodyPr/>
        <a:lstStyle/>
        <a:p>
          <a:endParaRPr lang="ru-RU"/>
        </a:p>
      </dgm:t>
    </dgm:pt>
    <dgm:pt modelId="{02748671-BCCF-4165-BE97-083040EA04A5}" type="sibTrans" cxnId="{2C59B838-26A9-427A-A4C7-053CD0079DFB}">
      <dgm:prSet/>
      <dgm:spPr/>
      <dgm:t>
        <a:bodyPr/>
        <a:lstStyle/>
        <a:p>
          <a:endParaRPr lang="ru-RU"/>
        </a:p>
      </dgm:t>
    </dgm:pt>
    <dgm:pt modelId="{1E59FB95-83B7-41AC-8571-22B5DCC309CB}">
      <dgm:prSet phldrT="[Текст]" custT="1"/>
      <dgm:spPr/>
      <dgm:t>
        <a:bodyPr/>
        <a:lstStyle/>
        <a:p>
          <a:r>
            <a:rPr lang="ru-RU" sz="1600" dirty="0" smtClean="0"/>
            <a:t>Основное мероприятие</a:t>
          </a:r>
          <a:endParaRPr lang="ru-RU" sz="1600" dirty="0"/>
        </a:p>
      </dgm:t>
    </dgm:pt>
    <dgm:pt modelId="{C31A5140-882A-465F-A3C1-8F8CBB7F5F54}" type="parTrans" cxnId="{42440920-52FA-4528-8697-AAE6FD46E078}">
      <dgm:prSet/>
      <dgm:spPr/>
      <dgm:t>
        <a:bodyPr/>
        <a:lstStyle/>
        <a:p>
          <a:endParaRPr lang="ru-RU"/>
        </a:p>
      </dgm:t>
    </dgm:pt>
    <dgm:pt modelId="{2F2BD5D2-C2C8-4D2D-A628-E5DF276B00AC}" type="sibTrans" cxnId="{42440920-52FA-4528-8697-AAE6FD46E078}">
      <dgm:prSet/>
      <dgm:spPr/>
      <dgm:t>
        <a:bodyPr/>
        <a:lstStyle/>
        <a:p>
          <a:endParaRPr lang="ru-RU"/>
        </a:p>
      </dgm:t>
    </dgm:pt>
    <dgm:pt modelId="{92924328-5DD4-4E81-A010-2E2319E8C795}">
      <dgm:prSet phldrT="[Текст]" custT="1"/>
      <dgm:spPr/>
      <dgm:t>
        <a:bodyPr/>
        <a:lstStyle/>
        <a:p>
          <a:r>
            <a:rPr lang="ru-RU" sz="1600" dirty="0" smtClean="0"/>
            <a:t>Мероприятие</a:t>
          </a:r>
          <a:r>
            <a:rPr lang="ru-RU" sz="1900" dirty="0" smtClean="0"/>
            <a:t> </a:t>
          </a:r>
          <a:endParaRPr lang="ru-RU" sz="1900" dirty="0"/>
        </a:p>
      </dgm:t>
    </dgm:pt>
    <dgm:pt modelId="{A8C30119-25D1-47A9-B210-7C319013C27B}" type="parTrans" cxnId="{0E805051-1872-42AF-9AF3-8B2914CFAB4E}">
      <dgm:prSet/>
      <dgm:spPr/>
      <dgm:t>
        <a:bodyPr/>
        <a:lstStyle/>
        <a:p>
          <a:endParaRPr lang="ru-RU"/>
        </a:p>
      </dgm:t>
    </dgm:pt>
    <dgm:pt modelId="{A46FB8B7-894C-448F-B6F6-B0A4F93D9B20}" type="sibTrans" cxnId="{0E805051-1872-42AF-9AF3-8B2914CFAB4E}">
      <dgm:prSet/>
      <dgm:spPr/>
      <dgm:t>
        <a:bodyPr/>
        <a:lstStyle/>
        <a:p>
          <a:endParaRPr lang="ru-RU"/>
        </a:p>
      </dgm:t>
    </dgm:pt>
    <dgm:pt modelId="{805A44C2-98CE-44BC-A820-7FD782B54388}">
      <dgm:prSet phldrT="[Текст]" custT="1"/>
      <dgm:spPr/>
      <dgm:t>
        <a:bodyPr/>
        <a:lstStyle/>
        <a:p>
          <a:r>
            <a:rPr lang="ru-RU" sz="1600" dirty="0" smtClean="0"/>
            <a:t>Цель</a:t>
          </a:r>
          <a:endParaRPr lang="ru-RU" sz="1600" dirty="0"/>
        </a:p>
      </dgm:t>
    </dgm:pt>
    <dgm:pt modelId="{203931FB-16C2-4843-B1F6-EACC8FE2BDEF}" type="parTrans" cxnId="{4EDDEF12-B649-457B-99BA-52423D287677}">
      <dgm:prSet/>
      <dgm:spPr/>
      <dgm:t>
        <a:bodyPr/>
        <a:lstStyle/>
        <a:p>
          <a:endParaRPr lang="ru-RU"/>
        </a:p>
      </dgm:t>
    </dgm:pt>
    <dgm:pt modelId="{7335261F-4B90-4AEF-A8EB-77B79EF268D4}" type="sibTrans" cxnId="{4EDDEF12-B649-457B-99BA-52423D287677}">
      <dgm:prSet/>
      <dgm:spPr/>
      <dgm:t>
        <a:bodyPr/>
        <a:lstStyle/>
        <a:p>
          <a:endParaRPr lang="ru-RU"/>
        </a:p>
      </dgm:t>
    </dgm:pt>
    <dgm:pt modelId="{751A996B-CED6-4895-9B22-7D621D59BD69}">
      <dgm:prSet phldrT="[Текст]" custT="1"/>
      <dgm:spPr/>
      <dgm:t>
        <a:bodyPr/>
        <a:lstStyle/>
        <a:p>
          <a:r>
            <a:rPr lang="ru-RU" sz="1600" dirty="0" smtClean="0"/>
            <a:t>Подпрограмма</a:t>
          </a:r>
          <a:endParaRPr lang="ru-RU" sz="1600" dirty="0"/>
        </a:p>
      </dgm:t>
    </dgm:pt>
    <dgm:pt modelId="{5B56BA16-1E81-4294-9A04-43ECEA8F6317}" type="parTrans" cxnId="{A4F78C9D-7F92-4E14-A695-1144324B8658}">
      <dgm:prSet/>
      <dgm:spPr/>
      <dgm:t>
        <a:bodyPr/>
        <a:lstStyle/>
        <a:p>
          <a:endParaRPr lang="ru-RU"/>
        </a:p>
      </dgm:t>
    </dgm:pt>
    <dgm:pt modelId="{3E2EE0E6-C7FA-4A26-93D0-3B26256DB27C}" type="sibTrans" cxnId="{A4F78C9D-7F92-4E14-A695-1144324B8658}">
      <dgm:prSet/>
      <dgm:spPr/>
      <dgm:t>
        <a:bodyPr/>
        <a:lstStyle/>
        <a:p>
          <a:endParaRPr lang="ru-RU"/>
        </a:p>
      </dgm:t>
    </dgm:pt>
    <dgm:pt modelId="{C261E7EF-20A1-4F6C-A228-F231BC3B9528}" type="pres">
      <dgm:prSet presAssocID="{D8856B93-A25A-4F56-BF4C-9CDD43EB88C3}" presName="Name0" presStyleCnt="0">
        <dgm:presLayoutVars>
          <dgm:dir/>
          <dgm:animLvl val="lvl"/>
          <dgm:resizeHandles val="exact"/>
        </dgm:presLayoutVars>
      </dgm:prSet>
      <dgm:spPr/>
    </dgm:pt>
    <dgm:pt modelId="{725D35A9-0C76-438E-834E-657EB8AF3FAB}" type="pres">
      <dgm:prSet presAssocID="{72ABA7EB-9348-4760-A43B-309472025BE9}" presName="Name8" presStyleCnt="0"/>
      <dgm:spPr/>
    </dgm:pt>
    <dgm:pt modelId="{77D3D78E-31D2-4EF2-A115-920D79F0105F}" type="pres">
      <dgm:prSet presAssocID="{72ABA7EB-9348-4760-A43B-309472025BE9}" presName="level" presStyleLbl="node1" presStyleIdx="0" presStyleCnt="6" custScaleY="220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2DD5A-ACC7-411C-A6CF-8BBD69884563}" type="pres">
      <dgm:prSet presAssocID="{72ABA7EB-9348-4760-A43B-309472025B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4EF66-A9BA-47B0-B26C-0A6B0C90C2FE}" type="pres">
      <dgm:prSet presAssocID="{805A44C2-98CE-44BC-A820-7FD782B54388}" presName="Name8" presStyleCnt="0"/>
      <dgm:spPr/>
    </dgm:pt>
    <dgm:pt modelId="{BD7F8844-BD48-4FF5-B922-03327E6E88CA}" type="pres">
      <dgm:prSet presAssocID="{805A44C2-98CE-44BC-A820-7FD782B54388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B472C-0BEF-4290-A3A1-DE91E8D35459}" type="pres">
      <dgm:prSet presAssocID="{805A44C2-98CE-44BC-A820-7FD782B543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4BA0F-D205-4FE3-BC5C-13E88770CD98}" type="pres">
      <dgm:prSet presAssocID="{8F23C95E-76D0-4CC7-9022-316AC83F2DB1}" presName="Name8" presStyleCnt="0"/>
      <dgm:spPr/>
    </dgm:pt>
    <dgm:pt modelId="{E812C080-8641-40D6-BAF7-18A8AF6FFFD1}" type="pres">
      <dgm:prSet presAssocID="{8F23C95E-76D0-4CC7-9022-316AC83F2DB1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203BE-0984-466B-BA38-80BBB0911AC5}" type="pres">
      <dgm:prSet presAssocID="{8F23C95E-76D0-4CC7-9022-316AC83F2D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3F588-CCF4-44D5-82CD-01B14CA36B3A}" type="pres">
      <dgm:prSet presAssocID="{751A996B-CED6-4895-9B22-7D621D59BD69}" presName="Name8" presStyleCnt="0"/>
      <dgm:spPr/>
    </dgm:pt>
    <dgm:pt modelId="{45B5A583-8AE0-441E-BA60-2EBA18848940}" type="pres">
      <dgm:prSet presAssocID="{751A996B-CED6-4895-9B22-7D621D59BD69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3B7D5-2D9F-4E96-B9D7-B2A9D92331A3}" type="pres">
      <dgm:prSet presAssocID="{751A996B-CED6-4895-9B22-7D621D59BD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6B118-CEB4-4BBE-85E8-FB96D31D471A}" type="pres">
      <dgm:prSet presAssocID="{1E59FB95-83B7-41AC-8571-22B5DCC309CB}" presName="Name8" presStyleCnt="0"/>
      <dgm:spPr/>
    </dgm:pt>
    <dgm:pt modelId="{6F490BC6-BBD3-4D81-81BE-254D433881DF}" type="pres">
      <dgm:prSet presAssocID="{1E59FB95-83B7-41AC-8571-22B5DCC309CB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E5178-3D4E-4559-829E-8E1D751397D6}" type="pres">
      <dgm:prSet presAssocID="{1E59FB95-83B7-41AC-8571-22B5DCC309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9E399-2588-4699-A26D-34A9F1BFC509}" type="pres">
      <dgm:prSet presAssocID="{92924328-5DD4-4E81-A010-2E2319E8C795}" presName="Name8" presStyleCnt="0"/>
      <dgm:spPr/>
    </dgm:pt>
    <dgm:pt modelId="{293A202F-535E-4119-82C5-54600B4241DB}" type="pres">
      <dgm:prSet presAssocID="{92924328-5DD4-4E81-A010-2E2319E8C795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4F3A0-4FAE-4C83-8C54-8E4E02ACF01F}" type="pres">
      <dgm:prSet presAssocID="{92924328-5DD4-4E81-A010-2E2319E8C7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C7506-8556-4E56-BDB9-977E8B4D5BB4}" type="presOf" srcId="{751A996B-CED6-4895-9B22-7D621D59BD69}" destId="{45B5A583-8AE0-441E-BA60-2EBA18848940}" srcOrd="0" destOrd="0" presId="urn:microsoft.com/office/officeart/2005/8/layout/pyramid1"/>
    <dgm:cxn modelId="{12105939-BEAA-404F-821A-4BC381191281}" type="presOf" srcId="{92924328-5DD4-4E81-A010-2E2319E8C795}" destId="{293A202F-535E-4119-82C5-54600B4241DB}" srcOrd="0" destOrd="0" presId="urn:microsoft.com/office/officeart/2005/8/layout/pyramid1"/>
    <dgm:cxn modelId="{0E805051-1872-42AF-9AF3-8B2914CFAB4E}" srcId="{D8856B93-A25A-4F56-BF4C-9CDD43EB88C3}" destId="{92924328-5DD4-4E81-A010-2E2319E8C795}" srcOrd="5" destOrd="0" parTransId="{A8C30119-25D1-47A9-B210-7C319013C27B}" sibTransId="{A46FB8B7-894C-448F-B6F6-B0A4F93D9B20}"/>
    <dgm:cxn modelId="{4EDDEF12-B649-457B-99BA-52423D287677}" srcId="{D8856B93-A25A-4F56-BF4C-9CDD43EB88C3}" destId="{805A44C2-98CE-44BC-A820-7FD782B54388}" srcOrd="1" destOrd="0" parTransId="{203931FB-16C2-4843-B1F6-EACC8FE2BDEF}" sibTransId="{7335261F-4B90-4AEF-A8EB-77B79EF268D4}"/>
    <dgm:cxn modelId="{5201AE64-3931-43EC-B4AE-8C3A5A1FF505}" type="presOf" srcId="{72ABA7EB-9348-4760-A43B-309472025BE9}" destId="{DA22DD5A-ACC7-411C-A6CF-8BBD69884563}" srcOrd="1" destOrd="0" presId="urn:microsoft.com/office/officeart/2005/8/layout/pyramid1"/>
    <dgm:cxn modelId="{3F5E1CC0-28C7-4A5C-A4A1-6775CAA57C42}" type="presOf" srcId="{805A44C2-98CE-44BC-A820-7FD782B54388}" destId="{A5BB472C-0BEF-4290-A3A1-DE91E8D35459}" srcOrd="1" destOrd="0" presId="urn:microsoft.com/office/officeart/2005/8/layout/pyramid1"/>
    <dgm:cxn modelId="{CD13B26D-10DF-4150-B09D-E05B89F66FE9}" type="presOf" srcId="{805A44C2-98CE-44BC-A820-7FD782B54388}" destId="{BD7F8844-BD48-4FF5-B922-03327E6E88CA}" srcOrd="0" destOrd="0" presId="urn:microsoft.com/office/officeart/2005/8/layout/pyramid1"/>
    <dgm:cxn modelId="{F1A1915F-E47A-455B-B8BF-5FF035F907B0}" type="presOf" srcId="{751A996B-CED6-4895-9B22-7D621D59BD69}" destId="{61D3B7D5-2D9F-4E96-B9D7-B2A9D92331A3}" srcOrd="1" destOrd="0" presId="urn:microsoft.com/office/officeart/2005/8/layout/pyramid1"/>
    <dgm:cxn modelId="{A4F78C9D-7F92-4E14-A695-1144324B8658}" srcId="{D8856B93-A25A-4F56-BF4C-9CDD43EB88C3}" destId="{751A996B-CED6-4895-9B22-7D621D59BD69}" srcOrd="3" destOrd="0" parTransId="{5B56BA16-1E81-4294-9A04-43ECEA8F6317}" sibTransId="{3E2EE0E6-C7FA-4A26-93D0-3B26256DB27C}"/>
    <dgm:cxn modelId="{EC86511F-2E7A-4575-8E99-368D42218B17}" type="presOf" srcId="{92924328-5DD4-4E81-A010-2E2319E8C795}" destId="{9D64F3A0-4FAE-4C83-8C54-8E4E02ACF01F}" srcOrd="1" destOrd="0" presId="urn:microsoft.com/office/officeart/2005/8/layout/pyramid1"/>
    <dgm:cxn modelId="{5490FEE2-6399-49E6-8398-3EDED70056DA}" type="presOf" srcId="{D8856B93-A25A-4F56-BF4C-9CDD43EB88C3}" destId="{C261E7EF-20A1-4F6C-A228-F231BC3B9528}" srcOrd="0" destOrd="0" presId="urn:microsoft.com/office/officeart/2005/8/layout/pyramid1"/>
    <dgm:cxn modelId="{2C59B838-26A9-427A-A4C7-053CD0079DFB}" srcId="{D8856B93-A25A-4F56-BF4C-9CDD43EB88C3}" destId="{8F23C95E-76D0-4CC7-9022-316AC83F2DB1}" srcOrd="2" destOrd="0" parTransId="{80FCD9EC-103B-49C1-95ED-3D3D4C8A349E}" sibTransId="{02748671-BCCF-4165-BE97-083040EA04A5}"/>
    <dgm:cxn modelId="{42440920-52FA-4528-8697-AAE6FD46E078}" srcId="{D8856B93-A25A-4F56-BF4C-9CDD43EB88C3}" destId="{1E59FB95-83B7-41AC-8571-22B5DCC309CB}" srcOrd="4" destOrd="0" parTransId="{C31A5140-882A-465F-A3C1-8F8CBB7F5F54}" sibTransId="{2F2BD5D2-C2C8-4D2D-A628-E5DF276B00AC}"/>
    <dgm:cxn modelId="{691FF22A-E056-4679-93C1-D98331FDCC15}" type="presOf" srcId="{8F23C95E-76D0-4CC7-9022-316AC83F2DB1}" destId="{E812C080-8641-40D6-BAF7-18A8AF6FFFD1}" srcOrd="0" destOrd="0" presId="urn:microsoft.com/office/officeart/2005/8/layout/pyramid1"/>
    <dgm:cxn modelId="{12037F88-EF80-4AC3-82CF-650015ECA754}" type="presOf" srcId="{1E59FB95-83B7-41AC-8571-22B5DCC309CB}" destId="{6F490BC6-BBD3-4D81-81BE-254D433881DF}" srcOrd="0" destOrd="0" presId="urn:microsoft.com/office/officeart/2005/8/layout/pyramid1"/>
    <dgm:cxn modelId="{E01D659F-B821-4B6F-BC37-B6C433DDAF13}" type="presOf" srcId="{1E59FB95-83B7-41AC-8571-22B5DCC309CB}" destId="{F92E5178-3D4E-4559-829E-8E1D751397D6}" srcOrd="1" destOrd="0" presId="urn:microsoft.com/office/officeart/2005/8/layout/pyramid1"/>
    <dgm:cxn modelId="{3BA028EF-E76F-4BE2-A4AF-8B80F7849890}" srcId="{D8856B93-A25A-4F56-BF4C-9CDD43EB88C3}" destId="{72ABA7EB-9348-4760-A43B-309472025BE9}" srcOrd="0" destOrd="0" parTransId="{CCCEA94F-284B-49D8-988F-ADC652E000E5}" sibTransId="{E5BBDD40-D43E-4683-826E-E2E9B60158A3}"/>
    <dgm:cxn modelId="{4946A658-1C0D-4EA9-B045-7EAE27A0E241}" type="presOf" srcId="{72ABA7EB-9348-4760-A43B-309472025BE9}" destId="{77D3D78E-31D2-4EF2-A115-920D79F0105F}" srcOrd="0" destOrd="0" presId="urn:microsoft.com/office/officeart/2005/8/layout/pyramid1"/>
    <dgm:cxn modelId="{055156DD-501A-47F5-A4B0-B38233227AAA}" type="presOf" srcId="{8F23C95E-76D0-4CC7-9022-316AC83F2DB1}" destId="{7BD203BE-0984-466B-BA38-80BBB0911AC5}" srcOrd="1" destOrd="0" presId="urn:microsoft.com/office/officeart/2005/8/layout/pyramid1"/>
    <dgm:cxn modelId="{6A2EC673-191E-4F67-9257-1C13F13B195A}" type="presParOf" srcId="{C261E7EF-20A1-4F6C-A228-F231BC3B9528}" destId="{725D35A9-0C76-438E-834E-657EB8AF3FAB}" srcOrd="0" destOrd="0" presId="urn:microsoft.com/office/officeart/2005/8/layout/pyramid1"/>
    <dgm:cxn modelId="{676B3F53-E137-4E1A-91B0-6660D5DEEAD4}" type="presParOf" srcId="{725D35A9-0C76-438E-834E-657EB8AF3FAB}" destId="{77D3D78E-31D2-4EF2-A115-920D79F0105F}" srcOrd="0" destOrd="0" presId="urn:microsoft.com/office/officeart/2005/8/layout/pyramid1"/>
    <dgm:cxn modelId="{37A5B9A5-E33E-401B-9ECB-1E44B8A36BB0}" type="presParOf" srcId="{725D35A9-0C76-438E-834E-657EB8AF3FAB}" destId="{DA22DD5A-ACC7-411C-A6CF-8BBD69884563}" srcOrd="1" destOrd="0" presId="urn:microsoft.com/office/officeart/2005/8/layout/pyramid1"/>
    <dgm:cxn modelId="{DF7D98C3-F72F-4996-B32B-FFCF882CE4C5}" type="presParOf" srcId="{C261E7EF-20A1-4F6C-A228-F231BC3B9528}" destId="{3394EF66-A9BA-47B0-B26C-0A6B0C90C2FE}" srcOrd="1" destOrd="0" presId="urn:microsoft.com/office/officeart/2005/8/layout/pyramid1"/>
    <dgm:cxn modelId="{CD7689D5-C879-4AD9-813C-3748E4FA9CEF}" type="presParOf" srcId="{3394EF66-A9BA-47B0-B26C-0A6B0C90C2FE}" destId="{BD7F8844-BD48-4FF5-B922-03327E6E88CA}" srcOrd="0" destOrd="0" presId="urn:microsoft.com/office/officeart/2005/8/layout/pyramid1"/>
    <dgm:cxn modelId="{9C8821C3-D16F-48E1-83AA-F241CA44BD75}" type="presParOf" srcId="{3394EF66-A9BA-47B0-B26C-0A6B0C90C2FE}" destId="{A5BB472C-0BEF-4290-A3A1-DE91E8D35459}" srcOrd="1" destOrd="0" presId="urn:microsoft.com/office/officeart/2005/8/layout/pyramid1"/>
    <dgm:cxn modelId="{344C1705-B176-43D8-9637-3B5420CA76EA}" type="presParOf" srcId="{C261E7EF-20A1-4F6C-A228-F231BC3B9528}" destId="{D514BA0F-D205-4FE3-BC5C-13E88770CD98}" srcOrd="2" destOrd="0" presId="urn:microsoft.com/office/officeart/2005/8/layout/pyramid1"/>
    <dgm:cxn modelId="{A77C9086-9308-4A14-9C0B-4D709C968662}" type="presParOf" srcId="{D514BA0F-D205-4FE3-BC5C-13E88770CD98}" destId="{E812C080-8641-40D6-BAF7-18A8AF6FFFD1}" srcOrd="0" destOrd="0" presId="urn:microsoft.com/office/officeart/2005/8/layout/pyramid1"/>
    <dgm:cxn modelId="{E54A377B-CD8F-437F-A790-A27F46D8EC57}" type="presParOf" srcId="{D514BA0F-D205-4FE3-BC5C-13E88770CD98}" destId="{7BD203BE-0984-466B-BA38-80BBB0911AC5}" srcOrd="1" destOrd="0" presId="urn:microsoft.com/office/officeart/2005/8/layout/pyramid1"/>
    <dgm:cxn modelId="{41BE1FE9-3040-49D5-978D-3B3ED7EA043B}" type="presParOf" srcId="{C261E7EF-20A1-4F6C-A228-F231BC3B9528}" destId="{BD73F588-CCF4-44D5-82CD-01B14CA36B3A}" srcOrd="3" destOrd="0" presId="urn:microsoft.com/office/officeart/2005/8/layout/pyramid1"/>
    <dgm:cxn modelId="{337CC9B3-AB56-4DA1-BB49-383C352CDDD7}" type="presParOf" srcId="{BD73F588-CCF4-44D5-82CD-01B14CA36B3A}" destId="{45B5A583-8AE0-441E-BA60-2EBA18848940}" srcOrd="0" destOrd="0" presId="urn:microsoft.com/office/officeart/2005/8/layout/pyramid1"/>
    <dgm:cxn modelId="{1BECF1E5-4358-4D09-AB23-BFF6E9C5E434}" type="presParOf" srcId="{BD73F588-CCF4-44D5-82CD-01B14CA36B3A}" destId="{61D3B7D5-2D9F-4E96-B9D7-B2A9D92331A3}" srcOrd="1" destOrd="0" presId="urn:microsoft.com/office/officeart/2005/8/layout/pyramid1"/>
    <dgm:cxn modelId="{3E56E849-B9F9-4394-8278-5FBDBD12CB75}" type="presParOf" srcId="{C261E7EF-20A1-4F6C-A228-F231BC3B9528}" destId="{2B66B118-CEB4-4BBE-85E8-FB96D31D471A}" srcOrd="4" destOrd="0" presId="urn:microsoft.com/office/officeart/2005/8/layout/pyramid1"/>
    <dgm:cxn modelId="{872ACFE8-7F97-45DA-B0FF-2BFAE17C13C1}" type="presParOf" srcId="{2B66B118-CEB4-4BBE-85E8-FB96D31D471A}" destId="{6F490BC6-BBD3-4D81-81BE-254D433881DF}" srcOrd="0" destOrd="0" presId="urn:microsoft.com/office/officeart/2005/8/layout/pyramid1"/>
    <dgm:cxn modelId="{C93DB34F-4AF1-4906-BCF6-F7920E01A2E6}" type="presParOf" srcId="{2B66B118-CEB4-4BBE-85E8-FB96D31D471A}" destId="{F92E5178-3D4E-4559-829E-8E1D751397D6}" srcOrd="1" destOrd="0" presId="urn:microsoft.com/office/officeart/2005/8/layout/pyramid1"/>
    <dgm:cxn modelId="{09980A4A-6F62-4E48-AFC2-D9C9E60D14ED}" type="presParOf" srcId="{C261E7EF-20A1-4F6C-A228-F231BC3B9528}" destId="{A5B9E399-2588-4699-A26D-34A9F1BFC509}" srcOrd="5" destOrd="0" presId="urn:microsoft.com/office/officeart/2005/8/layout/pyramid1"/>
    <dgm:cxn modelId="{97E8B2DF-2FC1-40E3-B3A3-EB6EAA8553B4}" type="presParOf" srcId="{A5B9E399-2588-4699-A26D-34A9F1BFC509}" destId="{293A202F-535E-4119-82C5-54600B4241DB}" srcOrd="0" destOrd="0" presId="urn:microsoft.com/office/officeart/2005/8/layout/pyramid1"/>
    <dgm:cxn modelId="{60969761-82B4-4E08-B46C-7A71B5AB9874}" type="presParOf" srcId="{A5B9E399-2588-4699-A26D-34A9F1BFC509}" destId="{9D64F3A0-4FAE-4C83-8C54-8E4E02ACF01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20299-BDC9-46E6-953B-FAD821DF36B3}">
      <dsp:nvSpPr>
        <dsp:cNvPr id="0" name=""/>
        <dsp:cNvSpPr/>
      </dsp:nvSpPr>
      <dsp:spPr>
        <a:xfrm rot="10800000">
          <a:off x="1021544" y="468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Уплата налогов гражданином.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1021544" y="468"/>
        <a:ext cx="3231921" cy="829954"/>
      </dsp:txXfrm>
    </dsp:sp>
    <dsp:sp modelId="{084D3E1F-A6EA-4A38-B050-71E7A615236C}">
      <dsp:nvSpPr>
        <dsp:cNvPr id="0" name=""/>
        <dsp:cNvSpPr/>
      </dsp:nvSpPr>
      <dsp:spPr>
        <a:xfrm>
          <a:off x="606566" y="468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E3E3F-B795-4C14-98EA-EA39A524F91A}">
      <dsp:nvSpPr>
        <dsp:cNvPr id="0" name=""/>
        <dsp:cNvSpPr/>
      </dsp:nvSpPr>
      <dsp:spPr>
        <a:xfrm rot="10800000">
          <a:off x="1021544" y="1078171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1021544" y="1078171"/>
        <a:ext cx="3231921" cy="829954"/>
      </dsp:txXfrm>
    </dsp:sp>
    <dsp:sp modelId="{76CD48BA-F597-468E-AA6B-A2178666363F}">
      <dsp:nvSpPr>
        <dsp:cNvPr id="0" name=""/>
        <dsp:cNvSpPr/>
      </dsp:nvSpPr>
      <dsp:spPr>
        <a:xfrm>
          <a:off x="606566" y="1078171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B1751-7A10-4982-8D6E-CB779781C867}">
      <dsp:nvSpPr>
        <dsp:cNvPr id="0" name=""/>
        <dsp:cNvSpPr/>
      </dsp:nvSpPr>
      <dsp:spPr>
        <a:xfrm rot="10800000">
          <a:off x="1021544" y="2155873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1021544" y="2155873"/>
        <a:ext cx="3231921" cy="829954"/>
      </dsp:txXfrm>
    </dsp:sp>
    <dsp:sp modelId="{CDFF75DE-DF5B-493D-8911-C521175012D2}">
      <dsp:nvSpPr>
        <dsp:cNvPr id="0" name=""/>
        <dsp:cNvSpPr/>
      </dsp:nvSpPr>
      <dsp:spPr>
        <a:xfrm>
          <a:off x="606566" y="2155873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3BB24-E120-4381-A6FD-900189F5AEEB}">
      <dsp:nvSpPr>
        <dsp:cNvPr id="0" name=""/>
        <dsp:cNvSpPr/>
      </dsp:nvSpPr>
      <dsp:spPr>
        <a:xfrm rot="10800000">
          <a:off x="1021544" y="3233576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города, данных в ходе публичных слушаний.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1021544" y="3233576"/>
        <a:ext cx="3231921" cy="829954"/>
      </dsp:txXfrm>
    </dsp:sp>
    <dsp:sp modelId="{19941BCC-E4DF-4DA0-8BB9-66B73BCB2917}">
      <dsp:nvSpPr>
        <dsp:cNvPr id="0" name=""/>
        <dsp:cNvSpPr/>
      </dsp:nvSpPr>
      <dsp:spPr>
        <a:xfrm>
          <a:off x="606566" y="3233576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448D99-22F1-4F03-8CA1-FFB4D2ABFD2F}">
      <dsp:nvSpPr>
        <dsp:cNvPr id="0" name=""/>
        <dsp:cNvSpPr/>
      </dsp:nvSpPr>
      <dsp:spPr>
        <a:xfrm>
          <a:off x="0" y="3987666"/>
          <a:ext cx="8291264" cy="591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Местные бюджеты</a:t>
          </a:r>
          <a:endParaRPr lang="ru-RU" sz="2100" kern="1200" dirty="0"/>
        </a:p>
      </dsp:txBody>
      <dsp:txXfrm>
        <a:off x="0" y="3987666"/>
        <a:ext cx="8291264" cy="591711"/>
      </dsp:txXfrm>
    </dsp:sp>
    <dsp:sp modelId="{F771EA07-DA94-4BEA-9B67-83E936C3FB67}">
      <dsp:nvSpPr>
        <dsp:cNvPr id="0" name=""/>
        <dsp:cNvSpPr/>
      </dsp:nvSpPr>
      <dsp:spPr>
        <a:xfrm rot="10800000">
          <a:off x="0" y="1994708"/>
          <a:ext cx="8291264" cy="20125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Региональный уровень</a:t>
          </a:r>
          <a:endParaRPr lang="ru-RU" sz="2100" kern="1200" dirty="0"/>
        </a:p>
      </dsp:txBody>
      <dsp:txXfrm>
        <a:off x="0" y="1994708"/>
        <a:ext cx="8291264" cy="706418"/>
      </dsp:txXfrm>
    </dsp:sp>
    <dsp:sp modelId="{9D2CF606-0A65-4BEA-BD98-8AD0ECB7F1A7}">
      <dsp:nvSpPr>
        <dsp:cNvPr id="0" name=""/>
        <dsp:cNvSpPr/>
      </dsp:nvSpPr>
      <dsp:spPr>
        <a:xfrm>
          <a:off x="0" y="2701126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субъектов Российской Федерации</a:t>
          </a:r>
          <a:endParaRPr lang="ru-RU" sz="1700" kern="1200" dirty="0"/>
        </a:p>
      </dsp:txBody>
      <dsp:txXfrm>
        <a:off x="0" y="2701126"/>
        <a:ext cx="4145631" cy="601763"/>
      </dsp:txXfrm>
    </dsp:sp>
    <dsp:sp modelId="{D58E1476-778D-4976-A18E-0A34C7B80433}">
      <dsp:nvSpPr>
        <dsp:cNvPr id="0" name=""/>
        <dsp:cNvSpPr/>
      </dsp:nvSpPr>
      <dsp:spPr>
        <a:xfrm>
          <a:off x="4145632" y="2701126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территориальных государственных внебюджетных фондов</a:t>
          </a:r>
          <a:endParaRPr lang="ru-RU" sz="1700" kern="1200" dirty="0"/>
        </a:p>
      </dsp:txBody>
      <dsp:txXfrm>
        <a:off x="4145632" y="2701126"/>
        <a:ext cx="4145631" cy="601763"/>
      </dsp:txXfrm>
    </dsp:sp>
    <dsp:sp modelId="{2E8331E4-DFDE-4196-A09E-A85D44D3193A}">
      <dsp:nvSpPr>
        <dsp:cNvPr id="0" name=""/>
        <dsp:cNvSpPr/>
      </dsp:nvSpPr>
      <dsp:spPr>
        <a:xfrm rot="10800000">
          <a:off x="0" y="1750"/>
          <a:ext cx="8291264" cy="20125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Федеральный уровень</a:t>
          </a:r>
          <a:endParaRPr lang="ru-RU" sz="2100" kern="1200" dirty="0"/>
        </a:p>
      </dsp:txBody>
      <dsp:txXfrm>
        <a:off x="0" y="1750"/>
        <a:ext cx="8291264" cy="706418"/>
      </dsp:txXfrm>
    </dsp:sp>
    <dsp:sp modelId="{C6DF0F43-9E0A-4CAC-95AB-8377986A8052}">
      <dsp:nvSpPr>
        <dsp:cNvPr id="0" name=""/>
        <dsp:cNvSpPr/>
      </dsp:nvSpPr>
      <dsp:spPr>
        <a:xfrm>
          <a:off x="0" y="708168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Федеральный бюджет</a:t>
          </a:r>
          <a:endParaRPr lang="ru-RU" sz="1700" kern="1200" dirty="0"/>
        </a:p>
      </dsp:txBody>
      <dsp:txXfrm>
        <a:off x="0" y="708168"/>
        <a:ext cx="4145631" cy="601763"/>
      </dsp:txXfrm>
    </dsp:sp>
    <dsp:sp modelId="{AF75A0FB-0D5A-4F62-964F-4CB487760C90}">
      <dsp:nvSpPr>
        <dsp:cNvPr id="0" name=""/>
        <dsp:cNvSpPr/>
      </dsp:nvSpPr>
      <dsp:spPr>
        <a:xfrm>
          <a:off x="4145632" y="708168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государственных внебюджетных фондов</a:t>
          </a:r>
          <a:endParaRPr lang="ru-RU" sz="1700" kern="1200" dirty="0"/>
        </a:p>
      </dsp:txBody>
      <dsp:txXfrm>
        <a:off x="4145632" y="708168"/>
        <a:ext cx="4145631" cy="6017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BA952C-8862-4CDC-A40B-87917A665C6C}">
      <dsp:nvSpPr>
        <dsp:cNvPr id="0" name=""/>
        <dsp:cNvSpPr/>
      </dsp:nvSpPr>
      <dsp:spPr>
        <a:xfrm rot="5400000">
          <a:off x="-109423" y="109423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Июнь-октябрь 2016 г</a:t>
          </a:r>
          <a:r>
            <a:rPr lang="ru-RU" sz="700" kern="1200" dirty="0" smtClean="0"/>
            <a:t>.</a:t>
          </a:r>
          <a:endParaRPr lang="ru-RU" sz="700" kern="1200" dirty="0"/>
        </a:p>
      </dsp:txBody>
      <dsp:txXfrm rot="5400000">
        <a:off x="-109423" y="109423"/>
        <a:ext cx="729493" cy="510645"/>
      </dsp:txXfrm>
    </dsp:sp>
    <dsp:sp modelId="{0E564202-6873-4688-872F-A48516E4BFC9}">
      <dsp:nvSpPr>
        <dsp:cNvPr id="0" name=""/>
        <dsp:cNvSpPr/>
      </dsp:nvSpPr>
      <dsp:spPr>
        <a:xfrm rot="5400000">
          <a:off x="2088088" y="-1572609"/>
          <a:ext cx="474419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Составление проекта бюджета на 2017 год и плановый период 2018 и 2019 годов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088" y="-1572609"/>
        <a:ext cx="474419" cy="3629306"/>
      </dsp:txXfrm>
    </dsp:sp>
    <dsp:sp modelId="{003AD277-CB24-4DC1-B1E3-BE416B095854}">
      <dsp:nvSpPr>
        <dsp:cNvPr id="0" name=""/>
        <dsp:cNvSpPr/>
      </dsp:nvSpPr>
      <dsp:spPr>
        <a:xfrm rot="5400000">
          <a:off x="-109423" y="759535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Ноябрь-декабрь 2016 г.</a:t>
          </a:r>
          <a:endParaRPr lang="ru-RU" sz="1000" kern="1200" dirty="0"/>
        </a:p>
      </dsp:txBody>
      <dsp:txXfrm rot="5400000">
        <a:off x="-109423" y="759535"/>
        <a:ext cx="729493" cy="510645"/>
      </dsp:txXfrm>
    </dsp:sp>
    <dsp:sp modelId="{C4F3C803-973D-44A3-9BCE-F0BE8E2EF2B1}">
      <dsp:nvSpPr>
        <dsp:cNvPr id="0" name=""/>
        <dsp:cNvSpPr/>
      </dsp:nvSpPr>
      <dsp:spPr>
        <a:xfrm rot="5400000">
          <a:off x="2088213" y="-927456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000000"/>
              </a:solidFill>
            </a:rPr>
            <a:t>Рассмотрение бюджета на 2017 год и плановый период 2018 и 2019 годов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000000"/>
              </a:solidFill>
            </a:rPr>
            <a:t>Проведение публичных слушаний проекта бюджета на 2017 год и плановый период 2018 и 2019 годов</a:t>
          </a:r>
          <a:endParaRPr lang="ru-RU" sz="900" kern="1200" dirty="0"/>
        </a:p>
      </dsp:txBody>
      <dsp:txXfrm rot="5400000">
        <a:off x="2088213" y="-927456"/>
        <a:ext cx="474170" cy="3629306"/>
      </dsp:txXfrm>
    </dsp:sp>
    <dsp:sp modelId="{43781C65-8903-4B51-A186-20B9783DB7C1}">
      <dsp:nvSpPr>
        <dsp:cNvPr id="0" name=""/>
        <dsp:cNvSpPr/>
      </dsp:nvSpPr>
      <dsp:spPr>
        <a:xfrm rot="5400000">
          <a:off x="-109423" y="1404234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Конец декабря 2016 г.  </a:t>
          </a:r>
          <a:endParaRPr lang="ru-RU" sz="1000" kern="1200" dirty="0"/>
        </a:p>
      </dsp:txBody>
      <dsp:txXfrm rot="5400000">
        <a:off x="-109423" y="1404234"/>
        <a:ext cx="729493" cy="510645"/>
      </dsp:txXfrm>
    </dsp:sp>
    <dsp:sp modelId="{4B87D68E-2640-4264-A2A3-C61E8A4D5D6D}">
      <dsp:nvSpPr>
        <dsp:cNvPr id="0" name=""/>
        <dsp:cNvSpPr/>
      </dsp:nvSpPr>
      <dsp:spPr>
        <a:xfrm rot="5400000">
          <a:off x="2088213" y="-282757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Утверждение бюджета на 2017 год и плановый период 2018 и 2019 годов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-282757"/>
        <a:ext cx="474170" cy="3629306"/>
      </dsp:txXfrm>
    </dsp:sp>
    <dsp:sp modelId="{0D08FADC-14BC-4A3F-AC64-13B9CCB36EE6}">
      <dsp:nvSpPr>
        <dsp:cNvPr id="0" name=""/>
        <dsp:cNvSpPr/>
      </dsp:nvSpPr>
      <dsp:spPr>
        <a:xfrm rot="5400000">
          <a:off x="-109423" y="2048933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Январь-декабрь 2017 г.</a:t>
          </a:r>
          <a:endParaRPr lang="ru-RU" sz="1000" kern="1200" dirty="0"/>
        </a:p>
      </dsp:txBody>
      <dsp:txXfrm rot="5400000">
        <a:off x="-109423" y="2048933"/>
        <a:ext cx="729493" cy="510645"/>
      </dsp:txXfrm>
    </dsp:sp>
    <dsp:sp modelId="{98AF6A50-D786-4F20-9BFD-27A538EA0661}">
      <dsp:nvSpPr>
        <dsp:cNvPr id="0" name=""/>
        <dsp:cNvSpPr/>
      </dsp:nvSpPr>
      <dsp:spPr>
        <a:xfrm rot="5400000">
          <a:off x="2088213" y="361941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Исполнение бюджета в 2017 году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361941"/>
        <a:ext cx="474170" cy="3629306"/>
      </dsp:txXfrm>
    </dsp:sp>
    <dsp:sp modelId="{6986A3C1-7BBE-4492-8E55-9C35BB01D1DF}">
      <dsp:nvSpPr>
        <dsp:cNvPr id="0" name=""/>
        <dsp:cNvSpPr/>
      </dsp:nvSpPr>
      <dsp:spPr>
        <a:xfrm rot="5400000">
          <a:off x="-109423" y="2693632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bg1"/>
              </a:solidFill>
            </a:rPr>
            <a:t>Февраль- март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2017 г.</a:t>
          </a:r>
          <a:endParaRPr lang="ru-RU" sz="1000" kern="1200" dirty="0">
            <a:solidFill>
              <a:schemeClr val="bg1"/>
            </a:solidFill>
          </a:endParaRPr>
        </a:p>
      </dsp:txBody>
      <dsp:txXfrm rot="5400000">
        <a:off x="-109423" y="2693632"/>
        <a:ext cx="729493" cy="510645"/>
      </dsp:txXfrm>
    </dsp:sp>
    <dsp:sp modelId="{6615AA2F-FF3D-4104-9A94-11E9C50982A9}">
      <dsp:nvSpPr>
        <dsp:cNvPr id="0" name=""/>
        <dsp:cNvSpPr/>
      </dsp:nvSpPr>
      <dsp:spPr>
        <a:xfrm rot="5400000">
          <a:off x="2081607" y="1014720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Формирование отчета об исполнении бюджета за 2016 г. и предоставление его в Министерство финансов </a:t>
          </a:r>
          <a:r>
            <a:rPr lang="ru-RU" sz="1000" kern="1200" smtClean="0">
              <a:solidFill>
                <a:srgbClr val="000000"/>
              </a:solidFill>
            </a:rPr>
            <a:t>Московской области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1607" y="1014720"/>
        <a:ext cx="474170" cy="3629306"/>
      </dsp:txXfrm>
    </dsp:sp>
    <dsp:sp modelId="{92628249-EC09-45B5-9FCA-D7D8DF764C3B}">
      <dsp:nvSpPr>
        <dsp:cNvPr id="0" name=""/>
        <dsp:cNvSpPr/>
      </dsp:nvSpPr>
      <dsp:spPr>
        <a:xfrm rot="5400000">
          <a:off x="-109423" y="3338331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Апрель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2017 г.</a:t>
          </a:r>
          <a:endParaRPr lang="ru-RU" sz="1000" kern="1200" dirty="0">
            <a:ln>
              <a:solidFill>
                <a:schemeClr val="bg1"/>
              </a:solidFill>
            </a:ln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09423" y="3338331"/>
        <a:ext cx="729493" cy="510645"/>
      </dsp:txXfrm>
    </dsp:sp>
    <dsp:sp modelId="{74B0995C-3D0C-499A-9CC8-C12BF753A321}">
      <dsp:nvSpPr>
        <dsp:cNvPr id="0" name=""/>
        <dsp:cNvSpPr/>
      </dsp:nvSpPr>
      <dsp:spPr>
        <a:xfrm rot="5400000">
          <a:off x="2088213" y="1651339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Проведение публичных слушаний по исполнению бюджета за 2016 г.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1651339"/>
        <a:ext cx="474170" cy="3629306"/>
      </dsp:txXfrm>
    </dsp:sp>
    <dsp:sp modelId="{492776A4-91EC-4963-96D1-0AAAE8AABB77}">
      <dsp:nvSpPr>
        <dsp:cNvPr id="0" name=""/>
        <dsp:cNvSpPr/>
      </dsp:nvSpPr>
      <dsp:spPr>
        <a:xfrm rot="5400000">
          <a:off x="-109423" y="3973991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Май 2017 г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 rot="5400000">
        <a:off x="-109423" y="3973991"/>
        <a:ext cx="729493" cy="510645"/>
      </dsp:txXfrm>
    </dsp:sp>
    <dsp:sp modelId="{A64BAC7D-E895-4454-92F5-3A2B72B5A3E1}">
      <dsp:nvSpPr>
        <dsp:cNvPr id="0" name=""/>
        <dsp:cNvSpPr/>
      </dsp:nvSpPr>
      <dsp:spPr>
        <a:xfrm rot="5400000">
          <a:off x="2088213" y="2296037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Рассмотрение и утверждение годового отчета об исполнении бюджета за 2016 г.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2296037"/>
        <a:ext cx="474170" cy="36293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D4C620-CD42-44F5-8451-3237C9239B85}">
      <dsp:nvSpPr>
        <dsp:cNvPr id="0" name=""/>
        <dsp:cNvSpPr/>
      </dsp:nvSpPr>
      <dsp:spPr>
        <a:xfrm>
          <a:off x="1655980" y="0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доход физических лиц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имущество физических лиц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земельный налог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совокупный доход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Госпошлина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Акцизы </a:t>
          </a:r>
          <a:endParaRPr lang="ru-RU" sz="900" kern="1200" dirty="0"/>
        </a:p>
      </dsp:txBody>
      <dsp:txXfrm>
        <a:off x="1655980" y="0"/>
        <a:ext cx="2483971" cy="1372652"/>
      </dsp:txXfrm>
    </dsp:sp>
    <dsp:sp modelId="{E45E6AD3-6666-40BE-A140-D7B6AC4C8E9B}">
      <dsp:nvSpPr>
        <dsp:cNvPr id="0" name=""/>
        <dsp:cNvSpPr/>
      </dsp:nvSpPr>
      <dsp:spPr>
        <a:xfrm>
          <a:off x="0" y="0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/>
            <a:t>Налоговые доходы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Поступления от уплаты налогов, предусмотренных Налоговым кодексом Российской Федерации</a:t>
          </a:r>
          <a:endParaRPr lang="ru-RU" sz="800" kern="1200" dirty="0"/>
        </a:p>
      </dsp:txBody>
      <dsp:txXfrm>
        <a:off x="0" y="0"/>
        <a:ext cx="1655980" cy="1372652"/>
      </dsp:txXfrm>
    </dsp:sp>
    <dsp:sp modelId="{444BD7E7-1DA1-4876-8A11-99D803A3C897}">
      <dsp:nvSpPr>
        <dsp:cNvPr id="0" name=""/>
        <dsp:cNvSpPr/>
      </dsp:nvSpPr>
      <dsp:spPr>
        <a:xfrm>
          <a:off x="1655980" y="1491908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Арендная плата за земельные участки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Доходы от сдачи в аренду имущества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Продажа имущества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Пользование природными ресурсами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Штрафы, санкции</a:t>
          </a:r>
          <a:endParaRPr lang="ru-RU" sz="900" kern="1200" dirty="0"/>
        </a:p>
      </dsp:txBody>
      <dsp:txXfrm>
        <a:off x="1655980" y="1491908"/>
        <a:ext cx="2483971" cy="1372652"/>
      </dsp:txXfrm>
    </dsp:sp>
    <dsp:sp modelId="{23D3D2CA-038C-4900-A195-FE7077E1DD87}">
      <dsp:nvSpPr>
        <dsp:cNvPr id="0" name=""/>
        <dsp:cNvSpPr/>
      </dsp:nvSpPr>
      <dsp:spPr>
        <a:xfrm>
          <a:off x="0" y="1509917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/>
            <a:t>Неналоговые доходы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800" kern="1200" dirty="0"/>
        </a:p>
      </dsp:txBody>
      <dsp:txXfrm>
        <a:off x="0" y="1509917"/>
        <a:ext cx="1655980" cy="1372652"/>
      </dsp:txXfrm>
    </dsp:sp>
    <dsp:sp modelId="{E87F2546-CF4F-43B5-995A-51D3AFD6D7AD}">
      <dsp:nvSpPr>
        <dsp:cNvPr id="0" name=""/>
        <dsp:cNvSpPr/>
      </dsp:nvSpPr>
      <dsp:spPr>
        <a:xfrm>
          <a:off x="1655980" y="3019835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Субсидии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Дотации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Субвенции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Иные межбюджетные трансферты </a:t>
          </a:r>
          <a:endParaRPr lang="ru-RU" sz="900" kern="1200" dirty="0"/>
        </a:p>
      </dsp:txBody>
      <dsp:txXfrm>
        <a:off x="1655980" y="3019835"/>
        <a:ext cx="2483971" cy="1372652"/>
      </dsp:txXfrm>
    </dsp:sp>
    <dsp:sp modelId="{0B83C386-215F-4814-8198-0D3FEA473E42}">
      <dsp:nvSpPr>
        <dsp:cNvPr id="0" name=""/>
        <dsp:cNvSpPr/>
      </dsp:nvSpPr>
      <dsp:spPr>
        <a:xfrm>
          <a:off x="0" y="3019835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dirty="0" smtClean="0"/>
            <a:t>Безвозмездные поступления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700" kern="1200" dirty="0"/>
        </a:p>
      </dsp:txBody>
      <dsp:txXfrm>
        <a:off x="0" y="3019835"/>
        <a:ext cx="1655980" cy="13726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F10DB-5938-4BD9-B177-922018A8D384}">
      <dsp:nvSpPr>
        <dsp:cNvPr id="0" name=""/>
        <dsp:cNvSpPr/>
      </dsp:nvSpPr>
      <dsp:spPr>
        <a:xfrm>
          <a:off x="576062" y="5646"/>
          <a:ext cx="1330216" cy="4674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</a:t>
          </a:r>
          <a:endParaRPr lang="ru-RU" sz="2000" kern="1200" dirty="0"/>
        </a:p>
      </dsp:txBody>
      <dsp:txXfrm>
        <a:off x="576062" y="5646"/>
        <a:ext cx="1330216" cy="4674873"/>
      </dsp:txXfrm>
    </dsp:sp>
    <dsp:sp modelId="{8136B89D-2E8A-44C8-B607-9AA682FECF56}">
      <dsp:nvSpPr>
        <dsp:cNvPr id="0" name=""/>
        <dsp:cNvSpPr/>
      </dsp:nvSpPr>
      <dsp:spPr>
        <a:xfrm rot="18392695">
          <a:off x="1905993" y="1063904"/>
          <a:ext cx="256800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8392695">
        <a:off x="1905993" y="1063904"/>
        <a:ext cx="256800" cy="396314"/>
      </dsp:txXfrm>
    </dsp:sp>
    <dsp:sp modelId="{EA152C45-220D-483D-920C-0D946E4A6EE6}">
      <dsp:nvSpPr>
        <dsp:cNvPr id="0" name=""/>
        <dsp:cNvSpPr/>
      </dsp:nvSpPr>
      <dsp:spPr>
        <a:xfrm>
          <a:off x="1891815" y="-37598"/>
          <a:ext cx="1279424" cy="12794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Образование</a:t>
          </a:r>
          <a:endParaRPr lang="ru-RU" sz="1100" kern="1200" dirty="0"/>
        </a:p>
      </dsp:txBody>
      <dsp:txXfrm>
        <a:off x="1891815" y="-37598"/>
        <a:ext cx="1279424" cy="1279438"/>
      </dsp:txXfrm>
    </dsp:sp>
    <dsp:sp modelId="{134638B3-8848-4946-869A-54C94CC5D016}">
      <dsp:nvSpPr>
        <dsp:cNvPr id="0" name=""/>
        <dsp:cNvSpPr/>
      </dsp:nvSpPr>
      <dsp:spPr>
        <a:xfrm rot="19904422">
          <a:off x="2257522" y="1283402"/>
          <a:ext cx="1172748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904422">
        <a:off x="2257522" y="1283402"/>
        <a:ext cx="1172748" cy="396314"/>
      </dsp:txXfrm>
    </dsp:sp>
    <dsp:sp modelId="{AD6AF679-CCC7-4879-A506-E583F949F970}">
      <dsp:nvSpPr>
        <dsp:cNvPr id="0" name=""/>
        <dsp:cNvSpPr/>
      </dsp:nvSpPr>
      <dsp:spPr>
        <a:xfrm>
          <a:off x="3771431" y="0"/>
          <a:ext cx="1278637" cy="1278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Социальная сфера</a:t>
          </a:r>
          <a:endParaRPr lang="ru-RU" sz="1100" kern="1200" dirty="0"/>
        </a:p>
      </dsp:txBody>
      <dsp:txXfrm>
        <a:off x="3771431" y="0"/>
        <a:ext cx="1278637" cy="1278637"/>
      </dsp:txXfrm>
    </dsp:sp>
    <dsp:sp modelId="{1EB2FF05-AD3E-41C3-8AF3-3847A758527C}">
      <dsp:nvSpPr>
        <dsp:cNvPr id="0" name=""/>
        <dsp:cNvSpPr/>
      </dsp:nvSpPr>
      <dsp:spPr>
        <a:xfrm rot="1388616">
          <a:off x="2295720" y="2842480"/>
          <a:ext cx="1154802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388616">
        <a:off x="2295720" y="2842480"/>
        <a:ext cx="1154802" cy="396314"/>
      </dsp:txXfrm>
    </dsp:sp>
    <dsp:sp modelId="{583BABE6-1BE2-4AAA-BCCB-2738709C2701}">
      <dsp:nvSpPr>
        <dsp:cNvPr id="0" name=""/>
        <dsp:cNvSpPr/>
      </dsp:nvSpPr>
      <dsp:spPr>
        <a:xfrm>
          <a:off x="3852900" y="3089220"/>
          <a:ext cx="1293163" cy="12931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Культура </a:t>
          </a:r>
          <a:endParaRPr lang="ru-RU" sz="1100" kern="1200" dirty="0"/>
        </a:p>
      </dsp:txBody>
      <dsp:txXfrm>
        <a:off x="3852900" y="3089220"/>
        <a:ext cx="1293163" cy="1293163"/>
      </dsp:txXfrm>
    </dsp:sp>
    <dsp:sp modelId="{4C9A2F83-02ED-450F-B37D-5CABAA310270}">
      <dsp:nvSpPr>
        <dsp:cNvPr id="0" name=""/>
        <dsp:cNvSpPr/>
      </dsp:nvSpPr>
      <dsp:spPr>
        <a:xfrm rot="21526693">
          <a:off x="2359720" y="2039553"/>
          <a:ext cx="1166992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1526693">
        <a:off x="2359720" y="2039553"/>
        <a:ext cx="1166992" cy="396314"/>
      </dsp:txXfrm>
    </dsp:sp>
    <dsp:sp modelId="{AD705141-AFBC-4788-8B3F-D35CD8FE1110}">
      <dsp:nvSpPr>
        <dsp:cNvPr id="0" name=""/>
        <dsp:cNvSpPr/>
      </dsp:nvSpPr>
      <dsp:spPr>
        <a:xfrm>
          <a:off x="4104453" y="1467547"/>
          <a:ext cx="1352552" cy="13928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Дороги и ЖКХ</a:t>
          </a:r>
          <a:endParaRPr lang="ru-RU" sz="1100" kern="1200" dirty="0"/>
        </a:p>
      </dsp:txBody>
      <dsp:txXfrm>
        <a:off x="4104453" y="1467547"/>
        <a:ext cx="1352552" cy="1392868"/>
      </dsp:txXfrm>
    </dsp:sp>
    <dsp:sp modelId="{A06F7084-369B-41DA-8267-4DD87DE16E89}">
      <dsp:nvSpPr>
        <dsp:cNvPr id="0" name=""/>
        <dsp:cNvSpPr/>
      </dsp:nvSpPr>
      <dsp:spPr>
        <a:xfrm rot="2943487">
          <a:off x="1903825" y="3082480"/>
          <a:ext cx="258674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943487">
        <a:off x="1903825" y="3082480"/>
        <a:ext cx="258674" cy="396314"/>
      </dsp:txXfrm>
    </dsp:sp>
    <dsp:sp modelId="{1D400125-6F90-4CBF-AE64-1F83D8784788}">
      <dsp:nvSpPr>
        <dsp:cNvPr id="0" name=""/>
        <dsp:cNvSpPr/>
      </dsp:nvSpPr>
      <dsp:spPr>
        <a:xfrm>
          <a:off x="1971363" y="3281515"/>
          <a:ext cx="1289623" cy="12931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Спорт и молодежная политика</a:t>
          </a:r>
          <a:endParaRPr lang="ru-RU" sz="1100" kern="1200" dirty="0"/>
        </a:p>
      </dsp:txBody>
      <dsp:txXfrm>
        <a:off x="1971363" y="3281515"/>
        <a:ext cx="1289623" cy="12931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0.34042</cdr:x>
      <cdr:y>0.54667</cdr:y>
    </cdr:from>
    <cdr:to>
      <cdr:x>0.38094</cdr:x>
      <cdr:y>0.62666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3024336" y="2952328"/>
          <a:ext cx="359983" cy="43199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9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0.34667</cdr:y>
    </cdr:from>
    <cdr:to>
      <cdr:x>0.18642</cdr:x>
      <cdr:y>0.48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872208"/>
          <a:ext cx="1656173" cy="720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u="sng" dirty="0" smtClean="0">
              <a:solidFill>
                <a:srgbClr val="003696"/>
              </a:solidFill>
            </a:rPr>
            <a:t>Московская область</a:t>
          </a:r>
          <a:endParaRPr lang="ru-RU" sz="1600" u="sng" dirty="0">
            <a:solidFill>
              <a:srgbClr val="003696"/>
            </a:solidFill>
          </a:endParaRPr>
        </a:p>
      </cdr:txBody>
    </cdr:sp>
  </cdr:relSizeAnchor>
  <cdr:relSizeAnchor xmlns:cdr="http://schemas.openxmlformats.org/drawingml/2006/chartDrawing">
    <cdr:from>
      <cdr:x>0.35663</cdr:x>
      <cdr:y>0.49333</cdr:y>
    </cdr:from>
    <cdr:to>
      <cdr:x>0.56737</cdr:x>
      <cdr:y>0.57333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68352" y="2664296"/>
          <a:ext cx="1872235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003696"/>
              </a:solidFill>
            </a:rPr>
            <a:t>г.о. Электросталь</a:t>
          </a:r>
          <a:endParaRPr lang="ru-RU" sz="1100" b="1" dirty="0">
            <a:solidFill>
              <a:srgbClr val="003696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0.03919</cdr:x>
      <cdr:y>0</cdr:y>
    </cdr:from>
    <cdr:to>
      <cdr:x>0.03919</cdr:x>
      <cdr:y>0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324544" y="-126876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23.06.2017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02501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 lang="ru-RU"/>
              <a:pPr/>
              <a:t>23.06.2017</a:t>
            </a:fld>
            <a:endParaRPr lang="ru-RU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15985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741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D92E-1792-439E-8C08-674BCA94C6D4}" type="datetime1">
              <a:rPr lang="ru-RU" smtClean="0"/>
              <a:pPr/>
              <a:t>23.06.2017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7BD216-088A-46B3-911B-F544789244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D4CD1D9-B8FD-4765-B0D8-3F5FBF4AF6A6}" type="datetime1">
              <a:rPr kumimoji="0" lang="ru-RU" smtClean="0">
                <a:solidFill>
                  <a:schemeClr val="bg1"/>
                </a:solidFill>
              </a:rPr>
              <a:pPr algn="r"/>
              <a:t>23.06.2017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049E8-6EA7-414F-BFCD-AB2451FC223C}" type="datetime1">
              <a:rPr kumimoji="0" lang="ru-RU" smtClean="0">
                <a:solidFill>
                  <a:schemeClr val="bg1"/>
                </a:solidFill>
              </a:rPr>
              <a:pPr algn="r"/>
              <a:t>23.06.2017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45A-3C6C-489D-86EF-8FFAEFDEE45A}" type="datetime1">
              <a:rPr lang="ru-RU" smtClean="0"/>
              <a:pPr/>
              <a:t>23.06.2017</a:t>
            </a:fld>
            <a:endParaRPr kumimoji="0"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E4C8EF5-06C8-4D17-81C4-89689F150ECD}" type="datetime1">
              <a:rPr kumimoji="0" lang="ru-RU" smtClean="0">
                <a:solidFill>
                  <a:schemeClr val="bg1"/>
                </a:solidFill>
              </a:rPr>
              <a:pPr algn="r"/>
              <a:t>23.06.2017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0C991C1-AD0A-40C2-80C7-B87D4E0BA78B}" type="datetime1">
              <a:rPr kumimoji="0" lang="ru-RU" smtClean="0">
                <a:solidFill>
                  <a:schemeClr val="bg1"/>
                </a:solidFill>
              </a:rPr>
              <a:pPr algn="r"/>
              <a:t>23.06.2017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ABB6FF9-5A2E-4FF4-AE7C-074EBCEBF85E}" type="datetime1">
              <a:rPr kumimoji="0" lang="ru-RU" smtClean="0">
                <a:solidFill>
                  <a:schemeClr val="bg1"/>
                </a:solidFill>
              </a:rPr>
              <a:pPr algn="r"/>
              <a:t>23.06.2017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5557C71-3356-480F-8906-57D7E15CBCF2}" type="datetime1">
              <a:rPr kumimoji="0" lang="ru-RU" smtClean="0">
                <a:solidFill>
                  <a:schemeClr val="bg1"/>
                </a:solidFill>
              </a:rPr>
              <a:pPr algn="r"/>
              <a:t>23.06.2017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626C26B-A65B-4429-ABFC-8C948D586B5F}" type="datetime1">
              <a:rPr kumimoji="0" lang="ru-RU" smtClean="0">
                <a:solidFill>
                  <a:schemeClr val="bg1"/>
                </a:solidFill>
              </a:rPr>
              <a:pPr algn="r"/>
              <a:t>23.06.2017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D2B372B-7035-43D6-82C3-662B66F408AC}" type="datetime1">
              <a:rPr kumimoji="0" lang="ru-RU" smtClean="0">
                <a:solidFill>
                  <a:schemeClr val="bg1"/>
                </a:solidFill>
              </a:rPr>
              <a:pPr algn="r"/>
              <a:t>23.06.2017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804DA43-B5E6-40DB-A46B-10CEF4748D84}" type="datetime1">
              <a:rPr kumimoji="0" lang="ru-RU" smtClean="0">
                <a:solidFill>
                  <a:schemeClr val="bg1"/>
                </a:solidFill>
              </a:rPr>
              <a:pPr algn="r"/>
              <a:t>23.06.2017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fld id="{9AB83008-E462-4372-8925-8A3BBC928A9F}" type="datetime1">
              <a:rPr kumimoji="0" lang="ru-RU" smtClean="0">
                <a:solidFill>
                  <a:schemeClr val="bg1"/>
                </a:solidFill>
              </a:rPr>
              <a:pPr algn="r"/>
              <a:t>23.06.2017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-Электроста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04664"/>
            <a:ext cx="1101675" cy="12434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132856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</a:t>
            </a:r>
            <a:endParaRPr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граждан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Городского округа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Электросталь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2017 год и плановый период 2018-2019 годов.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\\presscloud\Public\ПРЕСС-СЛУЖБА\Герб_Электростали\Герб Мособласти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260648"/>
            <a:ext cx="1080120" cy="144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062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формировании бюджета городского округа Электросталь на 2017 год и плановый период 2018 и 2019 годов учтены: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Положения послания Президента Российской Федерации Федеральному Собранию Российской Федерации, определяющие бюджетную политику;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Указы Президента Российской Федерации от 07 мая </a:t>
            </a:r>
          </a:p>
          <a:p>
            <a:pPr indent="12700" algn="just">
              <a:buNone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2012 г.;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направления бюджетной и налоговой политики;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Изменения федерального, регионального и местного законодательства;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Прогноз социально-экономического развития городского округа Электросталь Московской области;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10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90000"/>
              </a:schemeClr>
            </a:gs>
            <a:gs pos="21000">
              <a:schemeClr val="bg2">
                <a:lumMod val="90000"/>
              </a:schemeClr>
            </a:gs>
            <a:gs pos="37000">
              <a:schemeClr val="bg2">
                <a:lumMod val="90000"/>
              </a:schemeClr>
            </a:gs>
            <a:gs pos="56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лександр\Download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3940786"/>
            <a:ext cx="3563887" cy="2917213"/>
          </a:xfrm>
          <a:prstGeom prst="rect">
            <a:avLst/>
          </a:prstGeom>
          <a:noFill/>
        </p:spPr>
      </p:pic>
      <p:pic>
        <p:nvPicPr>
          <p:cNvPr id="1028" name="Picture 4" descr="C:\Users\Александр\Downloads\137538972256_red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3176"/>
            <a:ext cx="3705484" cy="1844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задачи и приоритеты бюджетной политики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Устойчивое экономическое развитие городского округа Электросталь;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«программного» бюджета городского округа, исходя из четкой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приоритизации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и необходимости безусловного исполнения действующих расходных обязательств, в том числе с учётом их оптимизации и повышения эффективности их исполнения;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условий для оказания качественных муниципальных услуг на основе муниципального задания;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Повышение  эффективности распределения бюджетных средств, ответственного подхода  к принятию новых расходных обязательств с учётом их социально-экономической значимости.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11</a:t>
            </a:fld>
            <a:endParaRPr kumimoji="0"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1122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ПОКАЗАТЕЛИ СОЦИАЛЬНО-ЭКОНОМИЧЕСКОГО РАЗВИТИЯ 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rusbalkan.com/wp-content/uploads/2015/10/67-733x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7835" y="1268760"/>
            <a:ext cx="2853289" cy="16874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1571613"/>
            <a:ext cx="5941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dirty="0" smtClean="0"/>
              <a:t>С </a:t>
            </a:r>
            <a:r>
              <a:rPr dirty="0" err="1" smtClean="0"/>
              <a:t>учетом</a:t>
            </a:r>
            <a:r>
              <a:rPr dirty="0" smtClean="0"/>
              <a:t> </a:t>
            </a:r>
            <a:r>
              <a:rPr dirty="0" err="1" smtClean="0"/>
              <a:t>параметров</a:t>
            </a:r>
            <a:r>
              <a:rPr dirty="0" smtClean="0"/>
              <a:t> </a:t>
            </a:r>
            <a:r>
              <a:rPr dirty="0" err="1" smtClean="0"/>
              <a:t>прогноза</a:t>
            </a:r>
            <a:r>
              <a:rPr dirty="0" smtClean="0"/>
              <a:t> </a:t>
            </a:r>
            <a:r>
              <a:rPr dirty="0" err="1" smtClean="0"/>
              <a:t>социально-экономического</a:t>
            </a:r>
            <a:r>
              <a:rPr dirty="0" smtClean="0"/>
              <a:t> </a:t>
            </a:r>
            <a:r>
              <a:rPr dirty="0" err="1" smtClean="0"/>
              <a:t>развития</a:t>
            </a:r>
            <a:r>
              <a:rPr dirty="0" smtClean="0"/>
              <a:t> </a:t>
            </a:r>
            <a:r>
              <a:rPr dirty="0" err="1" smtClean="0"/>
              <a:t>городского</a:t>
            </a:r>
            <a:r>
              <a:rPr dirty="0" smtClean="0"/>
              <a:t> </a:t>
            </a:r>
            <a:r>
              <a:rPr dirty="0" err="1" smtClean="0"/>
              <a:t>округа</a:t>
            </a:r>
            <a:r>
              <a:rPr dirty="0" smtClean="0"/>
              <a:t> </a:t>
            </a:r>
            <a:r>
              <a:rPr dirty="0" err="1" smtClean="0"/>
              <a:t>Электросталь</a:t>
            </a:r>
            <a:r>
              <a:rPr dirty="0" smtClean="0"/>
              <a:t> </a:t>
            </a:r>
            <a:r>
              <a:rPr dirty="0" err="1" smtClean="0"/>
              <a:t>на</a:t>
            </a:r>
            <a:r>
              <a:rPr dirty="0" smtClean="0"/>
              <a:t> 2017-2019 </a:t>
            </a:r>
            <a:r>
              <a:rPr dirty="0" err="1" smtClean="0"/>
              <a:t>годы</a:t>
            </a:r>
            <a:r>
              <a:rPr dirty="0" smtClean="0"/>
              <a:t> </a:t>
            </a:r>
            <a:r>
              <a:rPr dirty="0" err="1" smtClean="0"/>
              <a:t>определены</a:t>
            </a:r>
            <a:r>
              <a:rPr dirty="0" smtClean="0"/>
              <a:t> </a:t>
            </a:r>
            <a:r>
              <a:rPr dirty="0" err="1" smtClean="0"/>
              <a:t>основные</a:t>
            </a:r>
            <a:r>
              <a:rPr dirty="0" smtClean="0"/>
              <a:t> </a:t>
            </a:r>
            <a:r>
              <a:rPr dirty="0" err="1" smtClean="0"/>
              <a:t>параметры</a:t>
            </a:r>
            <a:r>
              <a:rPr dirty="0" smtClean="0"/>
              <a:t> </a:t>
            </a:r>
            <a:r>
              <a:rPr dirty="0" err="1" smtClean="0"/>
              <a:t>проекта</a:t>
            </a:r>
            <a:r>
              <a:rPr dirty="0" smtClean="0"/>
              <a:t> </a:t>
            </a:r>
            <a:r>
              <a:rPr dirty="0" err="1" smtClean="0"/>
              <a:t>бюджета</a:t>
            </a:r>
            <a:r>
              <a:rPr dirty="0" smtClean="0"/>
              <a:t> </a:t>
            </a:r>
            <a:r>
              <a:rPr dirty="0" err="1" smtClean="0"/>
              <a:t>городского</a:t>
            </a:r>
            <a:r>
              <a:rPr dirty="0" smtClean="0"/>
              <a:t> </a:t>
            </a:r>
            <a:r>
              <a:rPr dirty="0" err="1" smtClean="0"/>
              <a:t>округа</a:t>
            </a:r>
            <a:r>
              <a:rPr dirty="0" smtClean="0"/>
              <a:t> </a:t>
            </a:r>
            <a:r>
              <a:rPr dirty="0" err="1" smtClean="0"/>
              <a:t>Электросталь</a:t>
            </a:r>
            <a:r>
              <a:rPr dirty="0" smtClean="0"/>
              <a:t> </a:t>
            </a:r>
            <a:r>
              <a:rPr dirty="0" err="1" smtClean="0"/>
              <a:t>на</a:t>
            </a:r>
            <a:r>
              <a:rPr dirty="0" smtClean="0"/>
              <a:t> </a:t>
            </a:r>
            <a:r>
              <a:rPr dirty="0" err="1" smtClean="0"/>
              <a:t>трехлетний</a:t>
            </a:r>
            <a:r>
              <a:rPr dirty="0" smtClean="0"/>
              <a:t> </a:t>
            </a:r>
            <a:r>
              <a:rPr dirty="0" err="1" smtClean="0"/>
              <a:t>период</a:t>
            </a:r>
            <a:r>
              <a:rPr dirty="0" smtClean="0"/>
              <a:t>.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3000372"/>
          <a:ext cx="8715433" cy="353541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330416"/>
                <a:gridCol w="826272"/>
                <a:gridCol w="911749"/>
                <a:gridCol w="911749"/>
                <a:gridCol w="911749"/>
                <a:gridCol w="911749"/>
                <a:gridCol w="911749"/>
              </a:tblGrid>
              <a:tr h="244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Показатели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Единицы </a:t>
                      </a:r>
                      <a:endParaRPr lang="ru-RU" sz="600" b="1" i="0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  <a:p>
                      <a:pPr algn="ctr" fontAlgn="ctr"/>
                      <a:r>
                        <a:rPr lang="ru-RU" sz="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измерения</a:t>
                      </a:r>
                      <a:endParaRPr lang="ru-RU" sz="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2015 год </a:t>
                      </a:r>
                      <a:b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</a:br>
                      <a: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отчет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2016</a:t>
                      </a:r>
                      <a:b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</a:br>
                      <a: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оцена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2017</a:t>
                      </a:r>
                      <a:b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</a:br>
                      <a: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прогноз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2018</a:t>
                      </a:r>
                      <a:b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</a:br>
                      <a: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прогноз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2019</a:t>
                      </a:r>
                      <a:b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</a:br>
                      <a:r>
                        <a:rPr lang="ru-RU" sz="6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прогноз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Численность постоянного населения (на конец года)</a:t>
                      </a:r>
                    </a:p>
                  </a:txBody>
                  <a:tcPr marL="159488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человек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158 479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158 809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159 169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159 599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160 069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Численность официально зарегистрированных безработных</a:t>
                      </a:r>
                    </a:p>
                  </a:txBody>
                  <a:tcPr marL="159488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человек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669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900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1 050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1 150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1 150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</a:p>
                  </a:txBody>
                  <a:tcPr marL="159488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рубль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32 948,8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34 895,0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35 268,7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35 791,9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36 460,9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Фонд заработной платы (по полному кругу организаций)</a:t>
                      </a:r>
                    </a:p>
                  </a:txBody>
                  <a:tcPr marL="159488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млн. рублей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20 382,1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20 774,1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20 998,3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21 309,8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21 705,9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Среднесписочная численность работников (без внешних совместителей) по полному кругу организаций</a:t>
                      </a:r>
                    </a:p>
                  </a:txBody>
                  <a:tcPr marL="159488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человек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51 550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49 611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49 615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49 615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49 610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Оборот розничной торговли (в ценах соответствующих лет)</a:t>
                      </a:r>
                    </a:p>
                  </a:txBody>
                  <a:tcPr marL="159488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млн. рублей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23 692,1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25 516,4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26 921,2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28 354,5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29 796,4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Объем платных услуг населению (в ценах соответствующих лет)</a:t>
                      </a:r>
                    </a:p>
                  </a:txBody>
                  <a:tcPr marL="159488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млн.руб.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5 870,3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6 304,6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6 691,5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7 154,1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7 687,4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Инвестиции в основной капитал за счет всех источников финансирования (в ценах соответствующих лет)</a:t>
                      </a:r>
                    </a:p>
                  </a:txBody>
                  <a:tcPr marL="159488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млн. рублей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9 449,71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8 746,63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8 645,76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4 493,13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3 664,57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Прибыль организаций</a:t>
                      </a:r>
                    </a:p>
                  </a:txBody>
                  <a:tcPr marL="159488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тыс. рублей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10 976 589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9 458 245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8 576 858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9 733 399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10 329 948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</a:p>
                  </a:txBody>
                  <a:tcPr marL="159488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млн. рублей в ценах соответствующих лет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55 019,2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54 000,1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53 569,6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54 154,7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55 258,1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Количество малых предприятий (включая микропредприятия) в расчете на 1000 человек населения, на конец года</a:t>
                      </a:r>
                    </a:p>
                  </a:txBody>
                  <a:tcPr marL="159488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единица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11,9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12,3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12,7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13,1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13,5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Ввод в эксплуатацию жилых домов, построенных за счет всех источников финансирования</a:t>
                      </a:r>
                    </a:p>
                  </a:txBody>
                  <a:tcPr marL="159488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тыс. кв. м общей площади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37,21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30,00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32,00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34,00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57,31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Уровень обеспеченности населения жильем (на конец года)</a:t>
                      </a:r>
                    </a:p>
                  </a:txBody>
                  <a:tcPr marL="159488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кв. м на человека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21,45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21,58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21,70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21,83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22,11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12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Доходы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расходы бюджета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96136" y="2249488"/>
          <a:ext cx="30963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548680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Доходы бюджета </a:t>
            </a:r>
            <a:endParaRPr lang="ru-RU" sz="1400" dirty="0" smtClean="0"/>
          </a:p>
          <a:p>
            <a:pPr algn="just"/>
            <a:r>
              <a:rPr lang="ru-RU" sz="1370" dirty="0" smtClean="0"/>
              <a:t>это денежные средства, поступающие в безвозмездном и безвозвратном порядке согласно законодательству Российской федерации в распоряжение органов государственной власти Российской Федерации, субъектов Российской Федерации и муниципальных образований.</a:t>
            </a:r>
          </a:p>
          <a:p>
            <a:pPr algn="just"/>
            <a:endParaRPr lang="ru-RU" sz="1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2276872"/>
          <a:ext cx="4139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563888" y="2177480"/>
          <a:ext cx="57606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548680"/>
            <a:ext cx="3312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Расходы бюджета </a:t>
            </a:r>
            <a:endParaRPr lang="ru-RU" sz="1400" dirty="0" smtClean="0"/>
          </a:p>
          <a:p>
            <a:pPr algn="just"/>
            <a:r>
              <a:rPr lang="ru-RU" sz="1400" dirty="0" smtClean="0"/>
              <a:t>это денежные средства, направленные на финансовое обеспечение задач и функций государственного и местного самоуправления.</a:t>
            </a:r>
          </a:p>
          <a:p>
            <a:pPr algn="just"/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D216-088A-46B3-911B-F54478924425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Бюджет городского округа Электросталь на 2017 год и плановый период 2018 и 2019 годов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2339752" y="4221088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pic>
        <p:nvPicPr>
          <p:cNvPr id="12" name="Picture 2" descr="C:\Users\Александр\Documents\документы\закупки\2017\обычные\гриф\62682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2204864"/>
            <a:ext cx="2232248" cy="2232248"/>
          </a:xfrm>
          <a:prstGeom prst="rect">
            <a:avLst/>
          </a:prstGeom>
          <a:noFill/>
        </p:spPr>
      </p:pic>
      <p:sp>
        <p:nvSpPr>
          <p:cNvPr id="13" name="Выгнутая вниз стрелка 12"/>
          <p:cNvSpPr/>
          <p:nvPr/>
        </p:nvSpPr>
        <p:spPr>
          <a:xfrm>
            <a:off x="3707904" y="4581128"/>
            <a:ext cx="1512168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3779912" y="1412776"/>
            <a:ext cx="1512168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6516216" y="3212976"/>
            <a:ext cx="1944216" cy="8640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47664" y="1772816"/>
            <a:ext cx="32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бюджета:</a:t>
            </a:r>
          </a:p>
          <a:p>
            <a:r>
              <a:rPr lang="ru-RU" sz="1200" dirty="0" smtClean="0"/>
              <a:t>В 2017 г. - 3 509,1 млн. руб.</a:t>
            </a:r>
          </a:p>
          <a:p>
            <a:r>
              <a:rPr lang="ru-RU" sz="1200" dirty="0" smtClean="0"/>
              <a:t>В 2018 г. - 3 493,7 млн. руб.</a:t>
            </a:r>
          </a:p>
          <a:p>
            <a:r>
              <a:rPr lang="ru-RU" sz="1200" dirty="0" smtClean="0"/>
              <a:t>В 2019 г. - 3 507,9 млн. руб.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475656" y="3645024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 покрытия дефицита бюджета: </a:t>
            </a:r>
          </a:p>
          <a:p>
            <a:r>
              <a:rPr lang="ru-RU" sz="1200" dirty="0" smtClean="0"/>
              <a:t>в 2017 г. - 130,2 млн. руб., </a:t>
            </a:r>
          </a:p>
          <a:p>
            <a:r>
              <a:rPr lang="ru-RU" sz="1200" dirty="0" smtClean="0"/>
              <a:t>в 2018 и 2019 г.г. бюджет бездефицитный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16" y="220486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бюджета:</a:t>
            </a:r>
          </a:p>
          <a:p>
            <a:r>
              <a:rPr lang="ru-RU" sz="1200" dirty="0" smtClean="0"/>
              <a:t>В 2017 г. - 3 639,3 млн. руб.</a:t>
            </a:r>
          </a:p>
          <a:p>
            <a:r>
              <a:rPr lang="ru-RU" sz="1200" dirty="0" smtClean="0"/>
              <a:t>В2018 г. - 3 493,7 млн. руб.</a:t>
            </a:r>
          </a:p>
          <a:p>
            <a:r>
              <a:rPr lang="ru-RU" sz="1200" dirty="0" smtClean="0"/>
              <a:t>В 2019 г. – 3 507,9 млн. руб.</a:t>
            </a:r>
            <a:endParaRPr lang="ru-RU" sz="12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95536" y="5589240"/>
          <a:ext cx="3312368" cy="1002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544"/>
                <a:gridCol w="469887"/>
                <a:gridCol w="469887"/>
                <a:gridCol w="49305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Наименование </a:t>
                      </a:r>
                      <a:r>
                        <a:rPr lang="ru-RU" sz="700" baseline="0" dirty="0" smtClean="0"/>
                        <a:t>показателя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2017 г.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2018 г.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2019 г.</a:t>
                      </a:r>
                      <a:endParaRPr lang="ru-RU" sz="700" dirty="0"/>
                    </a:p>
                  </a:txBody>
                  <a:tcPr anchor="ctr"/>
                </a:tc>
              </a:tr>
              <a:tr h="321437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Налоговые доходы на душу населения, тыс. рублей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smtClean="0"/>
                        <a:t>7,48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smtClean="0"/>
                        <a:t>8,84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smtClean="0"/>
                        <a:t>8,86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1437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Неналоговые доходы на душу населения, тыс. рублей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smtClean="0"/>
                        <a:t>2,29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smtClean="0"/>
                        <a:t>2,41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smtClean="0"/>
                        <a:t>2,46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364088" y="5805264"/>
          <a:ext cx="3312368" cy="700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545"/>
                <a:gridCol w="469887"/>
                <a:gridCol w="469887"/>
                <a:gridCol w="493049"/>
              </a:tblGrid>
              <a:tr h="350203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Наименование </a:t>
                      </a:r>
                      <a:r>
                        <a:rPr lang="ru-RU" sz="700" baseline="0" dirty="0" smtClean="0"/>
                        <a:t>показателя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2017 г.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2018 г.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2019 г.</a:t>
                      </a:r>
                      <a:endParaRPr lang="ru-RU" sz="700" dirty="0"/>
                    </a:p>
                  </a:txBody>
                  <a:tcPr anchor="ctr"/>
                </a:tc>
              </a:tr>
              <a:tr h="350203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Верхний</a:t>
                      </a:r>
                      <a:r>
                        <a:rPr lang="ru-RU" sz="700" baseline="0" dirty="0" smtClean="0"/>
                        <a:t> предел муниципального долга</a:t>
                      </a:r>
                      <a:r>
                        <a:rPr lang="ru-RU" sz="700" dirty="0" smtClean="0"/>
                        <a:t>, млн. руб.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smtClean="0"/>
                        <a:t>557,4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smtClean="0"/>
                        <a:t>557,4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smtClean="0"/>
                        <a:t>557,4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ownloads\electrostal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2276872"/>
            <a:ext cx="3096344" cy="3910128"/>
          </a:xfrm>
          <a:prstGeom prst="rect">
            <a:avLst/>
          </a:prstGeom>
          <a:noFill/>
        </p:spPr>
      </p:pic>
      <p:pic>
        <p:nvPicPr>
          <p:cNvPr id="1026" name="Picture 2" descr="C:\Users\Александр\Downloads\Russia_Moscow_oblast_locator_map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852936"/>
            <a:ext cx="4450986" cy="4005064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196752"/>
          <a:ext cx="8884096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характеристики бюджета за период 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2014 - 2019 г.г.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516216" y="1844824"/>
            <a:ext cx="1872208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3696"/>
                </a:solidFill>
              </a:rPr>
              <a:t>План г.о. Электросталь</a:t>
            </a:r>
            <a:endParaRPr lang="ru-RU" sz="1200" b="1" dirty="0">
              <a:solidFill>
                <a:srgbClr val="00369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15</a:t>
            </a:fld>
            <a:endParaRPr kumimoji="0"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Планируемые доходы бюджета городского округа на 2017 год и плановый период 2018 и 2019 годов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7504" y="1628800"/>
          <a:ext cx="8927976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16</a:t>
            </a:fld>
            <a:endParaRPr kumimoji="0"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-540568" y="1196752"/>
          <a:ext cx="84969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налоговых доходов бюджета городского округа на 2017 год и плановый период 2018 и 2019 годов, млн. руб., %.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987824" y="1412776"/>
          <a:ext cx="38884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012160" y="1484784"/>
          <a:ext cx="38884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17</a:t>
            </a:fld>
            <a:endParaRPr kumimoji="0"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-324544" y="1268760"/>
          <a:ext cx="828092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неналоговых доходов бюджета городского округа на 2017 год и плановый период 2018 и 2019 годов, млн. руб., %.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059832" y="1484784"/>
          <a:ext cx="40324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156176" y="1484784"/>
          <a:ext cx="38884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18</a:t>
            </a:fld>
            <a:endParaRPr kumimoji="0"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ownloads\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3900" y="3140968"/>
            <a:ext cx="3320100" cy="2924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городского округа Электросталь на 2017 год и плановый период 2018 и 2019 годов.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7"/>
            <a:ext cx="7848600" cy="194421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77800" indent="0" algn="just">
              <a:buNone/>
            </a:pPr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Основными направлениями расходов бюджета является социальная сфера и ЖКХ, а так же культурная сфера и физическая культура и спорт.</a:t>
            </a:r>
            <a:endParaRPr lang="ru-RU" sz="1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2204863"/>
          <a:ext cx="5760638" cy="4455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99"/>
                <a:gridCol w="720080"/>
                <a:gridCol w="720080"/>
                <a:gridCol w="720079"/>
              </a:tblGrid>
              <a:tr h="4445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расхода по разделу классификации расходов бюджета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г.,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 г.,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г., млн. руб.</a:t>
                      </a:r>
                      <a:endParaRPr lang="ru-RU" sz="1200" dirty="0"/>
                    </a:p>
                  </a:txBody>
                  <a:tcPr/>
                </a:tc>
              </a:tr>
              <a:tr h="356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364,55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363,68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353,28</a:t>
                      </a:r>
                    </a:p>
                  </a:txBody>
                  <a:tcPr marL="9525" marR="9525" marT="9525" marB="0"/>
                </a:tc>
              </a:tr>
              <a:tr h="479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45,23</a:t>
                      </a:r>
                    </a:p>
                  </a:txBody>
                  <a:tcPr marL="9525" marR="9525" marT="9525" marB="0"/>
                </a:tc>
              </a:tr>
              <a:tr h="356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132,35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155,85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146,19</a:t>
                      </a:r>
                    </a:p>
                  </a:txBody>
                  <a:tcPr marL="9525" marR="9525" marT="9525" marB="0"/>
                </a:tc>
              </a:tr>
              <a:tr h="262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Жилищно-коммунальное хозяйство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256,89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219,39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209,16</a:t>
                      </a:r>
                    </a:p>
                  </a:txBody>
                  <a:tcPr marL="9525" marR="9525" marT="9525" marB="0"/>
                </a:tc>
              </a:tr>
              <a:tr h="331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Охрана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/>
                </a:tc>
              </a:tr>
              <a:tr h="26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9,12</a:t>
                      </a:r>
                    </a:p>
                  </a:txBody>
                  <a:tcPr marL="9525" marR="9525" marT="9525" marB="0"/>
                </a:tc>
              </a:tr>
              <a:tr h="335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Образование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2 260,32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2 144,24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2 155,69</a:t>
                      </a:r>
                    </a:p>
                  </a:txBody>
                  <a:tcPr marL="9525" marR="9525" marT="9525" marB="0"/>
                </a:tc>
              </a:tr>
              <a:tr h="26896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106,79</a:t>
                      </a:r>
                    </a:p>
                  </a:txBody>
                  <a:tcPr marL="9525" marR="9525" marT="9525" marB="0"/>
                </a:tc>
              </a:tr>
              <a:tr h="335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Социальная политика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166,12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165,12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164,84</a:t>
                      </a:r>
                    </a:p>
                  </a:txBody>
                  <a:tcPr marL="9525" marR="9525" marT="9525" marB="0"/>
                </a:tc>
              </a:tr>
              <a:tr h="356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 и спорт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191,07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178,49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142,20</a:t>
                      </a:r>
                    </a:p>
                  </a:txBody>
                  <a:tcPr marL="9525" marR="9525" marT="9525" marB="0"/>
                </a:tc>
              </a:tr>
              <a:tr h="4641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Обслуживание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67,97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52,63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19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b="1" cap="none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1268760"/>
            <a:ext cx="68407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Обращение к жителям городского округа Электросталь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Нормативная база формирования проекта бюджета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Коротко о бюджете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открытости и прозрачности бюджетного процесса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нужно знать о бюджетной системе?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нужно знать о бюджетном процессе в г.о. Электросталь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задачи и приоритеты бюджетной политики городского округа Электросталь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городского округа Электросталь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и расходы бюджета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городского округа на период с 2014 по 2019 год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 городского округа, их структура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бюджета городского округа, их структура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программы городского округа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Социально-значимые проекты городского округа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для обратной связи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028384" y="1268760"/>
            <a:ext cx="10081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39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516216" y="148478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084168" y="1772816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987824" y="2034000"/>
            <a:ext cx="5040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076056" y="2276872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308304" y="2564904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932040" y="285293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948264" y="310680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283968" y="3645024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283968" y="4221088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779912" y="450912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635896" y="5040000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40152" y="532080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012160" y="5589240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724128" y="5877272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940152" y="6165304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283968" y="6426000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-324544" y="1196752"/>
          <a:ext cx="84969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3203848" y="1484784"/>
          <a:ext cx="38884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расходов бюджета городского округа в разрезе отраслей на 2017 год и плановый период 2018 и 2019 годов, %.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084168" y="1484784"/>
          <a:ext cx="38884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20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347864" y="2636912"/>
          <a:ext cx="68407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3"/>
          </a:xfrm>
        </p:spPr>
        <p:txBody>
          <a:bodyPr>
            <a:normAutofit/>
          </a:bodyPr>
          <a:lstStyle/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 целью повышения эффективности бюджетных расходов расходы бюджета планируются с использованием программно-целевого метода.</a:t>
            </a:r>
          </a:p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Программа социально-экономического развития муниципального образования (далее – муниципальная целевая программа) – это система мероприятий (взаимоувязанных по задачам, срокам осуществления и ресурсам), обеспечивающих в рамках реализации ключевых муниципальных функций достижение приоритетов и целей политики в соответствующей сфере социально-экономического развития муниципального образования.</a:t>
            </a:r>
            <a:endParaRPr lang="ru-RU" sz="13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924944"/>
          <a:ext cx="4248472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852936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Структура программно-целевого метода</a:t>
            </a:r>
            <a:endParaRPr lang="ru-RU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9947531">
            <a:off x="2814796" y="3364217"/>
            <a:ext cx="489700" cy="747594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9947531">
            <a:off x="3181636" y="4079423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9947531">
            <a:off x="3475196" y="4728344"/>
            <a:ext cx="489700" cy="670777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9947531">
            <a:off x="3835237" y="5376417"/>
            <a:ext cx="489700" cy="670778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19947531">
            <a:off x="4180515" y="6028107"/>
            <a:ext cx="489700" cy="606929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21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0017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 программа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"Сохранение и развитие культуры, искусства и народного творчества в городском округе Электросталь Московской области"</a:t>
            </a:r>
          </a:p>
          <a:p>
            <a:pPr algn="ctr" fontAlgn="auto">
              <a:spcAft>
                <a:spcPts val="0"/>
              </a:spcAft>
              <a:defRPr/>
            </a:pPr>
            <a:endParaRPr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2643182"/>
          <a:ext cx="8643997" cy="3143272"/>
        </p:xfrm>
        <a:graphic>
          <a:graphicData uri="http://schemas.openxmlformats.org/drawingml/2006/table">
            <a:tbl>
              <a:tblPr/>
              <a:tblGrid>
                <a:gridCol w="5060589"/>
                <a:gridCol w="779274"/>
                <a:gridCol w="801181"/>
                <a:gridCol w="600887"/>
                <a:gridCol w="701033"/>
                <a:gridCol w="701033"/>
              </a:tblGrid>
              <a:tr h="4550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</a:t>
                      </a:r>
                      <a:endParaRPr lang="ru-RU" sz="900" b="0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характеризующие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достижение цели и решение задач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Указами Президента Российской Федерации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96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Соотношение средней заработной платы работников  учреждений культуры к средней заработной плате в Московской области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80,20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85,70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43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обращениями Губернатора Московской области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52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населения, участвующего в коллективах народного творчества и школах искусств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5,79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5,80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5,80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5,90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Количество созданных парков культуры и отдыха на территории Московской области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Количество благоустроенных парков культуры и отдыха на территории Московской области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22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57161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 программа "Молодежь  Электростали"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7" y="2071678"/>
          <a:ext cx="8501122" cy="3980692"/>
        </p:xfrm>
        <a:graphic>
          <a:graphicData uri="http://schemas.openxmlformats.org/drawingml/2006/table">
            <a:tbl>
              <a:tblPr/>
              <a:tblGrid>
                <a:gridCol w="4976943"/>
                <a:gridCol w="766394"/>
                <a:gridCol w="787938"/>
                <a:gridCol w="590955"/>
                <a:gridCol w="689446"/>
                <a:gridCol w="689446"/>
              </a:tblGrid>
              <a:tr h="626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</a:t>
                      </a:r>
                      <a:endParaRPr lang="ru-RU" sz="900" b="0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характеризующие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достижение цели и решение задач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Приоритетные показатели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066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Увеличение количества молодых граждан, принявших участие в мероприятиях, направленных на гражданско-патриотическое и духовно-нравственное воспитание молодежи, в том числе через формирование российской идентичности, традиционных семейных ценностей, популяризацию культуры безопасности в молодежной среде и социализацию молодежи, нуждающейся в особой заботе государства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Увеличение количества молодых граждан, реализующих трудовой и творческий потенциал, через вовлечение молодежи в инновационную деятельность, научно-техническое творчество, поддержку молодежных социально значимых инициатив и предпринимательства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17,00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34,00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52,00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7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Увеличение вовлеченности молодых граждан в работу молодежных общественных организаций и добровольческую (волонтерскую) деятельность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25,00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23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 программа "Развитие и поддержка предпринимательства городского округа  Электросталь Московской области"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2143116"/>
          <a:ext cx="8715435" cy="1410411"/>
        </p:xfrm>
        <a:graphic>
          <a:graphicData uri="http://schemas.openxmlformats.org/drawingml/2006/table">
            <a:tbl>
              <a:tblPr/>
              <a:tblGrid>
                <a:gridCol w="5102412"/>
                <a:gridCol w="785715"/>
                <a:gridCol w="807803"/>
                <a:gridCol w="605853"/>
                <a:gridCol w="706826"/>
                <a:gridCol w="706826"/>
              </a:tblGrid>
              <a:tr h="532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</a:t>
                      </a: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характеризующие достижение цели и решение задач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4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обращениями Губернатора Московской области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Количество вновь созданных предприятий малого и среднего бизнеса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44,00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364331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 программа "Развитие физической культуры и спорта  в городском округе Электросталь Московской области"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4357694"/>
          <a:ext cx="8715436" cy="2272152"/>
        </p:xfrm>
        <a:graphic>
          <a:graphicData uri="http://schemas.openxmlformats.org/drawingml/2006/table">
            <a:tbl>
              <a:tblPr/>
              <a:tblGrid>
                <a:gridCol w="5102414"/>
                <a:gridCol w="785715"/>
                <a:gridCol w="807802"/>
                <a:gridCol w="605853"/>
                <a:gridCol w="706826"/>
                <a:gridCol w="706826"/>
              </a:tblGrid>
              <a:tr h="4891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</a:t>
                      </a:r>
                      <a:endParaRPr lang="ru-RU" sz="900" b="0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характеризующие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достижение цели и решение задач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8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обращениями Губернатора Московской области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7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32,70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36,50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38,50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40,50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3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Количество введенных в эксплуатацию спортивных объектов 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3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эффективно используемых плоскостных спортивных сооружений, соответствующих требованиям: имеющих балансодержателей, паспорт объекта, закреплён тренер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93,10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93,10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93,10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93,10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 программа "Развитие системы  образования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городского округа Электросталь"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2071678"/>
          <a:ext cx="8858312" cy="4652041"/>
        </p:xfrm>
        <a:graphic>
          <a:graphicData uri="http://schemas.openxmlformats.org/drawingml/2006/table">
            <a:tbl>
              <a:tblPr/>
              <a:tblGrid>
                <a:gridCol w="5186059"/>
                <a:gridCol w="798595"/>
                <a:gridCol w="821045"/>
                <a:gridCol w="615785"/>
                <a:gridCol w="718414"/>
                <a:gridCol w="718414"/>
              </a:tblGrid>
              <a:tr h="3628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</a:t>
                      </a:r>
                      <a:endParaRPr lang="ru-RU" sz="900" b="0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характеризующие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достижение цели и решение задач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Указами Президента Российской Федерации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7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детей в возрасте от 5 до 18 лет, обучающихся по дополнительным образовательным программам, в общей численности детей этого возраста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82,80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82,90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83,10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Отношение средней заработной платы педагогических работников муниципальных дошкольных образовательных организаций к средней заработной плате в сфере общего образования в Московской области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104,30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109,50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109,50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109,50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Отношение средней заработной платы педагогических работников муниципальных 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124,80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116,20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110,20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104,30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1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Отношение средней заработной платы педагогических работников организаций дополнительного образования детей  к средней заработной плате учителей в Московской области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в сфере образования</a:t>
                      </a:r>
                    </a:p>
                  </a:txBody>
                  <a:tcPr marL="8056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91,50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104,60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104,60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104,60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в сфере культуры</a:t>
                      </a:r>
                    </a:p>
                  </a:txBody>
                  <a:tcPr marL="8056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91,50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104,60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104,60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104,60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5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в сфере физической культуры и спорта </a:t>
                      </a:r>
                    </a:p>
                  </a:txBody>
                  <a:tcPr marL="8056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91,50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104,60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104,60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104,60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детей, привлекаемых к участию в творческих мероприятиях 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в сфере образования</a:t>
                      </a:r>
                    </a:p>
                  </a:txBody>
                  <a:tcPr marL="8056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25,80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25,90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26,00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26,10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в сфере культуры</a:t>
                      </a:r>
                    </a:p>
                  </a:txBody>
                  <a:tcPr marL="8056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9,30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9,30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9,40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обращениями Губернатора Московской области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обучающихся во вторую смену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2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детей (от 5 до 18 лет), охваченных дополнительным образованием технической направленности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14,65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25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500174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 программа "Снижение административных барьеров, повышение качества и доступности представления государственных и муниципальных услуг,в том числе на базе многофункциональных центров предоставления государственных и муниципальных услуг"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2786058"/>
          <a:ext cx="8715437" cy="3706542"/>
        </p:xfrm>
        <a:graphic>
          <a:graphicData uri="http://schemas.openxmlformats.org/drawingml/2006/table">
            <a:tbl>
              <a:tblPr/>
              <a:tblGrid>
                <a:gridCol w="5102413"/>
                <a:gridCol w="785715"/>
                <a:gridCol w="807802"/>
                <a:gridCol w="605853"/>
                <a:gridCol w="706827"/>
                <a:gridCol w="706827"/>
              </a:tblGrid>
              <a:tr h="3281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</a:t>
                      </a:r>
                      <a:endParaRPr lang="ru-RU" sz="900" b="0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характеризующие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достижение цели и решение задач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2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Указами Президента Российской Федерации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1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92,00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92,50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Среднее число обращений представителей бизнес - сообщества в орган государственной власти Московской области, орган местного самоуправления, МФЦ для получения одной государственной (муниципальной) услуги, связанной со сферой предпринимательской деятельности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Среднее время ожидания в очереди при обращении заявителя в орган государственной власти Московской области (ОМСУ муниципального образования Московской области) для получения государственных (муниципальных) услуг, в том числе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Минута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13,50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среднее время ожидания в очереди при обращении заявителя в МФЦ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Минута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13,50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24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обращениями Губернатора Московской области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95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государственных, муниципальных и иных услуг, предоставляемых в МФЦ на территории Московской области субъектам малого и среднего предпринимательства, от общего количества государственных, муниципальных и иных услуг, включенных в перечень услуг, предоставляемых субъектам малого и среднего предпринимательства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26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00174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 программа "Повышение  безопасности  дорожного движения в городском округе  Электросталь  Московской области"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2143116"/>
          <a:ext cx="8715437" cy="2255860"/>
        </p:xfrm>
        <a:graphic>
          <a:graphicData uri="http://schemas.openxmlformats.org/drawingml/2006/table">
            <a:tbl>
              <a:tblPr/>
              <a:tblGrid>
                <a:gridCol w="5102413"/>
                <a:gridCol w="785715"/>
                <a:gridCol w="807802"/>
                <a:gridCol w="605853"/>
                <a:gridCol w="706827"/>
                <a:gridCol w="706827"/>
              </a:tblGrid>
              <a:tr h="3210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</a:t>
                      </a:r>
                      <a:endParaRPr lang="ru-RU" sz="900" b="0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характеризующие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достижение цели и решение задач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42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Указами Президента Российской Федерации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3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Смертность от дорожно-транспортных происшествий, количество погибших на 100 тыс. населения (Социальный риск)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4,46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4,44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4,42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4,20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2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обращениями Губернатора Московской области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1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Дефицит парковочных мест на парковках общего пользования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Фактическое количество парковочных мест на перехватывающих парковках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140,00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Протяженность веломаршрутов 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Километр; тысяча метров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1,24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1,24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1,64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2,16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4282" y="442913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 программа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"Пассажирский транспорт общего пользования"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5072074"/>
          <a:ext cx="8715437" cy="1571636"/>
        </p:xfrm>
        <a:graphic>
          <a:graphicData uri="http://schemas.openxmlformats.org/drawingml/2006/table">
            <a:tbl>
              <a:tblPr/>
              <a:tblGrid>
                <a:gridCol w="5102413"/>
                <a:gridCol w="785715"/>
                <a:gridCol w="807802"/>
                <a:gridCol w="605853"/>
                <a:gridCol w="706827"/>
                <a:gridCol w="706827"/>
              </a:tblGrid>
              <a:tr h="4310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</a:t>
                      </a:r>
                      <a:endParaRPr lang="ru-RU" sz="900" b="0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характеризующие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достижение цели и решение задач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обращениями Губернатора Московской области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7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поездок, оплаченных с использованием единых транспортных карт, в общем количестве оплаченных пассажирами поездок на конец года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66,50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66,50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66,70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66,90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27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 программа "Безопасность  городского округа Электросталь"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214554"/>
          <a:ext cx="8643997" cy="3643338"/>
        </p:xfrm>
        <a:graphic>
          <a:graphicData uri="http://schemas.openxmlformats.org/drawingml/2006/table">
            <a:tbl>
              <a:tblPr/>
              <a:tblGrid>
                <a:gridCol w="5060589"/>
                <a:gridCol w="779274"/>
                <a:gridCol w="801181"/>
                <a:gridCol w="600887"/>
                <a:gridCol w="701033"/>
                <a:gridCol w="701033"/>
              </a:tblGrid>
              <a:tr h="4843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</a:t>
                      </a:r>
                      <a:endParaRPr lang="ru-RU" sz="1000" b="0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характеризующие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достижение цели и решение задач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10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0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Указами Президента Российской Федерации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53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</a:t>
                      </a:r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номеру </a:t>
                      </a:r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«112» на территории муниципального образования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15,00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0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обращениями Губернатора Московской области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Увеличение доли объектов социальной сферы, мест с массовым пребыванием людей, оборудованных системами видеонаблюдения и подключенных к системе «Безопасный регион», в общем числе таковых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44,00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55,00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коммерческих объектов, оборудованных системами видеонаблюдения и подключенных к системе «Безопасный регион»  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Увеличение числа лиц (школьников и студентов), охваченных профилактическими медицинскими осмотрами с целью раннего выявления незаконного потребления наркотических средств и психотропных веществ (не менее 7% ежегодно).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95,00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95,50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96,00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96,50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28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 программа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"Повышение качества управления  муниципальными  финансами городского округа Электросталь Московской области"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643182"/>
          <a:ext cx="8501122" cy="2928959"/>
        </p:xfrm>
        <a:graphic>
          <a:graphicData uri="http://schemas.openxmlformats.org/drawingml/2006/table">
            <a:tbl>
              <a:tblPr/>
              <a:tblGrid>
                <a:gridCol w="4786346"/>
                <a:gridCol w="857256"/>
                <a:gridCol w="785818"/>
                <a:gridCol w="692810"/>
                <a:gridCol w="689446"/>
                <a:gridCol w="689446"/>
              </a:tblGrid>
              <a:tr h="4859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</a:t>
                      </a:r>
                      <a:endParaRPr lang="ru-RU" sz="900" b="0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характеризующие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достижение цели и решение задач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61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Приоритетные показатели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4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Исполнение бюджета муниципального образования по налоговым и неналоговым доходам к первоначально утвержденному уровню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≥ 100 процента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≥ 100 процента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≥ 100 процента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8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Отношение дефицита бюджета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≤ 10 процента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≤ 10 процента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≤ 10 процента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3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Отношение объема муниципального долга к годовому объему доходов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≤ 50 процентов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≤ 50 процентов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≤ 50 процентов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29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Уважаемые жители городского округа Электросталь Московской области!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749480" cy="3960440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Предлагаем Вашему вниманию «Бюджет для граждан», подготовленный на основе основных показателей бюджета г.о. Электросталь, принятых решением Совета депутатов городского округа Электросталь Московской области от 23.12.2016 №130/24 «О бюджете городского округа Электросталь Московской области на 2017 год </a:t>
            </a:r>
            <a:br>
              <a:rPr lang="ru-RU" sz="1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и на плановый период 2018 и 2019 годов».</a:t>
            </a:r>
          </a:p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Представленная информация в доступной форме рассказывает широкому кругу лиц о бюджетной системе и бюджете города и его основных показателях, ведь жители города, являясь налогоплательщиками, потребителями государственных и муниципальных услуг и, по сути, источником правовых норм, которые закрепляют формат распределения общественных благ, должны быть уверены в том, что передаваемые ими в распоряжение города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</a:p>
          <a:p>
            <a:pPr marL="0" indent="355600" algn="just">
              <a:buNone/>
            </a:pPr>
            <a:endParaRPr lang="ru-RU" sz="1800" dirty="0"/>
          </a:p>
        </p:txBody>
      </p:sp>
      <p:pic>
        <p:nvPicPr>
          <p:cNvPr id="1026" name="Picture 2" descr="C:\Users\Александр\Documents\документы\закупки\2017\обычные\гриф\pekarev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797152"/>
            <a:ext cx="1270000" cy="1905000"/>
          </a:xfrm>
          <a:prstGeom prst="rect">
            <a:avLst/>
          </a:prstGeom>
          <a:noFill/>
        </p:spPr>
      </p:pic>
      <p:pic>
        <p:nvPicPr>
          <p:cNvPr id="1027" name="Picture 3" descr="C:\Users\Александр\Documents\документы\закупки\2017\обычные\гриф\kuz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4797152"/>
            <a:ext cx="13335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51571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Председатель Совета депутатов городского округа Электросталь</a:t>
            </a:r>
          </a:p>
          <a:p>
            <a:endParaRPr lang="ru-RU" sz="1400" dirty="0" smtClean="0"/>
          </a:p>
          <a:p>
            <a:r>
              <a:rPr lang="ru-RU" sz="1400" dirty="0" smtClean="0"/>
              <a:t>Кузьмин Валерий Александрович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5157192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Глава городского округа Электросталь</a:t>
            </a:r>
          </a:p>
          <a:p>
            <a:endParaRPr lang="ru-RU" sz="1400" dirty="0" smtClean="0"/>
          </a:p>
          <a:p>
            <a:r>
              <a:rPr lang="ru-RU" sz="1400" dirty="0" smtClean="0"/>
              <a:t>Пекарев Владимир Янович</a:t>
            </a:r>
            <a:endParaRPr lang="ru-RU" sz="1400" dirty="0"/>
          </a:p>
        </p:txBody>
      </p:sp>
      <p:pic>
        <p:nvPicPr>
          <p:cNvPr id="15" name="Picture 8" descr="C:\Users\Александр\Downloads\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8000" y="1124744"/>
            <a:ext cx="1080120" cy="1224136"/>
          </a:xfrm>
          <a:prstGeom prst="rect">
            <a:avLst/>
          </a:prstGeom>
          <a:noFill/>
        </p:spPr>
      </p:pic>
      <p:pic>
        <p:nvPicPr>
          <p:cNvPr id="16" name="Picture 11" descr="C:\Users\Александр\Downloads\21268_20161013_230836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3968" y="1124744"/>
            <a:ext cx="864096" cy="1224136"/>
          </a:xfrm>
          <a:prstGeom prst="rect">
            <a:avLst/>
          </a:prstGeom>
          <a:noFill/>
        </p:spPr>
      </p:pic>
      <p:pic>
        <p:nvPicPr>
          <p:cNvPr id="17" name="Picture 13" descr="C:\Users\Александр\Downloads\images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248" y="1124744"/>
            <a:ext cx="1152128" cy="1224136"/>
          </a:xfrm>
          <a:prstGeom prst="rect">
            <a:avLst/>
          </a:prstGeom>
          <a:noFill/>
        </p:spPr>
      </p:pic>
      <p:pic>
        <p:nvPicPr>
          <p:cNvPr id="18" name="Picture 14" descr="C:\Users\Александр\Downloads\завод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5656" y="1124744"/>
            <a:ext cx="1512168" cy="1224136"/>
          </a:xfrm>
          <a:prstGeom prst="rect">
            <a:avLst/>
          </a:prstGeom>
          <a:noFill/>
        </p:spPr>
      </p:pic>
      <p:pic>
        <p:nvPicPr>
          <p:cNvPr id="19" name="Picture 15" descr="C:\Users\Александр\Downloads\_29302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00" y="1124744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19" descr="C:\Users\Александр\Downloads\images (7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832" y="1124744"/>
            <a:ext cx="1152949" cy="1224136"/>
          </a:xfrm>
          <a:prstGeom prst="rect">
            <a:avLst/>
          </a:prstGeom>
          <a:noFill/>
        </p:spPr>
      </p:pic>
      <p:pic>
        <p:nvPicPr>
          <p:cNvPr id="21" name="Picture 20" descr="C:\Users\Александр\Downloads\images (8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20072" y="1124744"/>
            <a:ext cx="1512168" cy="12241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</a:t>
            </a:r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программа</a:t>
            </a:r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"</a:t>
            </a:r>
            <a:r>
              <a:rPr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Повышение</a:t>
            </a:r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эффективности</a:t>
            </a:r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деятельности</a:t>
            </a:r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органов</a:t>
            </a:r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местного</a:t>
            </a:r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самоуправления</a:t>
            </a:r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городского</a:t>
            </a:r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округа</a:t>
            </a:r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Электросталь</a:t>
            </a:r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Московской</a:t>
            </a:r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области</a:t>
            </a:r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"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500306"/>
          <a:ext cx="8501122" cy="3781716"/>
        </p:xfrm>
        <a:graphic>
          <a:graphicData uri="http://schemas.openxmlformats.org/drawingml/2006/table">
            <a:tbl>
              <a:tblPr/>
              <a:tblGrid>
                <a:gridCol w="4976944"/>
                <a:gridCol w="766394"/>
                <a:gridCol w="787938"/>
                <a:gridCol w="590954"/>
                <a:gridCol w="689446"/>
                <a:gridCol w="689446"/>
              </a:tblGrid>
              <a:tr h="311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</a:t>
                      </a:r>
                      <a:endParaRPr lang="ru-RU" sz="900" b="0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характеризующие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достижение цели и решение задач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3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Указами Президента Российской Федерации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9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Увеличение доли граждан, использующих механизм получения государственных и муниципальных услуг в электронной форме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7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обращениями Губернатора Московской области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2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Количество многопрофильных индустриальных парков, технологических парков, промышленных площадок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22,00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Количество привлеченных инвесторов на территории муниципальных образований Московской области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Количество привлеченных резидентов в индустриальные парки, технопарки и </a:t>
                      </a:r>
                      <a:r>
                        <a:rPr lang="ru-RU" sz="900" b="0" i="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промзоны</a:t>
                      </a:r>
                      <a:endParaRPr lang="ru-RU" sz="9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52,00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55,00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58,00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Количество введенных банных объектов по программе «100 бань Подмосковья»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Количество введенных объектов по продаже отечественной сельхозпродукции «Подмосковный фермер»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взрослого населения муниципального образования, прошедшего диспансеризацию, от общего числа взрослого населения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медицинских работников государственных учреждений здравоохранения муниципального образования, обеспеченных жилыми помещениями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4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обучающихся в муниципальных общеобразовательных учреждениях, прошедших профилактические осмотры с целью раннего выявления лиц, допускающих немедицинское потребление наркотических средств от количества обучающихся с 13 лет в общеобразовательных организациях, подлежащих профосмотрам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30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 программа "Развитие и повышение эффективности  управления  муниципальным  имуществом городского округа Электросталь Московской области"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500306"/>
          <a:ext cx="8786873" cy="1357322"/>
        </p:xfrm>
        <a:graphic>
          <a:graphicData uri="http://schemas.openxmlformats.org/drawingml/2006/table">
            <a:tbl>
              <a:tblPr/>
              <a:tblGrid>
                <a:gridCol w="5144236"/>
                <a:gridCol w="792155"/>
                <a:gridCol w="814423"/>
                <a:gridCol w="610819"/>
                <a:gridCol w="712620"/>
                <a:gridCol w="712620"/>
              </a:tblGrid>
              <a:tr h="4576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</a:t>
                      </a:r>
                      <a:endParaRPr lang="ru-RU" sz="900" b="0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характеризующие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достижение цели и решение задач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7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обращениями Губернатора Московской области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24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Предоставление земельных участков многодетным семьям 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3929066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 программа "Жилище"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4357694"/>
          <a:ext cx="8715437" cy="2000264"/>
        </p:xfrm>
        <a:graphic>
          <a:graphicData uri="http://schemas.openxmlformats.org/drawingml/2006/table">
            <a:tbl>
              <a:tblPr/>
              <a:tblGrid>
                <a:gridCol w="5102413"/>
                <a:gridCol w="785715"/>
                <a:gridCol w="807802"/>
                <a:gridCol w="605853"/>
                <a:gridCol w="706827"/>
                <a:gridCol w="706827"/>
              </a:tblGrid>
              <a:tr h="4324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</a:t>
                      </a:r>
                      <a:endParaRPr lang="ru-RU" sz="900" b="0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характеризующие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достижение цели и решение задач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2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обращениями Губернатора Московской области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Удельный вес расселенного аварийного жилого фонда в общем объеме аварийного фонда, включенного в программу «Переселение граждан из аварийного жилищного фонда»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Количество обманутых дольщиков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Человек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24,00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32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Количество проблемных объектов, по которым нарушены права участников долевого строительства (в том числе объекты, находящиеся на контроле)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Штука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31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0017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 программа "Содержание и развитие жилищно-коммунального  хозяйства городского округа Электросталь Московской области"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214554"/>
          <a:ext cx="8643998" cy="4277256"/>
        </p:xfrm>
        <a:graphic>
          <a:graphicData uri="http://schemas.openxmlformats.org/drawingml/2006/table">
            <a:tbl>
              <a:tblPr/>
              <a:tblGrid>
                <a:gridCol w="5060590"/>
                <a:gridCol w="779275"/>
                <a:gridCol w="801181"/>
                <a:gridCol w="600886"/>
                <a:gridCol w="701033"/>
                <a:gridCol w="701033"/>
              </a:tblGrid>
              <a:tr h="2909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</a:t>
                      </a:r>
                      <a:endParaRPr lang="ru-RU" sz="900" b="0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характеризующие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достижение цели и решение задач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9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обращениями Губернатора Московской области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66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воды, поставленной от восточной системы водоснабжения в общем балансе водопотребления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42,50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75,29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75,29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75,29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6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населения, обеспеченного доброкачественной питьевой водой 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96,30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96,30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Обеспеченность обустроенными дворовыми территориями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20/30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30/45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40/60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50/75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Количество домов, в которых проведен капитальный ремонт в рамках программы "Проведения капитального ремонта общего имущества в многоквартирных домах, расположенных на территории Московской области на 2014-2038 годы"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Штука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34,00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37,00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33,00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Количество </a:t>
                      </a:r>
                      <a:r>
                        <a:rPr lang="ru-RU" sz="9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канализационных </a:t>
                      </a:r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коллекторов, приведенных в надлежащее состояние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лицевых счетов обслуживаемых единой областной расчетной системой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100/60060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100/60060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100/60060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актуализированных схем теплоснабжения, имеющих электронную модель, разработанную в соответствии с единым техническим заданием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актуализированных схем водоснабжения, водоотведения, имеющих электронную модель, разработанную в соответствии с единым техническим заданием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2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Задолженность за потребленные топливно-энергетические ресурсы (газ и электроинергия) на 1 тыс.населения.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Тысяча рублей на тысячу человек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602,54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Количество обустроенных детских игровых площадок на территории муниципальных образований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15,00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современных энергоэффективных светильников в общем количестве светильников наружного освещения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62,26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72,58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98,96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100,00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32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643050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Муниципальная программа "Развитие  и функционирование дорожного комплекса в городском округе  Электросталь  Московской области"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500306"/>
          <a:ext cx="8572560" cy="3071834"/>
        </p:xfrm>
        <a:graphic>
          <a:graphicData uri="http://schemas.openxmlformats.org/drawingml/2006/table">
            <a:tbl>
              <a:tblPr/>
              <a:tblGrid>
                <a:gridCol w="5018766"/>
                <a:gridCol w="772834"/>
                <a:gridCol w="794559"/>
                <a:gridCol w="595921"/>
                <a:gridCol w="695240"/>
                <a:gridCol w="695240"/>
              </a:tblGrid>
              <a:tr h="5632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Единица измерения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Базовое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(на начало реализации программы)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Планируемое значение показателя 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 годам реализации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2017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2018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2019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3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Показатели, предусмотренные обращениями Губернатора Московской области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Доля муниципальных дорог, не отвечающих нормативным требованиям в общей протяженности дорог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Процент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36,30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40,39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38,95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37,61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Увеличение площади поверхности автомобильных дорог и искусственных сооружений на них, приведение в нормативное состояние с использованием субсидий из Дорожного фонда Московской области и средств бюджетов муниципальных образований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Тысяча квадратных метров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61,62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27,73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23,80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22,84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Увеличение площади поверхности дворовых территорий многоквартирных домов, приведение в нормативное состояние с использованием субсидий из Дорожного фонда Московской области и средств бюджетов муниципальных образований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Тысяча километров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50,85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9,94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17,40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15,58</a:t>
                      </a:r>
                    </a:p>
                  </a:txBody>
                  <a:tcPr marL="6714" marR="6714" marT="67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33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С УЧЕТОМ ИНТЕРЕСОВ ЦЕЛЕВЫХ ГРУПП ПОЛУЧАТЕЛЕЙ МУНИЦИПАЛЬНЫХ УСЛУГ НА 2017 ГОД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340768"/>
          <a:ext cx="8712968" cy="522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1775542"/>
                <a:gridCol w="1976892"/>
                <a:gridCol w="2782292"/>
              </a:tblGrid>
              <a:tr h="10001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целевой получателей  муниципальных услуг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целевой группы, человек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расходов, млн. руб.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 в дошкольных образовательных учреждениях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6 429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811,2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права граждан на получение дошкольного образования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05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 в общеобразовательных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учреждениях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14 455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1 147,6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права граждан на получение общего образования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 по программам дополнительного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3 686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права граждан на получение дополнительного образования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Лица, проходящие спортивную подготовку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2149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спортивного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резерва, спортивное совершенствование спортсменов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 по программам дополнительного образования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в сфере культуры и искусства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1 142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68,6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права граждан на получение дополнительного образования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сфере культуры и искусства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ownloads\h_1420476621_5690682_30ce4022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1412776"/>
            <a:ext cx="4585565" cy="2736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30816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 значимые проекты, реализуемые на территории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3691136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Реконструкция ледового дворца спорта «Кристалл»</a:t>
            </a:r>
          </a:p>
        </p:txBody>
      </p:sp>
      <p:pic>
        <p:nvPicPr>
          <p:cNvPr id="1026" name="Picture 2" descr="C:\Users\Александр\Downloads\03b9e5bfd0e865a2ae733e814a7b15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3861048"/>
            <a:ext cx="4536504" cy="27760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98884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Планируемый срок сдачи объекта в эксплуатацию - </a:t>
            </a:r>
            <a:r>
              <a:rPr lang="ru-RU" sz="1600" b="1" u="sng" dirty="0" smtClean="0"/>
              <a:t>август 2017 г.</a:t>
            </a:r>
          </a:p>
        </p:txBody>
      </p:sp>
      <p:sp>
        <p:nvSpPr>
          <p:cNvPr id="9" name="Выгнутая влево стрелка 8"/>
          <p:cNvSpPr/>
          <p:nvPr/>
        </p:nvSpPr>
        <p:spPr>
          <a:xfrm rot="3000793">
            <a:off x="3294824" y="2380568"/>
            <a:ext cx="491690" cy="15278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293096"/>
            <a:ext cx="3672408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80" dirty="0" smtClean="0"/>
              <a:t>Ледовый дворец спорта «Кристалл» это спортивное сооружение города, построенное в 1971 году. Ледовая арена дает возможность 350-ти воспитанникам спортивной школы олимпийского резерва «Кристалл-Электросталь развивать более высокий уровень игры в хоккей с шайбой. Также открыта секция фигурного катания для детей.</a:t>
            </a:r>
          </a:p>
          <a:p>
            <a:pPr algn="just"/>
            <a:r>
              <a:rPr lang="ru-RU" sz="1080" dirty="0" smtClean="0"/>
              <a:t>Ледовый дворец, зрительный зал которого вмещает 3500 человек является спортивной ареной для проведения соревнований и других массовых мероприятий.</a:t>
            </a:r>
          </a:p>
          <a:p>
            <a:pPr algn="just"/>
            <a:r>
              <a:rPr lang="ru-RU" sz="1080" dirty="0" smtClean="0"/>
              <a:t>Финансирование капитального ремонта ЛДС «Кристалл» ведется за счет областного и городского бюджетов, контроль за строительством осуществляется как на муниципальном, так и на региональном уровнях. </a:t>
            </a:r>
            <a:endParaRPr lang="ru-RU" sz="1080" dirty="0"/>
          </a:p>
        </p:txBody>
      </p:sp>
      <p:sp>
        <p:nvSpPr>
          <p:cNvPr id="11" name="TextBox 10"/>
          <p:cNvSpPr txBox="1"/>
          <p:nvPr/>
        </p:nvSpPr>
        <p:spPr>
          <a:xfrm>
            <a:off x="8028384" y="1196752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ул. Радио, д. 3</a:t>
            </a:r>
            <a:endParaRPr lang="ru-RU" sz="9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35</a:t>
            </a:fld>
            <a:endParaRPr kumimoji="0"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ownloads\0_31b4ac_4c95eaf1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132856"/>
            <a:ext cx="3312368" cy="1584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30816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 значимые проекты, реализуемые на территории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152128"/>
          </a:xfrm>
        </p:spPr>
        <p:txBody>
          <a:bodyPr>
            <a:noAutofit/>
          </a:bodyPr>
          <a:lstStyle/>
          <a:p>
            <a:pPr indent="12700" algn="ctr">
              <a:buNone/>
            </a:pPr>
            <a:r>
              <a:rPr lang="ru-RU" sz="1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Проведение капитального ремонта и технического переоснащения здания муниципального учреждения</a:t>
            </a:r>
            <a:endParaRPr lang="ru-RU" sz="800" b="1" u="sng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2700" algn="ctr">
              <a:spcBef>
                <a:spcPts val="800"/>
              </a:spcBef>
              <a:buNone/>
            </a:pPr>
            <a:r>
              <a:rPr lang="ru-RU" sz="1700" b="1" u="sng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«Детская художественная школа»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17032"/>
            <a:ext cx="41764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Детская художественная школа - уникальная организация дополнительного образования в городском округе Электросталь, основанная в 1967г. В настоящее время контингент школы составляет 300 человек: 230 обучается на основном, 70 - на подготовительном отделении. </a:t>
            </a:r>
          </a:p>
          <a:p>
            <a:pPr indent="2714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предметам "рисунок", "живопись", "композиция" и "пленэр" школа реализует авторские образовательные программы. По "скульптуре", "декоративно - прикладному искусству" и "истории искусств" - адаптированные.</a:t>
            </a:r>
          </a:p>
          <a:p>
            <a:pPr indent="2714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школе преподают профессиональные художники и педагоги, большинство из которых имеет высшую квалификационную категорию.</a:t>
            </a:r>
          </a:p>
          <a:p>
            <a:pPr algn="just"/>
            <a:endParaRPr lang="ru-RU" sz="1200" dirty="0"/>
          </a:p>
        </p:txBody>
      </p:sp>
      <p:pic>
        <p:nvPicPr>
          <p:cNvPr id="3078" name="Picture 6" descr="C:\Users\Александр\Downloads\DSC_02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960" y="5373216"/>
            <a:ext cx="1872208" cy="1368152"/>
          </a:xfrm>
          <a:prstGeom prst="rect">
            <a:avLst/>
          </a:prstGeom>
          <a:noFill/>
        </p:spPr>
      </p:pic>
      <p:pic>
        <p:nvPicPr>
          <p:cNvPr id="3079" name="Picture 7" descr="C:\Users\Александр\Downloads\1430907337_luchshaya_rabo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960" y="3789040"/>
            <a:ext cx="1872208" cy="15121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63888" y="2060848"/>
            <a:ext cx="25922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u="sng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Объемы финансирования проекта:</a:t>
            </a:r>
          </a:p>
          <a:p>
            <a:pPr algn="ctr"/>
            <a:r>
              <a:rPr lang="ru-RU" sz="115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100 млн. рублей</a:t>
            </a:r>
            <a:r>
              <a:rPr lang="ru-RU" sz="115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из них: </a:t>
            </a:r>
          </a:p>
          <a:p>
            <a:r>
              <a:rPr lang="ru-RU" sz="115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30 млн. руб. </a:t>
            </a:r>
            <a:r>
              <a:rPr lang="ru-RU" sz="115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 средства  городского бюджета, </a:t>
            </a:r>
          </a:p>
          <a:p>
            <a:r>
              <a:rPr lang="ru-RU" sz="115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70 млн. руб. </a:t>
            </a:r>
            <a:r>
              <a:rPr lang="ru-RU" sz="115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 средства областного бюджета.</a:t>
            </a:r>
          </a:p>
          <a:p>
            <a:r>
              <a:rPr lang="ru-RU" sz="115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Планируемый срок сдачи объекта –</a:t>
            </a:r>
          </a:p>
          <a:p>
            <a:pPr algn="ctr"/>
            <a:r>
              <a:rPr lang="ru-RU" sz="1150" b="1" u="sng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декабрь 2017 года.</a:t>
            </a:r>
            <a:endParaRPr lang="ru-RU" sz="1150" b="1" u="sng" dirty="0"/>
          </a:p>
        </p:txBody>
      </p:sp>
      <p:pic>
        <p:nvPicPr>
          <p:cNvPr id="3081" name="Picture 9" descr="C:\Users\Александр\Downloads\2015_09_05_elektrostal_den_goroda-1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176" y="4941169"/>
            <a:ext cx="2987824" cy="1800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084168" y="2132856"/>
            <a:ext cx="3059832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результате проведения капитального ремонта учреждение дополнительно получит два учебных помещения общей площадью 97 кв.м, что позволит увеличить контингент обучающихся. Материально-техническое переоснащение позволит расширить спектр образовательных программ и даст возможность создания учебных групп по изучению графического дизайна. 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916832"/>
            <a:ext cx="1475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  ул. Западная, д. 15</a:t>
            </a:r>
            <a:endParaRPr lang="ru-RU" sz="8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36</a:t>
            </a:fld>
            <a:endParaRPr kumimoji="0"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 значимые проекты, реализуемые на территории городского округа Электросталь в 2017 году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196752"/>
          <a:ext cx="8784975" cy="540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215"/>
                <a:gridCol w="1069209"/>
                <a:gridCol w="1080120"/>
                <a:gridCol w="1506064"/>
                <a:gridCol w="23823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</a:t>
                      </a:r>
                      <a:r>
                        <a:rPr lang="ru-RU" sz="1300" baseline="0" dirty="0" smtClean="0"/>
                        <a:t> проекта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Место реализации проекта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Срок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baseline="0" dirty="0" err="1" smtClean="0"/>
                        <a:t>осуществле-ния</a:t>
                      </a:r>
                      <a:r>
                        <a:rPr lang="ru-RU" sz="1300" baseline="0" dirty="0" smtClean="0"/>
                        <a:t> проекта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Объем</a:t>
                      </a:r>
                      <a:r>
                        <a:rPr lang="ru-RU" sz="1300" baseline="0" dirty="0" smtClean="0"/>
                        <a:t> ф</a:t>
                      </a:r>
                      <a:r>
                        <a:rPr lang="ru-RU" sz="1300" dirty="0" smtClean="0"/>
                        <a:t>инансирования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Планируемый результат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государственной экспертизы  проектно-сметной документации на проведение капитального ремонта центральной детской библиотеки «Буратино» МУ « Централизованная библиотечная система»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Победы, д.17 корп.1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 тыс. рублей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средства городского бюджета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Подтверждение достоверности расчетов проектно-сметной документации на проведение капитального ремонта центральной детской библиотеки «Буратино»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Приобретение и установка оборудования</a:t>
                      </a:r>
                      <a:r>
                        <a:rPr lang="ru-RU" sz="1200" spc="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способствующего повышению доступности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инвалидов и других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маломобильных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групп населения, в муниципальном автономном учреждении дополнительного образования «Детская музыкальная школа»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 Николаева ,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д.11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 тыс. рублей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средства городского бюджета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Повышение доступности для инвалидов и других маломобильных групп населения объектов инфраструктуры в сфере культуры и искусства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Комплектование книжного фонда библиотек муниципального учреждения «Централизованная библиотечная система»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пр. Ленина,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д.36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500 тыс. рублей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средства городского бюджета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Пополнение книжного фонда библиотек, приобретение  более 1000 новых изданий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ограждений, кровель, помещений в муниципальных дошкольных образовательных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учреждениях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МДОУ №№ 9, 12,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23, 36, 4, 3, 53, 59, 63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6 669 тыс. 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Предупреждение и ликвидация аварийного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состояния зданий и прилегающей территории.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37</a:t>
            </a:fld>
            <a:endParaRPr kumimoji="0"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 значимые проекты, реализуемые на территории городского округа Электросталь в 2017 году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196752"/>
          <a:ext cx="8784975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215"/>
                <a:gridCol w="1141217"/>
                <a:gridCol w="1008112"/>
                <a:gridCol w="1506064"/>
                <a:gridCol w="23823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r>
                        <a:rPr lang="ru-RU" sz="1200" baseline="0" dirty="0" smtClean="0"/>
                        <a:t> проекта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 реализации проекта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осуществле-ния</a:t>
                      </a:r>
                      <a:r>
                        <a:rPr lang="ru-RU" sz="1200" baseline="0" dirty="0" smtClean="0"/>
                        <a:t> проекта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</a:t>
                      </a:r>
                      <a:r>
                        <a:rPr lang="ru-RU" sz="1200" baseline="0" dirty="0" smtClean="0"/>
                        <a:t> ф</a:t>
                      </a:r>
                      <a:r>
                        <a:rPr lang="ru-RU" sz="1200" dirty="0" smtClean="0"/>
                        <a:t>инансирования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Планируемый результат</a:t>
                      </a:r>
                      <a:endParaRPr lang="ru-RU" sz="12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ограждений, кровель, учебных</a:t>
                      </a:r>
                      <a:r>
                        <a:rPr kumimoji="0" lang="ru-RU" sz="105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кабинетов, сантехнические работы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муниципальных общеобразовательных</a:t>
                      </a:r>
                      <a:r>
                        <a:rPr kumimoji="0" lang="ru-RU" sz="105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учреждениях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МОУ №№ 1, 2, 3, 5, 8,</a:t>
                      </a: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11, 14, 20, 21, 22, школа-интернат №2, начальная школа – детский сад.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15 100 тыс. руб.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Предупреждение и ликвидация аварийного</a:t>
                      </a:r>
                      <a:r>
                        <a:rPr lang="ru-RU" sz="105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состояния зданий и прилегающей территории.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учебных</a:t>
                      </a:r>
                      <a:r>
                        <a:rPr kumimoji="0" lang="ru-RU" sz="105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кабинетов, сантехнические работы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муниципальных организациях</a:t>
                      </a:r>
                      <a:r>
                        <a:rPr kumimoji="0" lang="ru-RU" sz="105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дополнительного образования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МОУ ДОД «Станция юных техников»,  МОУ ЦДОД «Росток»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года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6 000 тыс. руб.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условий для расширения технического творчества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Ремонтные работы в рамках программы «Доступная среда»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МОУ №№ 5, 11, 17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года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1 710 тыс. руб.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беспрепятственного доступа </a:t>
                      </a:r>
                      <a:r>
                        <a:rPr lang="ru-RU" sz="10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маломобильных</a:t>
                      </a: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групп населения в образовательные учреждения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Проектно-изыскательные работы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для строительства общеобразовательной школы на 825 мест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 ДО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 – ПИР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ввод объекта в эксплуатацию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545,5 тыс. руб. – ПИР, в том числе – 727,2 – средства городского бюджета, 13 818,3 – средства областного бюджета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Ликвидация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второй смены при получении общего образования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Проектно-изыскательные работы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для реконструкции МОУ ДО «Станция юных техников» для создания 150 учебных мест в школе № 13</a:t>
                      </a: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МОУ №13, МОУ ДОД «Станция юных техников»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 – ПИР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ввод объекта в эксплуатацию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11 365,8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тыс. руб. – ПИР, в том числе –541,2 – средства городского бюджета, 10 824,6 – средства областного бюджета</a:t>
                      </a: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Ликвидация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второй смены в МОУ СОШ № 13 при получении общего образования</a:t>
                      </a: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38</a:t>
            </a:fld>
            <a:endParaRPr kumimoji="0"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«Бюджет для граждан» подготовлен финансовым управлением Администрации г.о. Электросталь Московской области 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4853135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ru-RU" sz="1900" dirty="0" smtClean="0"/>
              <a:t>Мы надеемся, что представленная информация оказалась для Вас полезной и интересной. Свои вопросы и предложения Вы можете направить в финансовое управление Администрации городского округа Электросталь: 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по телефону: 8 496 571 99 40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письмом по почте (144012, г. Электросталь, ул. Мира, 5, Финансовое управление</a:t>
            </a:r>
            <a:r>
              <a:rPr lang="en-US" sz="1900" dirty="0" smtClean="0"/>
              <a:t> </a:t>
            </a:r>
            <a:r>
              <a:rPr lang="ru-RU" sz="19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на электронный адрес </a:t>
            </a:r>
            <a:r>
              <a:rPr lang="en-US" sz="1900" dirty="0" smtClean="0"/>
              <a:t>finupel@gmail.com</a:t>
            </a:r>
            <a:r>
              <a:rPr lang="ru-RU" sz="1900" dirty="0" smtClean="0"/>
              <a:t>. </a:t>
            </a:r>
          </a:p>
          <a:p>
            <a:endParaRPr lang="ru-RU" dirty="0"/>
          </a:p>
        </p:txBody>
      </p:sp>
      <p:pic>
        <p:nvPicPr>
          <p:cNvPr id="3075" name="Picture 3" descr="C:\Users\Александр\Desktop\карт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861048"/>
            <a:ext cx="3908945" cy="2808312"/>
          </a:xfrm>
          <a:prstGeom prst="rect">
            <a:avLst/>
          </a:prstGeom>
          <a:noFill/>
        </p:spPr>
      </p:pic>
      <p:pic>
        <p:nvPicPr>
          <p:cNvPr id="3074" name="Picture 2" descr="C:\Users\Александр\Downloads\100_20081026160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3861048"/>
            <a:ext cx="3904444" cy="2808312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39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dokumen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4869160"/>
            <a:ext cx="2699792" cy="1844120"/>
          </a:xfrm>
          <a:prstGeom prst="rect">
            <a:avLst/>
          </a:prstGeom>
          <a:noFill/>
        </p:spPr>
      </p:pic>
      <p:pic>
        <p:nvPicPr>
          <p:cNvPr id="8" name="Picture 3" descr="C:\Users\Александр\Downloads\766a249237yiyi0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3136"/>
            <a:ext cx="2915816" cy="2111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48600" cy="85010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Нормативная база формирования проекта бюджета городского округа Электросталь: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51520" y="2060848"/>
            <a:ext cx="8572560" cy="364333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sz="28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/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Федеральный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06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октября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2003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года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№ 131-ФЗ «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общих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принципах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местного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самоуправления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»;</a:t>
            </a:r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Бюджетный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кодекс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Устав городского округа Электросталь Московской области;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в городском округе Электросталь Московской области.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511256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— форма образования и расходования денежных средств, предназначенных для финансового обеспечения задач и функций государства и местного самоуправления.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- это упрощенная версия бюджетного документа, которая использует неформальный язык и доступные форматы, чтобы облегчить для граждан понимание бюджета.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 совокупность федерального бюджета, бюджета субъектов Российской Федерации, местных бюджетов и бюджетов государственных внебюджетных фондов.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Бюджетный процесс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деятельность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основной принцип формирования бюджета, при котором объем доходов равен объему расходов. При превышении объема доходов над объемом расходов возникает </a:t>
            </a:r>
            <a:r>
              <a:rPr lang="ru-RU" sz="1400" b="1" i="1" u="sng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бюджета, при превышении объема расходов над объемом доходов возникает бюджетный </a:t>
            </a:r>
            <a:r>
              <a:rPr lang="ru-RU" sz="1400" b="1" i="1" u="sng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граждан в бюджетном процессе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396552" y="1700808"/>
          <a:ext cx="4860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Александр\Downloads\sitting_man_PNG1147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872" y="1628800"/>
            <a:ext cx="2880320" cy="3708888"/>
          </a:xfrm>
          <a:prstGeom prst="rect">
            <a:avLst/>
          </a:prstGeom>
          <a:noFill/>
        </p:spPr>
      </p:pic>
      <p:sp>
        <p:nvSpPr>
          <p:cNvPr id="7" name="Выгнутая вверх стрелка 6"/>
          <p:cNvSpPr/>
          <p:nvPr/>
        </p:nvSpPr>
        <p:spPr>
          <a:xfrm>
            <a:off x="5508104" y="1484784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7008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формирует бюджет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Александр\Downloads\subeindice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3760" y="2564904"/>
            <a:ext cx="2160240" cy="2349394"/>
          </a:xfrm>
          <a:prstGeom prst="rect">
            <a:avLst/>
          </a:prstGeom>
          <a:noFill/>
        </p:spPr>
      </p:pic>
      <p:sp>
        <p:nvSpPr>
          <p:cNvPr id="10" name="Выгнутая вверх стрелка 9"/>
          <p:cNvSpPr/>
          <p:nvPr/>
        </p:nvSpPr>
        <p:spPr>
          <a:xfrm rot="10800000">
            <a:off x="5508104" y="5013176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получает услуги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5594706" y="2852936"/>
            <a:ext cx="1929622" cy="1361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08104" y="32129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осуществляет контроль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6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открытости и прозрачности бюджетного процесса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340768"/>
            <a:ext cx="86868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Общедоступные публичные материалы о проекте бюджета и ежемесячные отчеты о его исполнении;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Информация о показателях бюджета в общедоступной форме «Бюджет для граждан»;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</a:t>
            </a:r>
            <a:r>
              <a:rPr kumimoji="0" lang="ru-RU" sz="26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антикоррупционной</a:t>
            </a: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экспертизы нормативно-правовых актов;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публичных слушаний по проекту бюджета и по принятию отчета об исполнении бюджета;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Общественный контроль;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контрольных мероприятий контролирующими органами.</a:t>
            </a:r>
            <a:endParaRPr kumimoji="0" lang="ru-RU" sz="2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7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бюджетной системе?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9126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26876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бюджетам бюджетной системы Российской Федерации относятся: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239944" y="6329936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8</a:t>
            </a:fld>
            <a:endParaRPr kumimoji="0"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бюджетном процессе в городском округе Электросталь?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060848"/>
          <a:ext cx="4139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567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Бюджетный процесс состоит из этапов: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7" name="Picture 5" descr="C:\Users\Александр\Downloads\bd.png"/>
          <p:cNvPicPr>
            <a:picLocks noChangeAspect="1" noChangeArrowheads="1"/>
          </p:cNvPicPr>
          <p:nvPr/>
        </p:nvPicPr>
        <p:blipFill>
          <a:blip r:embed="rId7">
            <a:lum bright="-20000" contrast="30000"/>
          </a:blip>
          <a:srcRect/>
          <a:stretch>
            <a:fillRect/>
          </a:stretch>
        </p:blipFill>
        <p:spPr bwMode="auto">
          <a:xfrm>
            <a:off x="5004048" y="4365104"/>
            <a:ext cx="3212909" cy="2300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1916832"/>
            <a:ext cx="4608512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глава городского округа;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Совет депутатов;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администрация;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распорядители (</a:t>
            </a:r>
            <a:r>
              <a:rPr lang="ru-RU" sz="1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распорядители</a:t>
            </a: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доходов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источников финансирования дефицита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контрольный орган;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получатели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финансовое управление;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иные органы, на которые законодательством Российской Федерации, Московской области возложены бюджетные, налоговые и иные полномочия.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15567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Участники бюджетного процесса: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9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5247</Words>
  <Application>Microsoft Office PowerPoint</Application>
  <PresentationFormat>Экран (4:3)</PresentationFormat>
  <Paragraphs>1194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Слайд 1</vt:lpstr>
      <vt:lpstr>Содержание</vt:lpstr>
      <vt:lpstr>Уважаемые жители городского округа Электросталь Московской области!</vt:lpstr>
      <vt:lpstr>Нормативная база формирования проекта бюджета городского округа Электросталь:</vt:lpstr>
      <vt:lpstr>Коротко о бюджете</vt:lpstr>
      <vt:lpstr>Участие граждан в бюджетном процессе</vt:lpstr>
      <vt:lpstr>Обеспечение открытости и прозрачности бюджетного процесса</vt:lpstr>
      <vt:lpstr>Что нужно знать о бюджетной системе?</vt:lpstr>
      <vt:lpstr>Что нужно знать о бюджетном процессе в городском округе Электросталь?</vt:lpstr>
      <vt:lpstr>При формировании бюджета городского округа Электросталь на 2017 год и плановый период 2018 и 2019 годов учтены:</vt:lpstr>
      <vt:lpstr>Основные задачи и приоритеты бюджетной политики городского округа Электросталь</vt:lpstr>
      <vt:lpstr>ОСНОВНЫЕ ПОКАЗАТЕЛИ СОЦИАЛЬНО-ЭКОНОМИЧЕСКОГО РАЗВИТИЯ  ГОРОДСКОГО ОКРУГА ЭЛЕКТРОСТАЛЬ</vt:lpstr>
      <vt:lpstr>Доходы и расходы бюджета</vt:lpstr>
      <vt:lpstr>Слайд 14</vt:lpstr>
      <vt:lpstr>Основные характеристики бюджета за период  2014 - 2019 г.г. </vt:lpstr>
      <vt:lpstr>Планируемые доходы бюджета городского округа на 2017 год и плановый период 2018 и 2019 годов</vt:lpstr>
      <vt:lpstr>Структура налоговых доходов бюджета городского округа на 2017 год и плановый период 2018 и 2019 годов, млн. руб., %.</vt:lpstr>
      <vt:lpstr>Структура неналоговых доходов бюджета городского округа на 2017 год и плановый период 2018 и 2019 годов, млн. руб., %.</vt:lpstr>
      <vt:lpstr>Расходы бюджета городского округа Электросталь на 2017 год и плановый период 2018 и 2019 годов.</vt:lpstr>
      <vt:lpstr>Слайд 20</vt:lpstr>
      <vt:lpstr>Муниципальные программы городского округа Электросталь Московской области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РАСХОДЫ БЮДЖЕТА С УЧЕТОМ ИНТЕРЕСОВ ЦЕЛЕВЫХ ГРУПП ПОЛУЧАТЕЛЕЙ МУНИЦИПАЛЬНЫХ УСЛУГ НА 2017 ГОД</vt:lpstr>
      <vt:lpstr>Социально значимые проекты, реализуемые на территории городского округа Электросталь</vt:lpstr>
      <vt:lpstr>Социально значимые проекты, реализуемые на территории городского округа Электросталь</vt:lpstr>
      <vt:lpstr>Социально значимые проекты, реализуемые на территории городского округа Электросталь в 2017 году</vt:lpstr>
      <vt:lpstr>Социально значимые проекты, реализуемые на территории городского округа Электросталь в 2017 году</vt:lpstr>
      <vt:lpstr>«Бюджет для граждан» подготовлен финансовым управлением Администрации г.о. Электросталь Московской области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2014-02-06T12:00:59Z</dcterms:created>
  <dcterms:modified xsi:type="dcterms:W3CDTF">2017-06-23T08:54:26Z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