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3" r:id="rId9"/>
    <p:sldId id="281" r:id="rId10"/>
    <p:sldId id="277" r:id="rId11"/>
    <p:sldId id="280" r:id="rId12"/>
    <p:sldId id="266" r:id="rId13"/>
    <p:sldId id="262" r:id="rId14"/>
    <p:sldId id="286" r:id="rId15"/>
    <p:sldId id="285" r:id="rId16"/>
    <p:sldId id="284" r:id="rId17"/>
    <p:sldId id="283" r:id="rId18"/>
    <p:sldId id="278" r:id="rId19"/>
    <p:sldId id="269" r:id="rId20"/>
    <p:sldId id="287" r:id="rId21"/>
    <p:sldId id="267" r:id="rId22"/>
    <p:sldId id="268" r:id="rId23"/>
    <p:sldId id="279" r:id="rId24"/>
    <p:sldId id="272" r:id="rId25"/>
    <p:sldId id="274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3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73AC1-0F79-4B19-8CE4-FC045EF30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C04D52-416D-4050-B890-B07F96889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BB6F14-ADA0-4454-8DA9-D81B9149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9318A-DDA8-4D72-B09C-7DDD7378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57C9F8-16BA-4B49-A9AE-5C28145F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9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8D545-30C6-449A-80E9-FCBD676D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999FDD-5AF8-4109-B279-06964005E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3D229A-A407-4713-AD1D-E1D19579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45F4D-171B-4970-B852-482A45FD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72D1DC-823D-44B1-B10F-F15D42F9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647367-B9A5-47CF-BFA1-B546A13CB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7A65B7-B814-4384-802F-6CEC6D5D1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486E65-8315-4A6E-9CC4-0E933CB8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2D86A2-D69F-4D66-8444-25444A22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51D569-2E12-44D3-96A8-18BEA10B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40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10020-8A2A-4D67-9B68-04870B42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E49876-82AE-49C8-B219-99C7367DE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0B9A27-0B22-46DA-AC78-5ADBEFDF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C431D-BBAE-493C-B65D-00F98531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60798-6350-4B99-9387-D4891C4F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2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4F778-164D-455E-A819-7D9A8B08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8022C2-EF72-4CAF-87AA-529788D2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83990F-C9AB-469B-9C54-12CC00C2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CF1C8E-8EB3-4A7B-9A88-FEC13AF1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1E5166-3380-4814-9FEE-41E973B5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5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DD5FD-6BD5-4162-B189-DB3E6C55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138D4E-9D89-4C00-8D3D-407E2D737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F021A3-12FD-48CC-AE9C-AE9F2BA91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030BEA-4BCB-4062-9076-ECA43EB5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01AB72-566E-4553-9CDE-205C150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15600E-E962-453B-8B38-1B73589F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5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3D8E-19FF-450E-A99A-D6EF896C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740C80-12F1-4912-B59C-D13415A08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72ED6C-43F9-4785-A92A-C9F92D061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FAD295-AF65-43BF-A1F4-F1D0EA17A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940E35-B52E-4ED7-A5FA-22A056AF4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BD26CB-4DAD-4ECB-AE0D-37FCA23A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724D7A-22EF-449B-818A-D29EF9F1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E90D5C-39B8-4C83-9080-66D6ED44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01709-8AE9-4C55-9C11-08025AED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513E16-74F6-4B91-8434-8E53D13C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242531-4645-419B-BC04-E83AFB9D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7C8886-A36F-4B3A-A053-3602100C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3A5D7E-CA75-4165-984C-089FE0F5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EC26E44-21B9-40DF-803D-42F06A77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C3CAAD-68FF-490A-8F9A-187027B9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6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CD039-F52B-46BD-B4AD-E95B928EC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A4DBAF-C74B-4EBB-911D-06C95E6F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E927FC-C0B9-4A4A-A467-D6AB13D87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4F069-7D22-4365-9B44-6D1D60DE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6E7FBC-C8CD-4D25-BDCB-2D000BA3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68B7D9-101B-43C0-8DF5-FFE30AF5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3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2463A-24A0-4F34-A06B-54DF0E3B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949F1F7-715E-4AFC-BA7F-E50C587A3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B30D66-270C-483D-A31B-3CC863DC8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043095-1F4C-4F5D-B4A0-3F378635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0B0DDC-A64D-41BA-AAC6-7FEEE3D4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D63E2A-AEEF-4D8E-A92D-88162669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3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86EA1-1A96-47CB-9261-B8CD17E0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68389B-00CB-48BF-97D0-8F7C6C42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B3BFAB-388C-4B8E-B714-62EC6AD08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2C80-11EB-4D7D-98CD-A529B2F57BA8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C9113-666B-45D8-B68F-1E48F6FDE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DCA82-3C56-4973-A453-013174BEA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CE54-8456-427B-AEC0-0E29AA27F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8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erson/credits/collection/debt_restructu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berbank.ru/ru/person/credits/kanikul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ress_center/all/article?newsID=6246df18-7e2b-4491-b9dc-882cdeef33b4&amp;blockID=1303&amp;regionID=77&amp;lang=ru&amp;type=NEW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berbank.ru/ru/press_center/all/article?newsID=102fd497-9343-4fdf-b941-773854de5f04&amp;blockID=1303&amp;&amp;regionID=77&amp;lang=ru&amp;type=NEW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ress_center/all/article?newsID=6aade584-e80f-44b5-bbc7-47ef80826fbc&amp;blockID=1303&amp;regionID=77&amp;lang=ru&amp;type=NEW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berbank.ru/ru/press_center/all/article?newsID=692f25e1-751e-4a46-9009-3789011713e2&amp;blockID=1303&amp;regionID=77&amp;lang=ru&amp;type=NEW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mclick.ru/?from=topli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mclick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erson/dist_services/sber_logistic#about" TargetMode="External"/><Relationship Id="rId2" Type="http://schemas.openxmlformats.org/officeDocument/2006/relationships/hyperlink" Target="https://spasibosberbank.ru/actions/bonusy_dom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emnarabotu.ru/" TargetMode="External"/><Relationship Id="rId2" Type="http://schemas.openxmlformats.org/officeDocument/2006/relationships/hyperlink" Target="https://stayhome.bi.zo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ress_center/all/article?newsID=102fd497-9343-4fdf-b941-773854de5f04&amp;blockID=1303&amp;&amp;regionID=77&amp;lang=ru&amp;type=NEW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berbank.ru/ru/press_center/all/article?newsID=c2c7203f-ac48-4e22-83ce-2290578ea472&amp;blockID=1303&amp;regionID=77&amp;lang=ru&amp;type=NE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ress_center/all/article?newsID=30351aca-020c-4b29-9b83-c788d60e4a4b&amp;blockID=1303&amp;regionID=77&amp;lang=ru&amp;type=NEW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berbank.ru/ru/press_center/all/article?newsID=026a9367-f6c9-4f58-9a1c-95dd628ca411&amp;blockID=1303&amp;regionID=77&amp;lang=ru&amp;type=NEWS" TargetMode="External"/><Relationship Id="rId4" Type="http://schemas.openxmlformats.org/officeDocument/2006/relationships/hyperlink" Target="https://www.sberbank.ru/ru/press_center/all/article?newsID=6aade584-e80f-44b5-bbc7-47ef80826fbc&amp;blockID=1303&amp;regionID=77&amp;lang=ru&amp;type=NEW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press_center/all/article?newsID=30351aca-020c-4b29-9b83-c788d60e4a4b&amp;blockID=1303&amp;regionID=77&amp;lang=ru&amp;type=NEW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berbank.ru/ru/s_m_business/bankingservice/remoteservice/e-invoicing" TargetMode="External"/><Relationship Id="rId5" Type="http://schemas.openxmlformats.org/officeDocument/2006/relationships/hyperlink" Target="https://www.sberbank.ru/ru/press_center/all/article?newsID=6aade584-e80f-44b5-bbc7-47ef80826fbc&amp;blockID=1303&amp;regionID=77&amp;lang=ru&amp;type=NEWS" TargetMode="External"/><Relationship Id="rId4" Type="http://schemas.openxmlformats.org/officeDocument/2006/relationships/hyperlink" Target="https://www.sberbank.ru/ru/press_center/all/article?newsID=026a9367-f6c9-4f58-9a1c-95dd628ca411&amp;blockID=1303&amp;regionID=77&amp;lang=ru&amp;type=NEW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erbank.ru/ru/s_m_business/hotnews/article?newsID=f4d9feac-5354-4cd5-9b41-6ae4e05846b1&amp;blockID=05016366-2da5-47cf-8807-52ee80288da1&amp;regionID=77&amp;lang=ru&amp;type=NEW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1EEEC9-3E87-405A-B086-AAA9EEFF02E1}"/>
              </a:ext>
            </a:extLst>
          </p:cNvPr>
          <p:cNvSpPr/>
          <p:nvPr/>
        </p:nvSpPr>
        <p:spPr>
          <a:xfrm>
            <a:off x="5706794" y="3429000"/>
            <a:ext cx="6485206" cy="164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АНТИКРИЗИСНЫЕ МЕРЫ </a:t>
            </a:r>
            <a:b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ПОДДЕРЖКИ КЛИЕНТОВ СБЕРБАНКА В СВЯЗИ С COVID-19</a:t>
            </a:r>
            <a:endParaRPr lang="ru-RU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2638404-8A0D-45AB-9307-D53ED8336B80}"/>
              </a:ext>
            </a:extLst>
          </p:cNvPr>
          <p:cNvSpPr/>
          <p:nvPr/>
        </p:nvSpPr>
        <p:spPr>
          <a:xfrm>
            <a:off x="7846675" y="6054763"/>
            <a:ext cx="364503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 на 17 апреля 2020 года</a:t>
            </a:r>
            <a:endParaRPr lang="ru-RU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7B4F35DC-A784-481D-A7BF-E03C426388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13259" r="5270" b="17619"/>
          <a:stretch/>
        </p:blipFill>
        <p:spPr>
          <a:xfrm>
            <a:off x="365759" y="365759"/>
            <a:ext cx="2936837" cy="8862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4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379C6D-3765-402C-A705-6A27D89BD33C}"/>
              </a:ext>
            </a:extLst>
          </p:cNvPr>
          <p:cNvSpPr/>
          <p:nvPr/>
        </p:nvSpPr>
        <p:spPr>
          <a:xfrm>
            <a:off x="7352193" y="4419077"/>
            <a:ext cx="3617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РОЗНИЧНЫМ КЛИЕНТАМ</a:t>
            </a: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EF1900E-9CEE-4074-9041-BE065F95F6BE}"/>
              </a:ext>
            </a:extLst>
          </p:cNvPr>
          <p:cNvCxnSpPr>
            <a:cxnSpLocks/>
          </p:cNvCxnSpPr>
          <p:nvPr/>
        </p:nvCxnSpPr>
        <p:spPr>
          <a:xfrm>
            <a:off x="7299742" y="4330169"/>
            <a:ext cx="0" cy="631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05F043F3-E56F-4A53-B0C2-4650A91DC4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3" t="9547" r="9011" b="21119"/>
          <a:stretch/>
        </p:blipFill>
        <p:spPr>
          <a:xfrm>
            <a:off x="10185009" y="6105378"/>
            <a:ext cx="1786598" cy="5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2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161B5F-5D59-43B1-925C-3E74F8C4A165}"/>
              </a:ext>
            </a:extLst>
          </p:cNvPr>
          <p:cNvSpPr/>
          <p:nvPr/>
        </p:nvSpPr>
        <p:spPr>
          <a:xfrm>
            <a:off x="774578" y="1486479"/>
            <a:ext cx="2257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КРЕДИТНЫЕ КАНИКУЛЫ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9173665-3D5E-43EA-A5DE-44839BCBC054}"/>
              </a:ext>
            </a:extLst>
          </p:cNvPr>
          <p:cNvGrpSpPr/>
          <p:nvPr/>
        </p:nvGrpSpPr>
        <p:grpSpPr>
          <a:xfrm>
            <a:off x="7752571" y="207210"/>
            <a:ext cx="4439429" cy="344069"/>
            <a:chOff x="7752571" y="207210"/>
            <a:chExt cx="4439429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DE25353A-344D-4950-9E72-4F9934FC101A}"/>
                </a:ext>
              </a:extLst>
            </p:cNvPr>
            <p:cNvSpPr/>
            <p:nvPr/>
          </p:nvSpPr>
          <p:spPr>
            <a:xfrm>
              <a:off x="7752571" y="207210"/>
              <a:ext cx="4439429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УЧАСТИЕ В ГОСУДАРСТВЕННЫХ ПРОГРАММАХ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ED05F8DB-F8CC-4FF8-BFC8-EA69D70DB835}"/>
                </a:ext>
              </a:extLst>
            </p:cNvPr>
            <p:cNvCxnSpPr/>
            <p:nvPr/>
          </p:nvCxnSpPr>
          <p:spPr>
            <a:xfrm>
              <a:off x="7752571" y="551279"/>
              <a:ext cx="414869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CE6E5AA-9D95-450E-94B7-1413666BB275}"/>
              </a:ext>
            </a:extLst>
          </p:cNvPr>
          <p:cNvSpPr/>
          <p:nvPr/>
        </p:nvSpPr>
        <p:spPr>
          <a:xfrm>
            <a:off x="6993202" y="3114377"/>
            <a:ext cx="48455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78D44DE-8A33-41B5-B02B-6985055DE3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A5CB7EA-15A6-489D-85BC-F7A855AFEB49}"/>
              </a:ext>
            </a:extLst>
          </p:cNvPr>
          <p:cNvGrpSpPr/>
          <p:nvPr/>
        </p:nvGrpSpPr>
        <p:grpSpPr>
          <a:xfrm>
            <a:off x="0" y="2670833"/>
            <a:ext cx="12192000" cy="3735734"/>
            <a:chOff x="0" y="2813086"/>
            <a:chExt cx="12192000" cy="3483871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70B7E3CB-7032-44D2-8CD2-458126DE2582}"/>
                </a:ext>
              </a:extLst>
            </p:cNvPr>
            <p:cNvSpPr/>
            <p:nvPr/>
          </p:nvSpPr>
          <p:spPr>
            <a:xfrm>
              <a:off x="0" y="2813086"/>
              <a:ext cx="12192000" cy="312711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61840B-7753-437B-818B-122FD9945574}"/>
                </a:ext>
              </a:extLst>
            </p:cNvPr>
            <p:cNvSpPr/>
            <p:nvPr/>
          </p:nvSpPr>
          <p:spPr>
            <a:xfrm>
              <a:off x="338745" y="2880637"/>
              <a:ext cx="6726051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Федеральный закон № 106-ФЗ о предоставлении кредитных каникул гражданам, доход которых снизился более чем на 30% по сравнению со среднемесячным доходом за 2019 г., вступил в действие с 3 апреля 2020 г. Согласно закону, кредитные каникулы предоставляются при условии снижения официального, облагаемого налогом дохода за последний месяц по сравнению со средним доходом в 2019 г. При этом сам кредит должен быть получен до 3 апреля 2020 г. Законом предусмотрены официальные документы, подтверждающие снижение дохода. Кредитные каникулы, в соответствии с законом, предоставляются только по кредитам, по которым максимальная сумма самого кредита не превышает:</a:t>
              </a:r>
            </a:p>
            <a:p>
              <a:r>
                <a:rPr lang="ru-RU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ипотечным кредитам</a:t>
              </a:r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∙ для Москвы — до 4,5 млн руб.; </a:t>
              </a:r>
            </a:p>
            <a:p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∙ для Московской области, Санкт-Петербурга и регионов Дальневосточного федерального округа — до 3 млн руб.; </a:t>
              </a:r>
            </a:p>
            <a:p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∙ для всех остальных регионов — до 2 млн руб.;</a:t>
              </a:r>
            </a:p>
            <a:p>
              <a:r>
                <a:rPr lang="ru-RU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автокредитам</a:t>
              </a:r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— 600 тысяч рублей;</a:t>
              </a:r>
            </a:p>
            <a:p>
              <a:r>
                <a:rPr lang="ru-RU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потребительским кредитам для индивидуальных предпринимателей</a:t>
              </a:r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— 300 тысяч рублей;</a:t>
              </a:r>
            </a:p>
            <a:p>
              <a:r>
                <a:rPr lang="ru-RU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потребительским кредитам для физических лиц</a:t>
              </a:r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— 250 тысяч рублей;</a:t>
              </a:r>
            </a:p>
            <a:p>
              <a:r>
                <a:rPr lang="ru-RU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кредитным картам для физических лиц</a:t>
              </a:r>
              <a:r>
                <a:rPr lang="ru-RU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— 100 тысяч рублей.</a:t>
              </a:r>
            </a:p>
            <a:p>
              <a:endParaRPr lang="ru-RU" sz="1200" dirty="0"/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880696-315A-4ADF-AC28-6C8814ABB2E8}"/>
              </a:ext>
            </a:extLst>
          </p:cNvPr>
          <p:cNvSpPr/>
          <p:nvPr/>
        </p:nvSpPr>
        <p:spPr>
          <a:xfrm>
            <a:off x="7645362" y="2757754"/>
            <a:ext cx="4111207" cy="324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банке всегда действовали различные программы реструктуризации задолженности для заемщиков, испытывающих финансовые затруднения. В марте, в связи распространением коронавируса и ухудшением финансового положения граждан из-за больничных и иных ограничений, связанных с пандемией, банком была разработана </a:t>
            </a:r>
            <a:r>
              <a:rPr lang="ru-RU" sz="1200" b="1" i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собственная программа реструктуризации</a:t>
            </a:r>
            <a:r>
              <a:rPr lang="ru-RU" sz="1200" b="1" i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индивидуальных условиях.  Наша программа подразумевает отсрочку по погашению обязательных платежей по кредиту на срок до 6 месяцев. Срок кредитования также может быть увеличен до 12 месяцев. Ограничений по сумму кредита по программе банка нет. Пакет документов при этом минимальный – паспорт и один из подтверждающих документов. Также банк работает и по программе кредитных каникул в соответствии с 106-ФЗ.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901E05A-DFE7-4050-8B63-ACBB040A1722}"/>
              </a:ext>
            </a:extLst>
          </p:cNvPr>
          <p:cNvSpPr/>
          <p:nvPr/>
        </p:nvSpPr>
        <p:spPr>
          <a:xfrm>
            <a:off x="4308260" y="877017"/>
            <a:ext cx="6674204" cy="1440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</a:t>
            </a:r>
            <a:r>
              <a:rPr lang="ru-RU" sz="14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предоставит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кредитные каникулы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потребительским и ипотечным кредитам для клиентов, при условии снижения официального дохода за последний месяц по сравнению со средним доходом в 2019 году. Заявителю нужно предоставить в банк в течение 90 дней официальные документы, подтверждающие снижение дохода. Банк готов предложить клиентам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собственные гибкие </a:t>
            </a:r>
            <a:r>
              <a:rPr lang="ru-RU" sz="14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программы реструктуризации</a:t>
            </a:r>
            <a:r>
              <a:rPr lang="ru-RU" sz="14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конкретной ситуации заемщика.</a:t>
            </a:r>
          </a:p>
        </p:txBody>
      </p:sp>
    </p:spTree>
    <p:extLst>
      <p:ext uri="{BB962C8B-B14F-4D97-AF65-F5344CB8AC3E}">
        <p14:creationId xmlns:p14="http://schemas.microsoft.com/office/powerpoint/2010/main" val="174796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5F535D-4378-4E8D-A22E-6FE243428049}"/>
              </a:ext>
            </a:extLst>
          </p:cNvPr>
          <p:cNvSpPr/>
          <p:nvPr/>
        </p:nvSpPr>
        <p:spPr>
          <a:xfrm>
            <a:off x="795381" y="1859340"/>
            <a:ext cx="27074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ПОМОЩЬ ГРАЖДАНАМ РФ, НАХОДЯЩИМСЯ ЗА РУБЕЖОМ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9820CDD-E2A1-416F-84F1-A15C0AC8242C}"/>
              </a:ext>
            </a:extLst>
          </p:cNvPr>
          <p:cNvGrpSpPr/>
          <p:nvPr/>
        </p:nvGrpSpPr>
        <p:grpSpPr>
          <a:xfrm>
            <a:off x="7752571" y="207210"/>
            <a:ext cx="4439429" cy="344069"/>
            <a:chOff x="7752571" y="207210"/>
            <a:chExt cx="4439429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57B70711-6FDA-4AF2-9563-7664E810D162}"/>
                </a:ext>
              </a:extLst>
            </p:cNvPr>
            <p:cNvSpPr/>
            <p:nvPr/>
          </p:nvSpPr>
          <p:spPr>
            <a:xfrm>
              <a:off x="7752571" y="207210"/>
              <a:ext cx="4439429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УЧАСТИЕ В ГОСУДАРСТВЕННЫХ ПРОГРАММАХ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D643DF41-8AA6-40C4-932E-EB3151913C26}"/>
                </a:ext>
              </a:extLst>
            </p:cNvPr>
            <p:cNvCxnSpPr/>
            <p:nvPr/>
          </p:nvCxnSpPr>
          <p:spPr>
            <a:xfrm>
              <a:off x="7752571" y="551279"/>
              <a:ext cx="414869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22194129-CB71-4D3F-BE21-5BB90FCFD0B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C7222CE-CCC7-4B62-9D3A-6AFA8B676ED1}"/>
              </a:ext>
            </a:extLst>
          </p:cNvPr>
          <p:cNvSpPr/>
          <p:nvPr/>
        </p:nvSpPr>
        <p:spPr>
          <a:xfrm>
            <a:off x="4412339" y="1209557"/>
            <a:ext cx="6879772" cy="474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гражданам РФ, находящимся за рубежом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связи с закрытием государственной границы. Сбербанк, благотворительный фонд «Память поколений» и Минкомсвязь России по поручению Правительства начали оказывать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финансовую помощь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россиянам, которые испытывают трудности с возвращением на Родину и находятся за границей в сложной жизненной ситуации.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быстрым распространением коронавируса COVID-19 ряд государств закрыли границы и ввели карантин, большинство авиарейсов отменены. На данный момент не все россияне, остающиеся за рубежом, могут оперативно вернуться обратно в страну. Для сбора информации об этих гражданах Минкомсвязи запустила на Едином портале госуслуг электронную форму и организовала рассылку по всем абонентам в роуминге с просьбой о предоставлении данных.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Минкомсвязь России связалась с теми гражданами, которые запросили экстренную помощь. По просьбе Председателя Правительства РФ Михаила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Мишустина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ПАО Сбербанк, после дополнительной проверки, оперативно выделил гражданам, действительно оказавшимся в сложной ситуации / нуждающимся в поддержке, необходимые средства, а благотворительный фонд «Память поколений» обеспечил их перечисление уже более чем 570 гражданам.</a:t>
            </a:r>
          </a:p>
          <a:p>
            <a:b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23330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CE0E23-7EAF-467F-85BD-29047AA81834}"/>
              </a:ext>
            </a:extLst>
          </p:cNvPr>
          <p:cNvSpPr/>
          <p:nvPr/>
        </p:nvSpPr>
        <p:spPr>
          <a:xfrm>
            <a:off x="947146" y="1369636"/>
            <a:ext cx="3061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ВКЛАДЫ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7804022-AFE8-4DFC-BF5F-384969B6E8B4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716493-227B-4ADA-A7E4-B0E33308689E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53CC44BA-C940-433B-AF90-6883BC28D37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E8E3312-DEA8-4AF4-BEAE-2B548A21F2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C687C-07A3-481C-A1AF-259254B6E4F5}"/>
              </a:ext>
            </a:extLst>
          </p:cNvPr>
          <p:cNvSpPr/>
          <p:nvPr/>
        </p:nvSpPr>
        <p:spPr>
          <a:xfrm>
            <a:off x="4257822" y="959976"/>
            <a:ext cx="6987032" cy="2156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вкладам, срок действия которых заканчивается в период с 30 марта по 5 мая,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банк </a:t>
            </a:r>
            <a:r>
              <a:rPr lang="ru-RU" sz="14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будет начислять проценты по текущим ставкам вплоть до 6 мая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Клиенты, у которых в настоящий момент действуют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промовклады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также будут получать проценты по повышенной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промоставке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6 мая. Если клиенты решат воспользоваться деньгами после окончания вклада, но не дожидаясь 6 мая, то смогут сделать это без ограничений в любой день в Сбербанк Онлайн или в отделении банка в соответствии с графиком работы. Проценты по вкладу будут начислены за все дни до даты закрытия.</a:t>
            </a: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B365297-22F1-497B-9CF4-387DBCB58E7C}"/>
              </a:ext>
            </a:extLst>
          </p:cNvPr>
          <p:cNvSpPr/>
          <p:nvPr/>
        </p:nvSpPr>
        <p:spPr>
          <a:xfrm>
            <a:off x="947146" y="3700492"/>
            <a:ext cx="3061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СЧЕТА ЭСКРОУ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6A288A8-7622-424B-B99D-800CD14CE1F6}"/>
              </a:ext>
            </a:extLst>
          </p:cNvPr>
          <p:cNvSpPr/>
          <p:nvPr/>
        </p:nvSpPr>
        <p:spPr>
          <a:xfrm>
            <a:off x="4257821" y="3292530"/>
            <a:ext cx="6987033" cy="330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предоставляет своим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клиентам </a:t>
            </a:r>
            <a:r>
              <a:rPr lang="ru-RU" sz="14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уникальную возможность: открыть счет </a:t>
            </a:r>
            <a:r>
              <a:rPr lang="ru-RU" sz="1400" b="1" u="sng" dirty="0" err="1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эскроу</a:t>
            </a:r>
            <a:r>
              <a:rPr lang="ru-RU" sz="14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не выходя из дома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Сервис доступен как клиентам банка, так и тем покупателям недвижимости, которые не являются действующими клиентами Сбербанка. Для оказания этой услуги сотрудники банка, оснащенные специальными средствами защиты и соблюдающие все санитарные нормы, доставляют клиенту на дом договор для подписания. Новая услуга абсолютно бесплатна для клиентов и доступна в 93 городах РФ. Услугу открытия счета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эскроу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без посещения офиса банка клиенту предлагает застройщик при заключении договора долевого участия. После получения согласия от клиента на такой формат работы застройщик сообщает в банк о необходимости оформления договора счета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эскроу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клиенту на дому. Счет будет открыт в день подписания договора на открытие счета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эскроу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Пополнить счет можно любым удобным способом: наличными, перечислением со вклада, переводом из другого банка, в мобильном приложении.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5120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CE0E23-7EAF-467F-85BD-29047AA81834}"/>
              </a:ext>
            </a:extLst>
          </p:cNvPr>
          <p:cNvSpPr/>
          <p:nvPr/>
        </p:nvSpPr>
        <p:spPr>
          <a:xfrm>
            <a:off x="890876" y="1384610"/>
            <a:ext cx="3061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АККРЕДИТИВЫ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7804022-AFE8-4DFC-BF5F-384969B6E8B4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716493-227B-4ADA-A7E4-B0E33308689E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53CC44BA-C940-433B-AF90-6883BC28D37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E8E3312-DEA8-4AF4-BEAE-2B548A21F2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C687C-07A3-481C-A1AF-259254B6E4F5}"/>
              </a:ext>
            </a:extLst>
          </p:cNvPr>
          <p:cNvSpPr/>
          <p:nvPr/>
        </p:nvSpPr>
        <p:spPr>
          <a:xfrm>
            <a:off x="4173407" y="1023167"/>
            <a:ext cx="6419566" cy="2156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предлагает своим клиентам </a:t>
            </a:r>
            <a:r>
              <a:rPr lang="ru-RU" sz="1400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дистанционное оформление аккредитива</a:t>
            </a:r>
            <a:r>
              <a:rPr lang="ru-RU" sz="14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сделках купли-продажи недвижимости.  Застройщик, в пользу которого физическое лицо открывает аккредитив, или агентство недвижимости может самостоятельно сформировать заявление на открытие аккредитива в своей CRM-системе с использованием сервиса «Сбербанк API. Аккредитивы» или в системе «Сбербанк Бизнес Онлайн». В режиме онлайн это заявление поступит в мобильное приложение физического лица, которому останется только подписать его. Оформление онлайн-аккредитива застройщиком занимает не более 10 минут, а подписание физическим лицом – не более 1 минуты.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022C3AB-545F-49D9-8192-42912349852F}"/>
              </a:ext>
            </a:extLst>
          </p:cNvPr>
          <p:cNvSpPr/>
          <p:nvPr/>
        </p:nvSpPr>
        <p:spPr>
          <a:xfrm>
            <a:off x="4173408" y="3700800"/>
            <a:ext cx="6321090" cy="261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</a:t>
            </a:r>
            <a:r>
              <a:rPr lang="ru-RU" sz="1400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бесплатно продлевает договоры аренды индивидуальных сейфов</a:t>
            </a:r>
            <a:r>
              <a:rPr lang="ru-RU" sz="14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6 мая 2020 года связи с объявленными Президентом РФ нерабочими днями в рамках противодействия коронавирусу COVID-19. Все договоры аренды, заключенные для хранения ценностей, заканчивающиеся в период с 01.03.2020 по 5.05.2020 включительно, будут продлены банком автоматически. Клиенту не придется специально обращаться в банк, дополнительная плата с клиентов взиматься не будет. Договоры аренды, заключенные для осуществления расчетов, в том числе по сделкам с недвижимостью, исполняются в соответствии с изначальными условиями. При этом, учитывая текущую ситуацию, банк увеличил с 20 до 35 дней сроки вскрытия сейфов при возникновении просрочки выполнения условий договора.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009B35-9A46-4F88-88B3-140ED1B2E0C6}"/>
              </a:ext>
            </a:extLst>
          </p:cNvPr>
          <p:cNvSpPr/>
          <p:nvPr/>
        </p:nvSpPr>
        <p:spPr>
          <a:xfrm>
            <a:off x="890876" y="4083258"/>
            <a:ext cx="3061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АРЕНДА ИНДИВИДУАЛЬНЫХ СЕЙФОВ</a:t>
            </a:r>
          </a:p>
        </p:txBody>
      </p:sp>
    </p:spTree>
    <p:extLst>
      <p:ext uri="{BB962C8B-B14F-4D97-AF65-F5344CB8AC3E}">
        <p14:creationId xmlns:p14="http://schemas.microsoft.com/office/powerpoint/2010/main" val="89684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7804022-AFE8-4DFC-BF5F-384969B6E8B4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716493-227B-4ADA-A7E4-B0E33308689E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53CC44BA-C940-433B-AF90-6883BC28D37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E8E3312-DEA8-4AF4-BEAE-2B548A21F2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F476B2C-1039-424F-BE27-167655764A43}"/>
              </a:ext>
            </a:extLst>
          </p:cNvPr>
          <p:cNvSpPr/>
          <p:nvPr/>
        </p:nvSpPr>
        <p:spPr>
          <a:xfrm>
            <a:off x="953784" y="2239402"/>
            <a:ext cx="4617021" cy="344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отменил комиссию за пополнение своих карт с карт других банков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1 мая 2020 года — на время всеобщей самоизоляции в связи с распространением коронавируса COVID-19. Сервис пополнения карты Сбербанка с карты других банков в Сбербанк Онлайн ежемесячно используют около 250 тысяч клиентов банка.  Перевести деньги с одной карты на другую за несколько секунд можно в мобильном приложении Сбербанк Онлайн или на сайте sberbank.ru. Использование цифровых каналов в текущей обстановке — не только наиболее быстрый, удобный и выгодный (с учетом отмены комиссии), но также самый безопасный способ пополнить карту Сбербанка с карты другого банка. 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3275249-8866-4255-912D-51F2C56EAE07}"/>
              </a:ext>
            </a:extLst>
          </p:cNvPr>
          <p:cNvSpPr/>
          <p:nvPr/>
        </p:nvSpPr>
        <p:spPr>
          <a:xfrm>
            <a:off x="6138201" y="2226818"/>
            <a:ext cx="5411374" cy="33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организовал ипотеку с доставкой на дом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Это позволяет клиентам банка проводить сделки по приобретению жилья в новостройках с использованием заемных средств даже в условиях всеобщей самоизоляции. Сбербанк уже провел первую выездную сделку у клиента дома. Несмотря на то, что абсолютное большинство вопросов, связанных с выбором, приобретением и регистрацией жилья, сегодня можно решить на портале «</a:t>
            </a:r>
            <a:r>
              <a:rPr lang="ru-RU" sz="1400" b="1" u="sng" dirty="0" err="1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ДомКлик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от Сбербанка, тем не менее для подписания документов требуется личное присутствие заемщика. Банк решил эту проблему, организовав выезд сотрудника, обеспеченного средствами индивидуальной защиты, к клиенту для выпуска усиленной электронной цифровой подписи, подписания кредитной документации и отправки документов на регистрацию перехода прав собственности в электронном виде.</a:t>
            </a:r>
          </a:p>
        </p:txBody>
      </p:sp>
    </p:spTree>
    <p:extLst>
      <p:ext uri="{BB962C8B-B14F-4D97-AF65-F5344CB8AC3E}">
        <p14:creationId xmlns:p14="http://schemas.microsoft.com/office/powerpoint/2010/main" val="245762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22CB62E-40E7-4AC7-A68A-1FFDEAC37B3D}"/>
              </a:ext>
            </a:extLst>
          </p:cNvPr>
          <p:cNvSpPr/>
          <p:nvPr/>
        </p:nvSpPr>
        <p:spPr>
          <a:xfrm>
            <a:off x="0" y="3688951"/>
            <a:ext cx="12192000" cy="233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CE0E23-7EAF-467F-85BD-29047AA81834}"/>
              </a:ext>
            </a:extLst>
          </p:cNvPr>
          <p:cNvSpPr/>
          <p:nvPr/>
        </p:nvSpPr>
        <p:spPr>
          <a:xfrm>
            <a:off x="890876" y="1384610"/>
            <a:ext cx="3061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ИПОТЕЧНАЯ СДЕЛКА ЗА 1 ВИЗИТ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7804022-AFE8-4DFC-BF5F-384969B6E8B4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716493-227B-4ADA-A7E4-B0E33308689E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53CC44BA-C940-433B-AF90-6883BC28D37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E8E3312-DEA8-4AF4-BEAE-2B548A21F2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B4FDC90-33E3-4CC1-9A41-E97F8DB84042}"/>
              </a:ext>
            </a:extLst>
          </p:cNvPr>
          <p:cNvSpPr/>
          <p:nvPr/>
        </p:nvSpPr>
        <p:spPr>
          <a:xfrm>
            <a:off x="4599662" y="791467"/>
            <a:ext cx="6809236" cy="2617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Сервисы Электронной регистрации и Безопасных расчетов позволяют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ипотечную сделку в офисе Сбербанка за 1 визит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без необходимости посещения офисов МФЦ. На сделке покупателям и продавца выпускаются Усиленные Квалифицированные Электронные Подписи (УКЭП) через сертифицированный ФСБ удостоверяющий центр, ими подписывается кредитная документация и договоры купли продажи или долевого участия и отправляются на регистрацию в Росреестр, кредитные средства блокируются на специальном счете и перечисляются продавцу автоматически после регистрации права собственности. Одним из последних нововведений стала отмена справки 2-НДФЛ и справки из ПФР для клиентов, которые не получают заработную плату на карту Сбербанка, — в первые недели работы этой возможностью воспользовалось 16% клиентов.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D48774C-ECDE-4F56-B15B-BB2CF3EFD401}"/>
              </a:ext>
            </a:extLst>
          </p:cNvPr>
          <p:cNvSpPr/>
          <p:nvPr/>
        </p:nvSpPr>
        <p:spPr>
          <a:xfrm>
            <a:off x="860242" y="3783177"/>
            <a:ext cx="4316676" cy="2059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2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сайте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клиентам доступна одна из самых крупных баз объектов недвижимости — как новостроек, так и вторичного рынка. Подобрать подходящий вариант можно онлайн, а при покупке в ипотеку — отправить заявку на одобрение в банк прямо с сайта. Организацией сделки занимается менеджер; обсуждение деталей со всеми участниками и подготовка договора купли-продажи проходят дистанционно — в личном кабинете на сайте или в мобильном приложении. Посетить отделения Сбербанка для приобретения недвижимости нужно будет всего один раз, чтобы подписать документы.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9A5BF91-651F-43F1-B43D-1BAA3F0C2FD2}"/>
              </a:ext>
            </a:extLst>
          </p:cNvPr>
          <p:cNvSpPr/>
          <p:nvPr/>
        </p:nvSpPr>
        <p:spPr>
          <a:xfrm>
            <a:off x="5992839" y="3801497"/>
            <a:ext cx="5373859" cy="2059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только участники подписали ипотечный договор, наступает этап регистрации и расчетов. Покупателю доступна электронная регистрация права собственности: не нужно посещать МФЦ и Росреестр — отправкой документов на регистрацию занимается менеджер банка. Зарегистрированные документы все участники сделки получают в личном кабинете и на электронную почту. После регистрации сделки происходит расчет с продавцом недвижимости. При использовании безналичного «Сервиса безопасных расчетов» покупатель переводит средства на специальный счет, продавец получает их на свой счет автоматически после подтверждения Росреестра о регистрации сделки. Визит в банк и закладка наличных в ячейку не требуются.</a:t>
            </a:r>
          </a:p>
        </p:txBody>
      </p:sp>
    </p:spTree>
    <p:extLst>
      <p:ext uri="{BB962C8B-B14F-4D97-AF65-F5344CB8AC3E}">
        <p14:creationId xmlns:p14="http://schemas.microsoft.com/office/powerpoint/2010/main" val="1929683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1F3391-8CD7-4C16-980F-F537B3B2158E}"/>
              </a:ext>
            </a:extLst>
          </p:cNvPr>
          <p:cNvSpPr/>
          <p:nvPr/>
        </p:nvSpPr>
        <p:spPr>
          <a:xfrm>
            <a:off x="4577960" y="2086335"/>
            <a:ext cx="6096000" cy="3770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Клиенты в режиме онлайн могут: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переводить денежные средства клиентам Сбербанка и других банков,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совершать международные переводы,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оплачивать ЖКХ, связь и другие услуги,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оформлять и погашать кредиты (в том числе и досрочно),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проверять баланс,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открывать и пополнять вклады,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открывать дебетовые и кредитные карты и пользоваться ими сразу, не получая пластика,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устанавливать и менять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пин-код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подать заявку на ипотеку и сопровождать уже взятый ипотечный кредит,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Clr>
                <a:srgbClr val="0099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обменивать валюту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и многое другое.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Сбербанк доносит информацию обо всех удаленных сервисах до своих клиентов и отдельно рассказывает пожилым людям, как пользоваться банком из дома. 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CE0E23-7EAF-467F-85BD-29047AA81834}"/>
              </a:ext>
            </a:extLst>
          </p:cNvPr>
          <p:cNvSpPr/>
          <p:nvPr/>
        </p:nvSpPr>
        <p:spPr>
          <a:xfrm>
            <a:off x="792402" y="2228671"/>
            <a:ext cx="3061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ДИСТАНЦИОННЫЕ СЕРВИСЫ В СБЕРБАНК ОНЛАЙН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7804022-AFE8-4DFC-BF5F-384969B6E8B4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716493-227B-4ADA-A7E4-B0E33308689E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53CC44BA-C940-433B-AF90-6883BC28D37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C51FEEE-1D46-439D-BB26-38D4708AE4CF}"/>
              </a:ext>
            </a:extLst>
          </p:cNvPr>
          <p:cNvGrpSpPr/>
          <p:nvPr/>
        </p:nvGrpSpPr>
        <p:grpSpPr>
          <a:xfrm>
            <a:off x="4403187" y="950122"/>
            <a:ext cx="6096000" cy="914400"/>
            <a:chOff x="4403187" y="950122"/>
            <a:chExt cx="6096000" cy="9144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ACF3931E-699F-482B-8E25-2F0A4CFF9573}"/>
                </a:ext>
              </a:extLst>
            </p:cNvPr>
            <p:cNvSpPr/>
            <p:nvPr/>
          </p:nvSpPr>
          <p:spPr>
            <a:xfrm>
              <a:off x="4403187" y="950122"/>
              <a:ext cx="6096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7CE71F88-BBF2-4211-8441-377E561439F9}"/>
                </a:ext>
              </a:extLst>
            </p:cNvPr>
            <p:cNvSpPr/>
            <p:nvPr/>
          </p:nvSpPr>
          <p:spPr>
            <a:xfrm>
              <a:off x="4577960" y="1021960"/>
              <a:ext cx="5394325" cy="7707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rgbClr val="0099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24х7</a:t>
              </a: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 всем клиентам услуги банка доступны дистанционно в Сбербанк Онлайн без визита в офис. </a:t>
              </a:r>
            </a:p>
          </p:txBody>
        </p: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E8E3312-DEA8-4AF4-BEAE-2B548A21F2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6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379C6D-3765-402C-A705-6A27D89BD33C}"/>
              </a:ext>
            </a:extLst>
          </p:cNvPr>
          <p:cNvSpPr/>
          <p:nvPr/>
        </p:nvSpPr>
        <p:spPr>
          <a:xfrm>
            <a:off x="7352193" y="4419077"/>
            <a:ext cx="3708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НЕБАНКОВСКИЕ СЕРВИСЫ</a:t>
            </a: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EF1900E-9CEE-4074-9041-BE065F95F6BE}"/>
              </a:ext>
            </a:extLst>
          </p:cNvPr>
          <p:cNvCxnSpPr>
            <a:cxnSpLocks/>
          </p:cNvCxnSpPr>
          <p:nvPr/>
        </p:nvCxnSpPr>
        <p:spPr>
          <a:xfrm>
            <a:off x="7299742" y="4330169"/>
            <a:ext cx="0" cy="631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A0B7D0BC-3D7E-493F-AC4B-FE08B0A031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3" t="9547" r="9011" b="21119"/>
          <a:stretch/>
        </p:blipFill>
        <p:spPr>
          <a:xfrm>
            <a:off x="10185009" y="6105378"/>
            <a:ext cx="1786598" cy="5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67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1EC39376-DE79-43C6-BF2F-754049DF0A3A}"/>
              </a:ext>
            </a:extLst>
          </p:cNvPr>
          <p:cNvGrpSpPr/>
          <p:nvPr/>
        </p:nvGrpSpPr>
        <p:grpSpPr>
          <a:xfrm>
            <a:off x="361139" y="691590"/>
            <a:ext cx="11385388" cy="1311641"/>
            <a:chOff x="361139" y="480570"/>
            <a:chExt cx="11385388" cy="1311641"/>
          </a:xfrm>
        </p:grpSpPr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id="{211E5055-3487-4111-8636-ECAFB5CB3BF5}"/>
                </a:ext>
              </a:extLst>
            </p:cNvPr>
            <p:cNvCxnSpPr>
              <a:cxnSpLocks/>
            </p:cNvCxnSpPr>
            <p:nvPr/>
          </p:nvCxnSpPr>
          <p:spPr>
            <a:xfrm>
              <a:off x="3127157" y="533618"/>
              <a:ext cx="0" cy="1152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D027904-0503-4D92-870C-81E24A678639}"/>
                </a:ext>
              </a:extLst>
            </p:cNvPr>
            <p:cNvSpPr/>
            <p:nvPr/>
          </p:nvSpPr>
          <p:spPr>
            <a:xfrm>
              <a:off x="3305915" y="480570"/>
              <a:ext cx="8440612" cy="13116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Сбербанк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одним из первых в стране выступил с социально значимой инициативой в области борьбы с пандемией </a:t>
              </a:r>
              <a:r>
                <a:rPr lang="ru-RU" sz="14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—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любой гражданин России сможет получить по телефону или через интернет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бесплатную консультацию квалифицированного врача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настоящее время этот сервис уже организован телемедицинским сервисом </a:t>
              </a:r>
              <a:r>
                <a:rPr lang="en-US" sz="1400" b="1" dirty="0" err="1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DocDoc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—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дочерней компанией Сбербанка и доступен любому жителю страны совершенно бесплатно.</a:t>
              </a:r>
              <a:endPara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A8F7FFA1-6B99-4688-90DF-043E51F96D27}"/>
                </a:ext>
              </a:extLst>
            </p:cNvPr>
            <p:cNvSpPr/>
            <p:nvPr/>
          </p:nvSpPr>
          <p:spPr>
            <a:xfrm>
              <a:off x="361139" y="716502"/>
              <a:ext cx="260165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ТЕЛЕМЕДИЦИНСКИЙ СЕРВИС </a:t>
              </a:r>
            </a:p>
            <a:p>
              <a:r>
                <a:rPr lang="en-US" sz="20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DOCDOC</a:t>
              </a:r>
              <a:endParaRPr lang="ru-RU" sz="2000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9AAF03D6-E102-4303-A465-315AE41AE214}"/>
              </a:ext>
            </a:extLst>
          </p:cNvPr>
          <p:cNvGrpSpPr/>
          <p:nvPr/>
        </p:nvGrpSpPr>
        <p:grpSpPr>
          <a:xfrm>
            <a:off x="9567313" y="147345"/>
            <a:ext cx="2432431" cy="344069"/>
            <a:chOff x="7752571" y="207210"/>
            <a:chExt cx="2432431" cy="344069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89232C1B-AC60-4D4E-8B22-411EF9550CA5}"/>
                </a:ext>
              </a:extLst>
            </p:cNvPr>
            <p:cNvSpPr/>
            <p:nvPr/>
          </p:nvSpPr>
          <p:spPr>
            <a:xfrm>
              <a:off x="7752572" y="207210"/>
              <a:ext cx="243243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НЕБАНКОВСКИЕ СЕРВИСЫ</a:t>
              </a:r>
            </a:p>
          </p:txBody>
        </p: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CD7B4086-DBEA-4F10-87B3-C11CE14DCD0D}"/>
                </a:ext>
              </a:extLst>
            </p:cNvPr>
            <p:cNvCxnSpPr/>
            <p:nvPr/>
          </p:nvCxnSpPr>
          <p:spPr>
            <a:xfrm>
              <a:off x="7752571" y="551279"/>
              <a:ext cx="2376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Рисунок 2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1B9D0569-7E88-4E1F-8121-5A1C99DB04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8E2304-EBD3-436D-A4D3-A033C27F9DBC}"/>
              </a:ext>
            </a:extLst>
          </p:cNvPr>
          <p:cNvSpPr/>
          <p:nvPr/>
        </p:nvSpPr>
        <p:spPr>
          <a:xfrm>
            <a:off x="3305915" y="2754514"/>
            <a:ext cx="7934176" cy="341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Дочерние страховые компании Сбербанка «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страхование жизни»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«Сбербанк страхование»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могут предоставить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отсрочки платежей по договорам страхования клиентам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заболевшим COVID-19 либо находящимся на вынужденном карантине.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 «Сбербанк страхование жизни» может предоставить отсрочку платежа по многолетнему договору страхования жизни и здоровья ипотечного заемщика, СК «Сбербанк страхование» - на платежи по ипотечным договорам страхования имущества. Также рассрочка может быть предоставлена по договорам залогового имущества корпоративным клиентам, обратившимся в банк за реструктуризацией кредита в связи с тяжелым экономическим положением, вызванным распространением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инфекции. Рассрочки по договорам страхования могут быть предоставлены на срок реструктуризации кредита. Страховая защита по всем договорам, по которым предоставляется рассрочка, продолжает действовать в полном объеме. В случае страхового события по договорам с рассрочкой премии выплата будет осуществлена в полном объеме за вычетом неуплаченной страховой премии (на договоры ипотечного страхования имущества это условие распространяется, если сумма выплаты превышает фактический остаток задолженности по кредиту).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E8F323A-BAA5-4751-B7C4-4498260E5C9E}"/>
              </a:ext>
            </a:extLst>
          </p:cNvPr>
          <p:cNvSpPr/>
          <p:nvPr/>
        </p:nvSpPr>
        <p:spPr>
          <a:xfrm>
            <a:off x="361138" y="3155750"/>
            <a:ext cx="27337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«СБЕРБАНК СТРАХОВАНИЕ ЖИЗНИ» И «СБЕРБАНК СТРАХОВАНИЕ»</a:t>
            </a:r>
            <a:endParaRPr lang="ru-RU" sz="2000" dirty="0">
              <a:solidFill>
                <a:srgbClr val="009900"/>
              </a:solidFill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7CDDD5FB-713C-4212-9EB6-E901C1D65CE7}"/>
              </a:ext>
            </a:extLst>
          </p:cNvPr>
          <p:cNvCxnSpPr>
            <a:cxnSpLocks/>
          </p:cNvCxnSpPr>
          <p:nvPr/>
        </p:nvCxnSpPr>
        <p:spPr>
          <a:xfrm>
            <a:off x="3138876" y="2838374"/>
            <a:ext cx="0" cy="324000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08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5A5686C-E626-47D1-858F-D4BE281E9A5E}"/>
              </a:ext>
            </a:extLst>
          </p:cNvPr>
          <p:cNvSpPr/>
          <p:nvPr/>
        </p:nvSpPr>
        <p:spPr>
          <a:xfrm>
            <a:off x="3146474" y="2596258"/>
            <a:ext cx="6096000" cy="2256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исполнение решений Президента Российской Федерации и в тесном взаимодействии с Правительством и Банком России Сбербанк реализовал ряд оперативных решений по поддержке населения и клиентов, пострадавших от пандемии коронавируса.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банком запущены или готовятся к запуску следующие государственные программы.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3C62927-99D1-4B5E-B796-9879E9A406AD}"/>
              </a:ext>
            </a:extLst>
          </p:cNvPr>
          <p:cNvCxnSpPr>
            <a:cxnSpLocks/>
          </p:cNvCxnSpPr>
          <p:nvPr/>
        </p:nvCxnSpPr>
        <p:spPr>
          <a:xfrm>
            <a:off x="2909157" y="2596258"/>
            <a:ext cx="0" cy="2256323"/>
          </a:xfrm>
          <a:prstGeom prst="line">
            <a:avLst/>
          </a:prstGeom>
          <a:ln w="127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33AD372-FD2A-4068-95CB-B713864E4F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39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6E4AD75-2CD6-4386-AC6F-C293DF4EA58C}"/>
              </a:ext>
            </a:extLst>
          </p:cNvPr>
          <p:cNvSpPr/>
          <p:nvPr/>
        </p:nvSpPr>
        <p:spPr>
          <a:xfrm>
            <a:off x="2349292" y="840711"/>
            <a:ext cx="7490845" cy="6060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Четыре компании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СберМаркет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1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ru-RU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Ситимобил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и 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Okko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запустили свои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промоакции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единому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промокоду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03042020 сроком на 30 дней.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9422CC45-0D2A-4674-9AD7-289B3D1DA9F0}"/>
              </a:ext>
            </a:extLst>
          </p:cNvPr>
          <p:cNvGrpSpPr/>
          <p:nvPr/>
        </p:nvGrpSpPr>
        <p:grpSpPr>
          <a:xfrm>
            <a:off x="402619" y="2093312"/>
            <a:ext cx="10950009" cy="1805623"/>
            <a:chOff x="402619" y="2191788"/>
            <a:chExt cx="10950009" cy="1805623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45A4F386-5E0C-4171-97D9-9A303E1AA57F}"/>
                </a:ext>
              </a:extLst>
            </p:cNvPr>
            <p:cNvSpPr/>
            <p:nvPr/>
          </p:nvSpPr>
          <p:spPr>
            <a:xfrm>
              <a:off x="3094895" y="2191788"/>
              <a:ext cx="8257733" cy="1805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СберМаркет</a:t>
              </a: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—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сервис доставки продуктов и товаров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первой необходимости из любимых магазинов, в том числе из торговых сетей «Метро», «Ашан», «Лента» и других в 40 городах России — запустил сервис бесконтактной доставки. «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СберМаркет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не делает наценку на товары, и цены на них соответствуют ценам в магазине.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 оформлении заказа можно выбрать опцию «Доставка до двери». Курьер оставит пакеты с продуктами у двери, позвонит и сообщит об этом. Оплата заказа пройдет картой онлайн в приложении или на сайте сервиса. При заказе на сумму от 7000 рублей по единому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промокоду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доставка бесплатна.</a:t>
              </a: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53BB6A1C-1107-4183-934C-6D215CCA4ACA}"/>
                </a:ext>
              </a:extLst>
            </p:cNvPr>
            <p:cNvSpPr/>
            <p:nvPr/>
          </p:nvSpPr>
          <p:spPr>
            <a:xfrm>
              <a:off x="402619" y="2609311"/>
              <a:ext cx="19633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«СБЕРМАРКЕТ»</a:t>
              </a:r>
              <a:r>
                <a:rPr lang="ru-RU" sz="20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solidFill>
                  <a:srgbClr val="009900"/>
                </a:solidFill>
              </a:endParaRPr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F3411F3E-983C-4DC7-9A56-9654060C3B84}"/>
                </a:ext>
              </a:extLst>
            </p:cNvPr>
            <p:cNvCxnSpPr>
              <a:cxnSpLocks/>
            </p:cNvCxnSpPr>
            <p:nvPr/>
          </p:nvCxnSpPr>
          <p:spPr>
            <a:xfrm>
              <a:off x="2916137" y="2318400"/>
              <a:ext cx="0" cy="1584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80303A2D-0FEB-46C7-AABD-30BE1BB4647D}"/>
              </a:ext>
            </a:extLst>
          </p:cNvPr>
          <p:cNvGrpSpPr/>
          <p:nvPr/>
        </p:nvGrpSpPr>
        <p:grpSpPr>
          <a:xfrm>
            <a:off x="388551" y="4232830"/>
            <a:ext cx="10696791" cy="773673"/>
            <a:chOff x="388551" y="4500122"/>
            <a:chExt cx="10696791" cy="773673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A8383190-4DEA-4719-A1D0-CDA976503D80}"/>
                </a:ext>
              </a:extLst>
            </p:cNvPr>
            <p:cNvSpPr/>
            <p:nvPr/>
          </p:nvSpPr>
          <p:spPr>
            <a:xfrm>
              <a:off x="3094895" y="4500122"/>
              <a:ext cx="7990447" cy="773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ru-RU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Delivery</a:t>
              </a: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Club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— абсолютный лидер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доставки готовой еды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из ресторанов домой и в офис в 65 городах России — также предлагает бесконтактную доставку. Предоставляется скидка 30% на первый заказ по единому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промокоду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14791D10-DBAF-448C-975F-A60A778E7109}"/>
                </a:ext>
              </a:extLst>
            </p:cNvPr>
            <p:cNvSpPr/>
            <p:nvPr/>
          </p:nvSpPr>
          <p:spPr>
            <a:xfrm>
              <a:off x="388551" y="4699346"/>
              <a:ext cx="1864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DELIVERY CLUB</a:t>
              </a:r>
              <a:r>
                <a:rPr lang="ru-RU" sz="20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solidFill>
                  <a:srgbClr val="009900"/>
                </a:solidFill>
              </a:endParaRPr>
            </a:p>
          </p:txBody>
        </p: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DABEB0FC-2F9D-40FB-91C1-661420E6044F}"/>
                </a:ext>
              </a:extLst>
            </p:cNvPr>
            <p:cNvCxnSpPr>
              <a:cxnSpLocks/>
            </p:cNvCxnSpPr>
            <p:nvPr/>
          </p:nvCxnSpPr>
          <p:spPr>
            <a:xfrm>
              <a:off x="2916137" y="4588319"/>
              <a:ext cx="0" cy="612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ED98D23C-7155-439F-A776-860613DADE81}"/>
              </a:ext>
            </a:extLst>
          </p:cNvPr>
          <p:cNvGrpSpPr/>
          <p:nvPr/>
        </p:nvGrpSpPr>
        <p:grpSpPr>
          <a:xfrm>
            <a:off x="366249" y="5489594"/>
            <a:ext cx="10966820" cy="543162"/>
            <a:chOff x="366249" y="5855362"/>
            <a:chExt cx="10966820" cy="543162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4C9282CD-F683-4DD4-A854-9F5AADDF4082}"/>
                </a:ext>
              </a:extLst>
            </p:cNvPr>
            <p:cNvSpPr/>
            <p:nvPr/>
          </p:nvSpPr>
          <p:spPr>
            <a:xfrm>
              <a:off x="3075336" y="5855362"/>
              <a:ext cx="8257733" cy="543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Ситимобил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— самый быстрорастущий сервис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такси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в стране готов предоставить по единому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промокоду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скидку 20% на первые пять поездок. 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EF4B7A62-73CF-4378-B1FE-13F1F96528FE}"/>
                </a:ext>
              </a:extLst>
            </p:cNvPr>
            <p:cNvSpPr/>
            <p:nvPr/>
          </p:nvSpPr>
          <p:spPr>
            <a:xfrm>
              <a:off x="366249" y="5953838"/>
              <a:ext cx="19127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СИТИМОБИЛ</a:t>
              </a:r>
              <a:r>
                <a:rPr lang="ru-RU" sz="20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endParaRPr lang="ru-RU" sz="2000" dirty="0">
                <a:solidFill>
                  <a:srgbClr val="009900"/>
                </a:solidFill>
              </a:endParaRPr>
            </a:p>
          </p:txBody>
        </p: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CDC0E3B2-6BE6-402D-95A3-FCF72C6956C0}"/>
                </a:ext>
              </a:extLst>
            </p:cNvPr>
            <p:cNvCxnSpPr>
              <a:cxnSpLocks/>
            </p:cNvCxnSpPr>
            <p:nvPr/>
          </p:nvCxnSpPr>
          <p:spPr>
            <a:xfrm>
              <a:off x="2913789" y="5950536"/>
              <a:ext cx="0" cy="432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9AAF03D6-E102-4303-A465-315AE41AE214}"/>
              </a:ext>
            </a:extLst>
          </p:cNvPr>
          <p:cNvGrpSpPr/>
          <p:nvPr/>
        </p:nvGrpSpPr>
        <p:grpSpPr>
          <a:xfrm>
            <a:off x="9567313" y="147345"/>
            <a:ext cx="2432431" cy="344069"/>
            <a:chOff x="7752571" y="207210"/>
            <a:chExt cx="2432431" cy="344069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89232C1B-AC60-4D4E-8B22-411EF9550CA5}"/>
                </a:ext>
              </a:extLst>
            </p:cNvPr>
            <p:cNvSpPr/>
            <p:nvPr/>
          </p:nvSpPr>
          <p:spPr>
            <a:xfrm>
              <a:off x="7752572" y="207210"/>
              <a:ext cx="243243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НЕБАНКОВСКИЕ СЕРВИСЫ</a:t>
              </a:r>
            </a:p>
          </p:txBody>
        </p: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CD7B4086-DBEA-4F10-87B3-C11CE14DCD0D}"/>
                </a:ext>
              </a:extLst>
            </p:cNvPr>
            <p:cNvCxnSpPr/>
            <p:nvPr/>
          </p:nvCxnSpPr>
          <p:spPr>
            <a:xfrm>
              <a:off x="7752571" y="551279"/>
              <a:ext cx="2376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Рисунок 2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1B9D0569-7E88-4E1F-8121-5A1C99DB04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96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D6E7540-E855-4C80-9B2A-7F9F28628B1F}"/>
              </a:ext>
            </a:extLst>
          </p:cNvPr>
          <p:cNvGrpSpPr/>
          <p:nvPr/>
        </p:nvGrpSpPr>
        <p:grpSpPr>
          <a:xfrm>
            <a:off x="627609" y="622904"/>
            <a:ext cx="10556205" cy="4180696"/>
            <a:chOff x="627609" y="1157480"/>
            <a:chExt cx="10556205" cy="4180696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0E71C2BB-8949-4428-9DA4-8A7BA434E83B}"/>
                </a:ext>
              </a:extLst>
            </p:cNvPr>
            <p:cNvSpPr/>
            <p:nvPr/>
          </p:nvSpPr>
          <p:spPr>
            <a:xfrm>
              <a:off x="4357327" y="1157480"/>
              <a:ext cx="6826487" cy="41806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Онлайн-кинотеатр </a:t>
              </a:r>
              <a:r>
                <a:rPr lang="en-US" sz="1400" b="1" dirty="0" err="1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Okko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предоставляет по единому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промокоду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 дней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подписки 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 пакет «Оптимум»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 1 рубль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Пакет включает в себя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25 000 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зарубежных и отечественных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фильмов, сериалов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а также раздел «Наука и образование», включая коллекции лекций ТЕД, </a:t>
              </a:r>
              <a:r>
                <a:rPr lang="en-US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Geographic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и лучших концертов классической музыки.</a:t>
              </a:r>
              <a:endPara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Сбербанк и </a:t>
              </a: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мультимедийный сервис О</a:t>
              </a:r>
              <a:r>
                <a:rPr lang="en-US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kko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запустили проект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«Искусство онлайн»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который вновь откроет театры, музеи и концертные залы для публики в период карантина.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На одном ресурсе будут собраны спектакли, концерты, виртуальные экскурсии и другой интересный видеоконтент от ведущих российских культурных площадок. Контент будет доступен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бесплатно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 регистрации в онлайн-кинотеатре О</a:t>
              </a:r>
              <a:r>
                <a:rPr lang="en-US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kko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Также запущен проект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«Шоу ON!»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— живые концерты популярных рок и поп музыкантов, призванные радовать поклонников музыки, которые оказались лишены шоу любимых исполнителей из-за отмены массовых мероприятий, а также сделать искусство доступным для всех жителей России и мира.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Live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-выступления рок- и поп-звезд проходят в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Okko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каждую пятницу и субботу.</a:t>
              </a: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937E943F-C82E-4FDD-A58F-F1E83EEFC165}"/>
                </a:ext>
              </a:extLst>
            </p:cNvPr>
            <p:cNvSpPr/>
            <p:nvPr/>
          </p:nvSpPr>
          <p:spPr>
            <a:xfrm>
              <a:off x="627609" y="2065030"/>
              <a:ext cx="32699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ОНЛАЙН-КИНОТЕАТР </a:t>
              </a:r>
              <a:r>
                <a:rPr lang="en-US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OKKO</a:t>
              </a:r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25490E74-9019-4393-A1BC-DB914D92D6C6}"/>
                </a:ext>
              </a:extLst>
            </p:cNvPr>
            <p:cNvCxnSpPr>
              <a:cxnSpLocks/>
            </p:cNvCxnSpPr>
            <p:nvPr/>
          </p:nvCxnSpPr>
          <p:spPr>
            <a:xfrm>
              <a:off x="4111891" y="1287098"/>
              <a:ext cx="0" cy="3924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1BCC06B-DA15-4ED2-AD21-AB9ED3AC26AA}"/>
              </a:ext>
            </a:extLst>
          </p:cNvPr>
          <p:cNvGrpSpPr/>
          <p:nvPr/>
        </p:nvGrpSpPr>
        <p:grpSpPr>
          <a:xfrm>
            <a:off x="0" y="5233177"/>
            <a:ext cx="12191997" cy="814925"/>
            <a:chOff x="0" y="5430129"/>
            <a:chExt cx="12191997" cy="814925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01616864-E3C1-430A-8969-B31415D77244}"/>
                </a:ext>
              </a:extLst>
            </p:cNvPr>
            <p:cNvSpPr/>
            <p:nvPr/>
          </p:nvSpPr>
          <p:spPr>
            <a:xfrm>
              <a:off x="0" y="5430129"/>
              <a:ext cx="12191997" cy="80496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58EED34C-65FE-4F05-8AA0-CA7EC4587BD6}"/>
                </a:ext>
              </a:extLst>
            </p:cNvPr>
            <p:cNvSpPr/>
            <p:nvPr/>
          </p:nvSpPr>
          <p:spPr>
            <a:xfrm>
              <a:off x="1943686" y="5439962"/>
              <a:ext cx="8360900" cy="805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многих вынужденное пребывание дома будет хорошей возможностью получить дополнительные знания. Сбербанк, помимо раздела «Наука и образование» на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</a:t>
              </a:r>
              <a:r>
                <a:rPr lang="en-US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kko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впервые предоставил открытый и </a:t>
              </a:r>
              <a:r>
                <a:rPr lang="ru-RU" sz="16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бесплатный доступ 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 большей части содержания </a:t>
              </a:r>
              <a:r>
                <a:rPr lang="ru-RU" sz="16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Виртуальной школы Сбербанка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5B2C8B0-AB43-4768-BDA9-501BEE4871D0}"/>
              </a:ext>
            </a:extLst>
          </p:cNvPr>
          <p:cNvGrpSpPr/>
          <p:nvPr/>
        </p:nvGrpSpPr>
        <p:grpSpPr>
          <a:xfrm>
            <a:off x="9567313" y="147345"/>
            <a:ext cx="2432431" cy="344069"/>
            <a:chOff x="7752571" y="207210"/>
            <a:chExt cx="2432431" cy="34406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1A076785-E907-4C4D-A170-E15B0572D0CC}"/>
                </a:ext>
              </a:extLst>
            </p:cNvPr>
            <p:cNvSpPr/>
            <p:nvPr/>
          </p:nvSpPr>
          <p:spPr>
            <a:xfrm>
              <a:off x="7752572" y="207210"/>
              <a:ext cx="243243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НЕБАНКОВСКИЕ СЕРВИСЫ</a:t>
              </a: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4EE92052-912B-4B24-8251-32C22DA92F11}"/>
                </a:ext>
              </a:extLst>
            </p:cNvPr>
            <p:cNvCxnSpPr/>
            <p:nvPr/>
          </p:nvCxnSpPr>
          <p:spPr>
            <a:xfrm>
              <a:off x="7752571" y="551279"/>
              <a:ext cx="2376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Рисунок 12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09196C97-A60C-435E-9548-0D93118A08F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61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6775B4D-9B5A-42C6-AB1C-4F52C82B1F44}"/>
              </a:ext>
            </a:extLst>
          </p:cNvPr>
          <p:cNvGrpSpPr/>
          <p:nvPr/>
        </p:nvGrpSpPr>
        <p:grpSpPr>
          <a:xfrm>
            <a:off x="859003" y="588369"/>
            <a:ext cx="10887512" cy="2131417"/>
            <a:chOff x="859003" y="968198"/>
            <a:chExt cx="10887512" cy="2131417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4521D573-13F5-4707-8B95-1BAA939770FB}"/>
                </a:ext>
              </a:extLst>
            </p:cNvPr>
            <p:cNvSpPr/>
            <p:nvPr/>
          </p:nvSpPr>
          <p:spPr>
            <a:xfrm>
              <a:off x="4702980" y="968198"/>
              <a:ext cx="7043535" cy="21314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Программа лояльности «Спасибо от Сбербанка»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запустила на своем сайте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раздел «Для тех, кто дома» 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</a:t>
              </a:r>
              <a:r>
                <a:rPr lang="ru-RU" sz="14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предлагает воспользоваться выгодными предложениями от партнеров не выходя из дома.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Обменять бонусы СПАСИБО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 скидочные купоны или списать их на услуги компаний экосистемы Сбербанка и партнеров программы можно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онлайн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Всего участникам доступно более 40 предложений по списанию бонусов не выходя из дома. Ознакомиться с ними можно в специальной подборке на </a:t>
              </a:r>
              <a:r>
                <a:rPr lang="ru-RU" sz="1400" u="sng" dirty="0">
                  <a:solidFill>
                    <a:srgbClr val="0563C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2"/>
                </a:rPr>
                <a:t>сайте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и мобильном приложении программы.</a:t>
              </a:r>
            </a:p>
          </p:txBody>
        </p:sp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B1269C9F-401C-46F4-9489-FCCDA3D3881E}"/>
                </a:ext>
              </a:extLst>
            </p:cNvPr>
            <p:cNvSpPr/>
            <p:nvPr/>
          </p:nvSpPr>
          <p:spPr>
            <a:xfrm>
              <a:off x="859003" y="1162316"/>
              <a:ext cx="32899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«СПАСИБО ОТ СБЕРБАНКА» </a:t>
              </a:r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243B76F9-B79C-4D17-A8EA-DB308E9A68C3}"/>
                </a:ext>
              </a:extLst>
            </p:cNvPr>
            <p:cNvCxnSpPr>
              <a:cxnSpLocks/>
            </p:cNvCxnSpPr>
            <p:nvPr/>
          </p:nvCxnSpPr>
          <p:spPr>
            <a:xfrm>
              <a:off x="4379178" y="1049772"/>
              <a:ext cx="0" cy="1908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0C27C0C2-2A83-4B33-B621-E52D8F83B61E}"/>
              </a:ext>
            </a:extLst>
          </p:cNvPr>
          <p:cNvGrpSpPr/>
          <p:nvPr/>
        </p:nvGrpSpPr>
        <p:grpSpPr>
          <a:xfrm>
            <a:off x="873386" y="2890447"/>
            <a:ext cx="10850585" cy="2156744"/>
            <a:chOff x="873387" y="3889254"/>
            <a:chExt cx="10506327" cy="2156744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AB469DB6-D2AC-4A29-8DD0-E4FA876D165D}"/>
                </a:ext>
              </a:extLst>
            </p:cNvPr>
            <p:cNvSpPr/>
            <p:nvPr/>
          </p:nvSpPr>
          <p:spPr>
            <a:xfrm>
              <a:off x="873387" y="4036504"/>
              <a:ext cx="23836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«СБЕРЛОГИСТИКА» </a:t>
              </a: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2762A5D0-2CCA-44FC-99DB-3E52AC6CD8CA}"/>
                </a:ext>
              </a:extLst>
            </p:cNvPr>
            <p:cNvSpPr/>
            <p:nvPr/>
          </p:nvSpPr>
          <p:spPr>
            <a:xfrm>
              <a:off x="4594006" y="3889254"/>
              <a:ext cx="6785708" cy="21567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Компания «</a:t>
              </a:r>
              <a:r>
                <a:rPr lang="ru-RU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СберЛогистика</a:t>
              </a: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предоставляет услуги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курьерской доставки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07000"/>
                </a:lnSpc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Чтобы не подвергать себя опасности, не пользоваться транспортом и не бывать в людных местах, можно просто вызвать курьера через мобильное приложение «Сбербанк Онлайн» (кнопка «Отправить посылку» внизу главного экрана) или на </a:t>
              </a:r>
              <a:r>
                <a:rPr lang="ru-RU" sz="1400" u="sng" dirty="0">
                  <a:solidFill>
                    <a:srgbClr val="0563C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сайте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Сбербанка</a:t>
              </a:r>
              <a:r>
                <a:rPr lang="ru-RU" sz="14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Через сайт сервис доступен в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Москве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и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Московской области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а также в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 крупных российских городах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Волгограде, Воронеже, Екатеринбурге, Иркутске, Казани, Краснодаре, Красноярске, Москве, Нижнем Новгороде, Новосибирске, Омске, Перми, </a:t>
              </a:r>
              <a:r>
                <a:rPr lang="ru-RU" sz="1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Ростове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-на-Дону, Самаре, Санкт-Петербурге, Уфе, Хабаровске, Челябинске, Владивостоке. 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F8DE0E40-8715-48B4-8FDD-258F9198BA49}"/>
                </a:ext>
              </a:extLst>
            </p:cNvPr>
            <p:cNvCxnSpPr>
              <a:cxnSpLocks/>
            </p:cNvCxnSpPr>
            <p:nvPr/>
          </p:nvCxnSpPr>
          <p:spPr>
            <a:xfrm>
              <a:off x="4267856" y="4029770"/>
              <a:ext cx="0" cy="1836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5DDBF53-D021-4F00-A157-90135F6AA7D4}"/>
              </a:ext>
            </a:extLst>
          </p:cNvPr>
          <p:cNvSpPr/>
          <p:nvPr/>
        </p:nvSpPr>
        <p:spPr>
          <a:xfrm>
            <a:off x="4738465" y="5294797"/>
            <a:ext cx="7008055" cy="1081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Маркетплейс «Беру!»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запускает опцию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доставки заказа до двери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своей платформе. Курьер сможет оставить предоплаченный заказ у двери клиента.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 удерживает низкие цены на социально значимые товары. Общее количество наименований товаров на Беру! выросло до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700 000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9DE0C0-796A-4553-9D78-78641C3425AF}"/>
              </a:ext>
            </a:extLst>
          </p:cNvPr>
          <p:cNvSpPr/>
          <p:nvPr/>
        </p:nvSpPr>
        <p:spPr>
          <a:xfrm>
            <a:off x="884374" y="5436250"/>
            <a:ext cx="28658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МАРКЕТПЛЕЙС «БЕРУ!» 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FC40C70-366F-4CC9-B015-DF154FF62678}"/>
              </a:ext>
            </a:extLst>
          </p:cNvPr>
          <p:cNvCxnSpPr>
            <a:cxnSpLocks/>
          </p:cNvCxnSpPr>
          <p:nvPr/>
        </p:nvCxnSpPr>
        <p:spPr>
          <a:xfrm>
            <a:off x="4376830" y="5414323"/>
            <a:ext cx="0" cy="86400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4CDDE580-29F1-43EC-861B-8E692EF1EBFC}"/>
              </a:ext>
            </a:extLst>
          </p:cNvPr>
          <p:cNvGrpSpPr/>
          <p:nvPr/>
        </p:nvGrpSpPr>
        <p:grpSpPr>
          <a:xfrm>
            <a:off x="9567313" y="147345"/>
            <a:ext cx="2432431" cy="344069"/>
            <a:chOff x="7752571" y="207210"/>
            <a:chExt cx="2432431" cy="344069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C28A241B-2A51-45F6-BFE8-2663B1A536FB}"/>
                </a:ext>
              </a:extLst>
            </p:cNvPr>
            <p:cNvSpPr/>
            <p:nvPr/>
          </p:nvSpPr>
          <p:spPr>
            <a:xfrm>
              <a:off x="7752572" y="207210"/>
              <a:ext cx="243243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НЕБАНКОВСКИЕ СЕРВИСЫ</a:t>
              </a: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0A8436D2-4FFB-4D69-8DD7-8BF70BE33E26}"/>
                </a:ext>
              </a:extLst>
            </p:cNvPr>
            <p:cNvCxnSpPr/>
            <p:nvPr/>
          </p:nvCxnSpPr>
          <p:spPr>
            <a:xfrm>
              <a:off x="7752571" y="551279"/>
              <a:ext cx="2376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Рисунок 1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D23F0DB6-9176-4723-9E27-18DBEFA4E89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31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379C6D-3765-402C-A705-6A27D89BD33C}"/>
              </a:ext>
            </a:extLst>
          </p:cNvPr>
          <p:cNvSpPr/>
          <p:nvPr/>
        </p:nvSpPr>
        <p:spPr>
          <a:xfrm>
            <a:off x="7497336" y="4218967"/>
            <a:ext cx="4041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АКТУАЛЬНЫЕ СЕРВИСЫ  ОТ ЭКОСИСТЕМЫ СБЕРБАНКА </a:t>
            </a:r>
          </a:p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ДЛЯ ЮРИДИЧЕСКИХ ЛИЦ</a:t>
            </a:r>
          </a:p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EF1900E-9CEE-4074-9041-BE065F95F6BE}"/>
              </a:ext>
            </a:extLst>
          </p:cNvPr>
          <p:cNvCxnSpPr>
            <a:cxnSpLocks/>
          </p:cNvCxnSpPr>
          <p:nvPr/>
        </p:nvCxnSpPr>
        <p:spPr>
          <a:xfrm>
            <a:off x="7299742" y="4330169"/>
            <a:ext cx="0" cy="1044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DCFB82B7-0431-45C9-AACA-B5AEC83D24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3" t="9547" r="9011" b="21119"/>
          <a:stretch/>
        </p:blipFill>
        <p:spPr>
          <a:xfrm>
            <a:off x="10185009" y="6105378"/>
            <a:ext cx="1786598" cy="5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11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96BD87E-6710-4A39-98F3-49C15105476D}"/>
              </a:ext>
            </a:extLst>
          </p:cNvPr>
          <p:cNvGrpSpPr/>
          <p:nvPr/>
        </p:nvGrpSpPr>
        <p:grpSpPr>
          <a:xfrm>
            <a:off x="6096001" y="147345"/>
            <a:ext cx="5903744" cy="344069"/>
            <a:chOff x="7752571" y="207210"/>
            <a:chExt cx="2432431" cy="344069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C042C4E5-5086-4F91-A5E8-CD9130C0F054}"/>
                </a:ext>
              </a:extLst>
            </p:cNvPr>
            <p:cNvSpPr/>
            <p:nvPr/>
          </p:nvSpPr>
          <p:spPr>
            <a:xfrm>
              <a:off x="7752572" y="207210"/>
              <a:ext cx="243243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СЕРВИСЫ ОТ ЭКОСИСТЕМЫ СБЕРБАНКА ДЛЯ ЮРИДИЧЕСКИХ ЛИЦ</a:t>
              </a:r>
            </a:p>
          </p:txBody>
        </p: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44BF8CA9-293F-47B0-9A1A-BA244CDC9B80}"/>
                </a:ext>
              </a:extLst>
            </p:cNvPr>
            <p:cNvCxnSpPr/>
            <p:nvPr/>
          </p:nvCxnSpPr>
          <p:spPr>
            <a:xfrm>
              <a:off x="7752571" y="551279"/>
              <a:ext cx="2376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C66C2318-59AD-468A-9B2C-B97FB957A15F}"/>
              </a:ext>
            </a:extLst>
          </p:cNvPr>
          <p:cNvGrpSpPr/>
          <p:nvPr/>
        </p:nvGrpSpPr>
        <p:grpSpPr>
          <a:xfrm>
            <a:off x="867507" y="760004"/>
            <a:ext cx="10456984" cy="1234697"/>
            <a:chOff x="867507" y="760004"/>
            <a:chExt cx="10456984" cy="1234697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CCB28FB7-EC40-44F3-9C72-92DC7102D417}"/>
                </a:ext>
              </a:extLst>
            </p:cNvPr>
            <p:cNvSpPr/>
            <p:nvPr/>
          </p:nvSpPr>
          <p:spPr>
            <a:xfrm>
              <a:off x="3718560" y="760004"/>
              <a:ext cx="7605931" cy="1234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200"/>
                </a:spcBef>
                <a:spcAft>
                  <a:spcPts val="800"/>
                </a:spcAft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</a:t>
              </a:r>
              <a:r>
                <a:rPr lang="ru-RU" sz="140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СберРешения</a:t>
              </a: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запустили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бесплатную всероссийскую горячую линию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 вопросам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организации удаленной работы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компаниях. Компания консультирует по технологическим, кадровым, юридическим, а также организационно-коммуникационным вопросам по переводу сотрудников на удаленный формат работы. Информация о горячей линии представлена на сайте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Sber-solutions.ru.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A2E7B877-8E03-414C-AA3F-4F0D6223D753}"/>
                </a:ext>
              </a:extLst>
            </p:cNvPr>
            <p:cNvSpPr/>
            <p:nvPr/>
          </p:nvSpPr>
          <p:spPr>
            <a:xfrm>
              <a:off x="867507" y="895127"/>
              <a:ext cx="21515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«СБЕРРЕШЕНИЯ» </a:t>
              </a: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4038E351-FD9B-4DFA-B430-F122A4B6FC58}"/>
                </a:ext>
              </a:extLst>
            </p:cNvPr>
            <p:cNvCxnSpPr>
              <a:cxnSpLocks/>
            </p:cNvCxnSpPr>
            <p:nvPr/>
          </p:nvCxnSpPr>
          <p:spPr>
            <a:xfrm>
              <a:off x="3544491" y="866991"/>
              <a:ext cx="0" cy="972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A15CAD4-2134-40E4-BD88-411B5F59F825}"/>
              </a:ext>
            </a:extLst>
          </p:cNvPr>
          <p:cNvGrpSpPr/>
          <p:nvPr/>
        </p:nvGrpSpPr>
        <p:grpSpPr>
          <a:xfrm>
            <a:off x="867507" y="2060884"/>
            <a:ext cx="10456982" cy="2080121"/>
            <a:chOff x="867507" y="2187496"/>
            <a:chExt cx="10456982" cy="2080121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42CDAF23-0A02-4469-BB66-2EFEF6260FB8}"/>
                </a:ext>
              </a:extLst>
            </p:cNvPr>
            <p:cNvSpPr/>
            <p:nvPr/>
          </p:nvSpPr>
          <p:spPr>
            <a:xfrm>
              <a:off x="3765454" y="2187496"/>
              <a:ext cx="7559035" cy="20801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«Деловая среда»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на платформе знаний и сервисов для бизнеса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dasreda.ru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публикует материалы и сервисы про перевод сотрудников на дистанционную работу и эффективную работу из дома. Доступ открыт всем.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Предоставлен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бесплатный доступ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 значительной части курса «120 секунд. Секретный опыт миллионеров».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На платформе «Деловой среды» доступен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сервис онлайн-регистрации бизнеса и дистанционного открытия счета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с помощью которого можно открыть бизнес и расчетный счет не выходя из дома.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84EF4378-499C-4CED-B6D3-4CD9991150EB}"/>
                </a:ext>
              </a:extLst>
            </p:cNvPr>
            <p:cNvSpPr/>
            <p:nvPr/>
          </p:nvSpPr>
          <p:spPr>
            <a:xfrm>
              <a:off x="867507" y="2356973"/>
              <a:ext cx="237520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«ДЕЛОВАЯ СРЕДА» </a:t>
              </a:r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EE50A07D-0FD6-4351-8CBE-E8B64DD4C928}"/>
                </a:ext>
              </a:extLst>
            </p:cNvPr>
            <p:cNvCxnSpPr>
              <a:cxnSpLocks/>
            </p:cNvCxnSpPr>
            <p:nvPr/>
          </p:nvCxnSpPr>
          <p:spPr>
            <a:xfrm>
              <a:off x="3542143" y="2313618"/>
              <a:ext cx="0" cy="1836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0AEB764A-5647-42D9-9D79-5B23C421CD7F}"/>
              </a:ext>
            </a:extLst>
          </p:cNvPr>
          <p:cNvGrpSpPr/>
          <p:nvPr/>
        </p:nvGrpSpPr>
        <p:grpSpPr>
          <a:xfrm>
            <a:off x="871348" y="4219436"/>
            <a:ext cx="10449295" cy="2003177"/>
            <a:chOff x="871348" y="4585204"/>
            <a:chExt cx="10449295" cy="200317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69BF32F4-E369-468F-8BA5-9FD31CFB2F00}"/>
                </a:ext>
              </a:extLst>
            </p:cNvPr>
            <p:cNvSpPr/>
            <p:nvPr/>
          </p:nvSpPr>
          <p:spPr>
            <a:xfrm>
              <a:off x="3765454" y="4585204"/>
              <a:ext cx="7555189" cy="2003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«Сбербанк Лизинг»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предоставляет возможность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приобрести любой автотранспорт в удаленном режиме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На сайте в каталоге можно выбрать любой легковой, грузовой автомобиль или спецтехнику и заполнить заявку. Далее с клиентом свяжется менеджер, проконсультирует, поможет с поиском и направит весь необходимый пакет документов. После проверки и одобрения сделки договор также подписывается дистанционно с помощью электронно-цифровой подписи. 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Весь процесс 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оформления сделки осуществляется </a:t>
              </a:r>
              <a:r>
                <a:rPr lang="ru-RU" sz="1400" b="1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течение одного дня</a:t>
              </a:r>
              <a:r>
                <a: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нужно будет только приехать в салон и забрать оформленный в лизинг автомобиль.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56453810-9CFE-4A79-8F10-BB193A6E55C6}"/>
                </a:ext>
              </a:extLst>
            </p:cNvPr>
            <p:cNvSpPr/>
            <p:nvPr/>
          </p:nvSpPr>
          <p:spPr>
            <a:xfrm>
              <a:off x="871348" y="4660245"/>
              <a:ext cx="26004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rgbClr val="0099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«СБЕРБАНК ЛИЗИНГ» </a:t>
              </a:r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5983703C-6DEB-44C3-945C-10CD594DA0A2}"/>
                </a:ext>
              </a:extLst>
            </p:cNvPr>
            <p:cNvCxnSpPr>
              <a:cxnSpLocks/>
            </p:cNvCxnSpPr>
            <p:nvPr/>
          </p:nvCxnSpPr>
          <p:spPr>
            <a:xfrm>
              <a:off x="3539797" y="4702779"/>
              <a:ext cx="0" cy="1764000"/>
            </a:xfrm>
            <a:prstGeom prst="line">
              <a:avLst/>
            </a:prstGeom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Рисунок 1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20063989-7281-420D-8DEE-67D082AD7E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1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B13B14-F908-4D42-B938-B8266D70F121}"/>
              </a:ext>
            </a:extLst>
          </p:cNvPr>
          <p:cNvSpPr/>
          <p:nvPr/>
        </p:nvSpPr>
        <p:spPr>
          <a:xfrm>
            <a:off x="4740811" y="1207729"/>
            <a:ext cx="6865035" cy="3656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Корус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 СНГ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проводит акцию на сервисы ЭДО и «Отчетность». Теперь, приобретая ЭДО за 295 руб./мес., сервис «Отчетность» клиенты получают бесплатно. Вдобавок доставка клиентам всех видов электронной подписи, в том числе и ЭП для торгов, будет осуществляться по Москве и Петербургу с 50%-й скидкой.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Консалтинговая компания 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предлагает компаниям, бизнес которых оказался под угрозой в связи с распространением коронавируса, новый продукт — «Стратегическая сессия COVID-19», задача которой — быстро проанализировать устойчивость бизнес-модели компании, рассчитать риски и выработать компенсационные меры для сохранения стабильности бизнеса. Подготовка материалов занимает одну-две недели, сессия проводится в онлайн-формате.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открыла специальный портал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stayhome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bi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zone</a:t>
            </a:r>
            <a:r>
              <a:rPr lang="ru-RU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котором представлены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сервисы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вопросам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кибербезопасности с бесплатным доступом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1 июля 2020 года.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5F5F8410-80B7-49A1-A676-DB78E1F2E5F0}"/>
              </a:ext>
            </a:extLst>
          </p:cNvPr>
          <p:cNvGrpSpPr/>
          <p:nvPr/>
        </p:nvGrpSpPr>
        <p:grpSpPr>
          <a:xfrm>
            <a:off x="6096001" y="147345"/>
            <a:ext cx="5903744" cy="344069"/>
            <a:chOff x="7752571" y="207210"/>
            <a:chExt cx="2432431" cy="344069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CB0DF366-D693-47E5-A325-44EC53C4E894}"/>
                </a:ext>
              </a:extLst>
            </p:cNvPr>
            <p:cNvSpPr/>
            <p:nvPr/>
          </p:nvSpPr>
          <p:spPr>
            <a:xfrm>
              <a:off x="7752572" y="207210"/>
              <a:ext cx="243243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СЕРВИСЫ ОТ ЭКОСИСТЕМЫ СБЕРБАНКА ДЛЯ ЮРИДИЧЕСКИХ ЛИЦ</a:t>
              </a:r>
            </a:p>
          </p:txBody>
        </p: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893E18FA-DA42-4B05-8B50-DEFA5546A76C}"/>
                </a:ext>
              </a:extLst>
            </p:cNvPr>
            <p:cNvCxnSpPr/>
            <p:nvPr/>
          </p:nvCxnSpPr>
          <p:spPr>
            <a:xfrm>
              <a:off x="7752571" y="551279"/>
              <a:ext cx="2376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4C098A-F1AC-47D9-9A14-6DF793E74394}"/>
              </a:ext>
            </a:extLst>
          </p:cNvPr>
          <p:cNvSpPr/>
          <p:nvPr/>
        </p:nvSpPr>
        <p:spPr>
          <a:xfrm>
            <a:off x="891449" y="1207729"/>
            <a:ext cx="3242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«КОРУС КОНСАЛТИНГ СНГ»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1BA5238-5653-466B-8890-D56F68B510D1}"/>
              </a:ext>
            </a:extLst>
          </p:cNvPr>
          <p:cNvCxnSpPr>
            <a:cxnSpLocks/>
          </p:cNvCxnSpPr>
          <p:nvPr/>
        </p:nvCxnSpPr>
        <p:spPr>
          <a:xfrm>
            <a:off x="4386725" y="1324382"/>
            <a:ext cx="0" cy="82800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C6AB799-A570-494B-A04D-2EEC562CEB24}"/>
              </a:ext>
            </a:extLst>
          </p:cNvPr>
          <p:cNvSpPr/>
          <p:nvPr/>
        </p:nvSpPr>
        <p:spPr>
          <a:xfrm>
            <a:off x="891449" y="2539948"/>
            <a:ext cx="3075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КОНСАЛТИНГОВАЯ </a:t>
            </a:r>
          </a:p>
          <a:p>
            <a:r>
              <a:rPr lang="ru-RU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КОМПАНИЯ </a:t>
            </a:r>
          </a:p>
          <a:p>
            <a:r>
              <a:rPr lang="ru-RU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STRATEGY PARTNERS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30C325-2A5C-44E4-BAA2-75B29524A535}"/>
              </a:ext>
            </a:extLst>
          </p:cNvPr>
          <p:cNvSpPr/>
          <p:nvPr/>
        </p:nvSpPr>
        <p:spPr>
          <a:xfrm>
            <a:off x="891449" y="4094958"/>
            <a:ext cx="1387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</a:t>
            </a:r>
            <a:r>
              <a:rPr lang="ru-RU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ZONE </a:t>
            </a:r>
            <a:endParaRPr lang="ru-RU" sz="2000" b="1" dirty="0">
              <a:solidFill>
                <a:srgbClr val="0099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71F57AE-4C74-414E-ADFF-4A8E7824B185}"/>
              </a:ext>
            </a:extLst>
          </p:cNvPr>
          <p:cNvSpPr/>
          <p:nvPr/>
        </p:nvSpPr>
        <p:spPr>
          <a:xfrm>
            <a:off x="891449" y="5308178"/>
            <a:ext cx="5477022" cy="6075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запустил </a:t>
            </a:r>
            <a:r>
              <a:rPr lang="ru-RU" sz="16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маркетплейс временной работы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400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beremnarabotu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400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</a:t>
            </a:r>
            <a:r>
              <a:rPr lang="ru-RU" sz="16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4 000 вакансий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45 городах России.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24A393A-04A2-4786-957C-6A0A1FE0BD37}"/>
              </a:ext>
            </a:extLst>
          </p:cNvPr>
          <p:cNvCxnSpPr>
            <a:cxnSpLocks/>
          </p:cNvCxnSpPr>
          <p:nvPr/>
        </p:nvCxnSpPr>
        <p:spPr>
          <a:xfrm>
            <a:off x="4384377" y="2461524"/>
            <a:ext cx="0" cy="126000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5209154-9C36-45A7-9A9D-430EFC90F53D}"/>
              </a:ext>
            </a:extLst>
          </p:cNvPr>
          <p:cNvCxnSpPr>
            <a:cxnSpLocks/>
          </p:cNvCxnSpPr>
          <p:nvPr/>
        </p:nvCxnSpPr>
        <p:spPr>
          <a:xfrm>
            <a:off x="4396099" y="4076967"/>
            <a:ext cx="0" cy="612000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09B53B39-AEB0-4BFB-9F15-C67F0DF5E22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6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379C6D-3765-402C-A705-6A27D89BD33C}"/>
              </a:ext>
            </a:extLst>
          </p:cNvPr>
          <p:cNvSpPr/>
          <p:nvPr/>
        </p:nvSpPr>
        <p:spPr>
          <a:xfrm>
            <a:off x="7352193" y="4419077"/>
            <a:ext cx="430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КОРПОРАТИВНЫМ КЛИЕНТАМ</a:t>
            </a: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EF1900E-9CEE-4074-9041-BE065F95F6BE}"/>
              </a:ext>
            </a:extLst>
          </p:cNvPr>
          <p:cNvCxnSpPr>
            <a:cxnSpLocks/>
          </p:cNvCxnSpPr>
          <p:nvPr/>
        </p:nvCxnSpPr>
        <p:spPr>
          <a:xfrm>
            <a:off x="7299742" y="4330169"/>
            <a:ext cx="0" cy="631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7EB019CE-AA1F-4443-A8C9-AD0EA68B15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3" t="9547" r="9011" b="21119"/>
          <a:stretch/>
        </p:blipFill>
        <p:spPr>
          <a:xfrm>
            <a:off x="10185009" y="6105378"/>
            <a:ext cx="1786598" cy="5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0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B7FE0E2-7DCC-4673-A61C-655CF9328850}"/>
              </a:ext>
            </a:extLst>
          </p:cNvPr>
          <p:cNvSpPr/>
          <p:nvPr/>
        </p:nvSpPr>
        <p:spPr>
          <a:xfrm>
            <a:off x="0" y="4332848"/>
            <a:ext cx="12192000" cy="17865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2B41D5F-52ED-47AF-8C6F-4D36F948B652}"/>
              </a:ext>
            </a:extLst>
          </p:cNvPr>
          <p:cNvSpPr/>
          <p:nvPr/>
        </p:nvSpPr>
        <p:spPr>
          <a:xfrm>
            <a:off x="535845" y="1708171"/>
            <a:ext cx="3030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РЕСТРУКТУРИЗАЦИЯ КРЕДИТОВ ЗАЕМЩИКОВ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A59FE7-4F34-41DC-8E53-C2577EF7DC9B}"/>
              </a:ext>
            </a:extLst>
          </p:cNvPr>
          <p:cNvSpPr/>
          <p:nvPr/>
        </p:nvSpPr>
        <p:spPr>
          <a:xfrm>
            <a:off x="344598" y="4445833"/>
            <a:ext cx="4658063" cy="1465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подать заявку на реструктуризацию кредита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зайдите в раздел «Кредиты» в Сбербанк Бизнес Онлайн. Далее переходите в «Договоры» и нажимайте на кнопку «Реструктуризация». Важно, что через Сбербанк Бизнес Онлайн можно подать заявку на реструктуризацию только по Кредитному договору.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2B340D-033C-4902-B3D0-C60AC756C27A}"/>
              </a:ext>
            </a:extLst>
          </p:cNvPr>
          <p:cNvSpPr/>
          <p:nvPr/>
        </p:nvSpPr>
        <p:spPr>
          <a:xfrm>
            <a:off x="5387289" y="4445833"/>
            <a:ext cx="6481790" cy="1465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подать заявку по овердрафту или кредитной карте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кредиту, если отсутствует кнопка «Реструктуризация»,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 скачать и заполнить заявление. После чего напишите нам в разделе «Переписка с банком», выбрав тип письма «Направить документы по кредиту». Укажите причину запроса, контактные данные, данные договора, желаемые условия, затем приложите заполненное заявление на реструктуризацию и отправьте заявку.</a:t>
            </a:r>
          </a:p>
        </p:txBody>
      </p: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7D83923F-EE50-446B-89E4-5ECA1086C8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04D3E44-4CFC-42DE-AD48-36B041EDA5BB}"/>
              </a:ext>
            </a:extLst>
          </p:cNvPr>
          <p:cNvSpPr/>
          <p:nvPr/>
        </p:nvSpPr>
        <p:spPr>
          <a:xfrm>
            <a:off x="3678877" y="664264"/>
            <a:ext cx="8005414" cy="3411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Сбербанк разработал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расширенную программу кредитных каникул 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(реструктуризация кредитов заемщиков), относящихся к отраслям, наиболее пострадавшим от COVID-19. Данная программа касается всех сегментов: от крупнейших клиентов (для  отдельных отраслей, которые относятся  к следующим подотраслям: транспорт, гостиничная и торговая недвижимость, сфера услуг, производство строительных материалов, розничная и оптовая торговля товарами выборочного спроса, образование, спорт, деятельность учреждений культуры и искусства) до клиентов малого бизнеса (для всех отраслей). Принятая банком программа позволит в кратчайшие сроки реализовать оперативные решения по мерам поддержки таких заемщиков.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малому и микробизнесу 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принято решение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 упрощенном механизме </a:t>
            </a:r>
            <a:r>
              <a:rPr lang="ru-RU" sz="1400" b="1" dirty="0" err="1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реструктуризаций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— предоставление отсрочки на срок до 6 месяцев по кредитам клиентов, пострадавшим от влияния </a:t>
            </a:r>
            <a:r>
              <a:rPr lang="ru-RU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коронавирусной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инфекции. Также, на срок до 6 месяцев банк готов не предъявлять санкции к клиентам малого и микробизнеса в случае неисполнения ими других обязательств по кредитным договорам (речь идет о страховании, регистрации обеспечения, поддержании оборотов по счетам, предоставлении документов, выполнении финансовых показателей и так далее). 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1704E7B-B49F-44EC-8D25-21F1D14B6AD4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7DD39AE0-C98D-4AC6-B4AB-7009C6935AE9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ПРОГРАММЫ БАНКА</a:t>
              </a:r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29ABFB14-36C2-46F2-8333-7F3322056688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811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062C1E4-0D90-4974-AB4C-D6A6817310E6}"/>
              </a:ext>
            </a:extLst>
          </p:cNvPr>
          <p:cNvSpPr/>
          <p:nvPr/>
        </p:nvSpPr>
        <p:spPr>
          <a:xfrm>
            <a:off x="530993" y="2598003"/>
            <a:ext cx="2760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КРЕДИТЫ ПОД 0% НА ЗАРПЛАТУ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5E5E8E-F4A6-478F-8543-5CA41E7D226F}"/>
              </a:ext>
            </a:extLst>
          </p:cNvPr>
          <p:cNvSpPr/>
          <p:nvPr/>
        </p:nvSpPr>
        <p:spPr>
          <a:xfrm>
            <a:off x="3932556" y="935845"/>
            <a:ext cx="6704327" cy="123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 продолжает выдавать </a:t>
            </a:r>
            <a:r>
              <a:rPr lang="ru-RU" sz="1400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кредиты под 0% на зарплату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государственной программе. 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кредиты предназначены для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малого и микробизнеса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 законом № 209-ФЗ и предоставляются только клиентам пострадавших отраслей (отдельный перечень отраслей, утвержденных Правительством).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C5ECB2E-282A-4A31-B8E5-BF41EA18E75B}"/>
              </a:ext>
            </a:extLst>
          </p:cNvPr>
          <p:cNvGrpSpPr/>
          <p:nvPr/>
        </p:nvGrpSpPr>
        <p:grpSpPr>
          <a:xfrm>
            <a:off x="7752571" y="207210"/>
            <a:ext cx="4439429" cy="344069"/>
            <a:chOff x="7752571" y="207210"/>
            <a:chExt cx="4439429" cy="344069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9F9540F-AB83-4F9C-A9EE-E15B495C0991}"/>
                </a:ext>
              </a:extLst>
            </p:cNvPr>
            <p:cNvSpPr/>
            <p:nvPr/>
          </p:nvSpPr>
          <p:spPr>
            <a:xfrm>
              <a:off x="7752571" y="207210"/>
              <a:ext cx="4439429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УЧАСТИЕ В ГОСУДАРСТВЕННЫХ ПРОГРАММАХ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C2891FF8-2B85-4B3A-8DE2-E6BE5136143D}"/>
                </a:ext>
              </a:extLst>
            </p:cNvPr>
            <p:cNvCxnSpPr/>
            <p:nvPr/>
          </p:nvCxnSpPr>
          <p:spPr>
            <a:xfrm>
              <a:off x="7752571" y="551279"/>
              <a:ext cx="414869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B60238-7F03-4201-B705-0A2E1C55B084}"/>
              </a:ext>
            </a:extLst>
          </p:cNvPr>
          <p:cNvSpPr/>
          <p:nvPr/>
        </p:nvSpPr>
        <p:spPr>
          <a:xfrm>
            <a:off x="3960692" y="3038837"/>
            <a:ext cx="6676191" cy="31560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Clr>
                <a:srgbClr val="009900"/>
              </a:buClr>
              <a:buFont typeface="Calibri" panose="020F0502020204030204" pitchFamily="34" charset="0"/>
              <a:buChar char="□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 выдается на срок до 12 месяцев с предоставлением отсрочки основного долга на 6 месяцев, при этом ставка по кредиту составляет 0% на период 6 месяцев. По истечении 6 месяцев ставка повышается до 4% годовых.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Clr>
                <a:srgbClr val="009900"/>
              </a:buClr>
              <a:buFont typeface="Calibri" panose="020F0502020204030204" pitchFamily="34" charset="0"/>
              <a:buChar char="□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 является целевым, выдается исключительно на заработную плату и связанные с ней платежи, например, оплата страховых взносов. Размер кредита рассчитывается исходя из МРОТ.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009900"/>
              </a:buClr>
              <a:buFont typeface="Calibri" panose="020F0502020204030204" pitchFamily="34" charset="0"/>
              <a:buChar char="□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 выдается ежемесячными траншами согласно зарплатному списку, в соответствии с зарплатным реестром. Каждый месяц транш переводится по новому актуальному реестру. При этом мы контролируем, чтобы зачисление средств шло на счета сотрудников предприятия.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009900"/>
              </a:buClr>
              <a:buFont typeface="Calibri" panose="020F0502020204030204" pitchFamily="34" charset="0"/>
              <a:buChar char="□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протяжении действия кредитного договора заёмщик обязан не сокращать персонал более чем на 15%. </a:t>
            </a:r>
          </a:p>
        </p:txBody>
      </p:sp>
      <p:pic>
        <p:nvPicPr>
          <p:cNvPr id="11" name="Рисунок 10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7205C95F-1F1B-44F5-AFF8-3B52E382F62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5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CF50E5-7A46-4F67-BA5C-F6007F9445D7}"/>
              </a:ext>
            </a:extLst>
          </p:cNvPr>
          <p:cNvSpPr/>
          <p:nvPr/>
        </p:nvSpPr>
        <p:spPr>
          <a:xfrm>
            <a:off x="698694" y="2228671"/>
            <a:ext cx="3981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СУБСИДИРОВАНИЕ МАЛОГО И СРЕДНЕГО ПРЕДПРИНИМАТЕЛЬСТВА</a:t>
            </a:r>
            <a:r>
              <a:rPr lang="ru-RU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9900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D942BEF-82A2-4B53-8085-64F722A6BCA1}"/>
              </a:ext>
            </a:extLst>
          </p:cNvPr>
          <p:cNvGrpSpPr/>
          <p:nvPr/>
        </p:nvGrpSpPr>
        <p:grpSpPr>
          <a:xfrm>
            <a:off x="7752571" y="207210"/>
            <a:ext cx="4439429" cy="344069"/>
            <a:chOff x="7752571" y="207210"/>
            <a:chExt cx="4439429" cy="34406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994E5D3-B330-4951-955B-D42AB0BD4BD0}"/>
                </a:ext>
              </a:extLst>
            </p:cNvPr>
            <p:cNvSpPr/>
            <p:nvPr/>
          </p:nvSpPr>
          <p:spPr>
            <a:xfrm>
              <a:off x="7752571" y="207210"/>
              <a:ext cx="4439429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УЧАСТИЕ В ГОСУДАРСТВЕННЫХ ПРОГРАММАХ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7679C727-6A24-4A9B-830D-B06FE1257CFA}"/>
                </a:ext>
              </a:extLst>
            </p:cNvPr>
            <p:cNvCxnSpPr/>
            <p:nvPr/>
          </p:nvCxnSpPr>
          <p:spPr>
            <a:xfrm>
              <a:off x="7752571" y="551279"/>
              <a:ext cx="4148694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BA835689-503D-4734-B5F6-8905471EA42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FEA1752-5FB6-4268-A5F2-2FB77832E5FE}"/>
              </a:ext>
            </a:extLst>
          </p:cNvPr>
          <p:cNvSpPr/>
          <p:nvPr/>
        </p:nvSpPr>
        <p:spPr>
          <a:xfrm>
            <a:off x="4881489" y="1023876"/>
            <a:ext cx="6372666" cy="520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присоединился к новой правительственной 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программе по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субсидированию малого и среднего предпринимательства</a:t>
            </a:r>
            <a:r>
              <a:rPr lang="ru-RU" sz="14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компаний ряда отраслей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«1/3 – 1/3 – 1/3»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Суть программы заключается в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отсрочке уплаты основного долга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действующему кредиту на срок до 1 октября 2020 года с одновременным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снижением процентной ставки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кредиту до 1/3 от изначальной ставки. 2/3 ставки при этом возьмут на себя банк и Правительство РФ. Предприниматель, по собственному выбору, сможет погашать кредит по льготной ставке по обычному графику, либо перенести накопленные процентные платежи на срок после 1 октября 2020 года и включить их в оплату основного долга по кредиту.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Льготная ставка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действовать </a:t>
            </a:r>
            <a:r>
              <a:rPr lang="ru-RU" sz="14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1 октября 2020 года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после чего по кредиту будет установлена первоначальная ставка. Программой могут воспользоваться компании, у которых выручка от субсидируемого вида деятельности составляет не менее 40%.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предназначена для помощи компаниям наиболее пострадавших от пандемии отраслей, перечень которых определен Правительством РФ.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Чтобы воспользоваться субсидированием, предпринимателю нужно обратиться либо к клиентскому менеджеру, либо в один из офисов, осуществляющий обслуживание юридических лиц.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Условия предварительные, программа дорабатывается.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BC47188-D041-4D3B-A9C3-0075B75899FC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A3EB4796-DCBC-4509-BBA3-022696C335CB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8265F5BC-51C2-46B0-9464-0362B870649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FF3B705-368C-4FF8-94D2-1C92A46506F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B3461F-C226-4F65-A2DF-D331BB2603CA}"/>
              </a:ext>
            </a:extLst>
          </p:cNvPr>
          <p:cNvSpPr/>
          <p:nvPr/>
        </p:nvSpPr>
        <p:spPr>
          <a:xfrm>
            <a:off x="656492" y="1488964"/>
            <a:ext cx="3493477" cy="3210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</a:t>
            </a:r>
            <a:r>
              <a:rPr lang="ru-RU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запустил сервис «Личный кабинет застройщика»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которого можно подать кредитную заявку на проектное финансирование жилья, отследить этапы ее прохождения и направить все необходимые для получения кредита документы. Подать заявку могут как клиенты банка, так и юридические лица, которые только планируют начать сотрудничество со Сбербанком. Сервис предоставляется в Сбербанк Бизнес Онлайн.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83AD31-67A8-4EFD-AA90-70BEAACF4FD2}"/>
              </a:ext>
            </a:extLst>
          </p:cNvPr>
          <p:cNvSpPr/>
          <p:nvPr/>
        </p:nvSpPr>
        <p:spPr>
          <a:xfrm>
            <a:off x="7890120" y="1484536"/>
            <a:ext cx="3983017" cy="3902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предлагает своим клиентам </a:t>
            </a:r>
            <a:r>
              <a:rPr lang="ru-RU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дистанционное оформление аккредитива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сделках купли-продажи недвижимости.  Застройщик, в пользу которого физическое лицо открывает аккредитив, или агентство недвижимости может самостоятельно сформировать заявление на открытие аккредитива в своей CRM-системе с использованием сервиса «Сбербанк API. Аккредитивы» или в системе «Сбербанк Бизнес Онлайн». В режиме онлайн это заявление поступит в мобильное приложение физического лица, которому останется только подписать его. Оформление онлайн-аккредитива застройщиком занимает не более 10 минут, а подписание физическим лицом – не более 1 минуты.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8B56983-5ED8-4372-BA1C-004A53FB48D6}"/>
              </a:ext>
            </a:extLst>
          </p:cNvPr>
          <p:cNvSpPr/>
          <p:nvPr/>
        </p:nvSpPr>
        <p:spPr>
          <a:xfrm>
            <a:off x="4407888" y="1484536"/>
            <a:ext cx="3338734" cy="311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до 31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мая </a:t>
            </a:r>
            <a:r>
              <a:rPr lang="ru-RU" b="1" u="sng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сделал бесплатным сервис «Возмещение из бюджета НДС и акцизов»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 возмещения происходит полностью в электронном виде. Сбербанк выпускает электронную банковскую гарантию и помогает клиенту сформировать пакет документов в личном кабинете Сбербанк Бизнес Онлайн для отправки его в налоговую инспекцию. Налоговая служба возвращает сумму НДС в течение 7 дней.</a:t>
            </a:r>
          </a:p>
        </p:txBody>
      </p:sp>
    </p:spTree>
    <p:extLst>
      <p:ext uri="{BB962C8B-B14F-4D97-AF65-F5344CB8AC3E}">
        <p14:creationId xmlns:p14="http://schemas.microsoft.com/office/powerpoint/2010/main" val="188743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BC47188-D041-4D3B-A9C3-0075B75899FC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A3EB4796-DCBC-4509-BBA3-022696C335CB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8265F5BC-51C2-46B0-9464-0362B870649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FF3B705-368C-4FF8-94D2-1C92A46506F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B3461F-C226-4F65-A2DF-D331BB2603CA}"/>
              </a:ext>
            </a:extLst>
          </p:cNvPr>
          <p:cNvSpPr/>
          <p:nvPr/>
        </p:nvSpPr>
        <p:spPr>
          <a:xfrm>
            <a:off x="2893255" y="-8255808"/>
            <a:ext cx="6096000" cy="63059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запустил сервис «Личный кабинет застройщика»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 помощью которого можно подать кредитную заявку на проектное финансирование жилья, отследить этапы ее прохождения и направить все необходимые для получения кредита документы. Подать заявку могут как клиенты банка, так и юридические лица, которые только планируют начать сотрудничество со Сбербанком. Сервис предоставляется в Сбербанк Бизнес Онлайн.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до 31 мая 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сделал бесплатным сервис «Возмещение из бюджета НДС и акцизов»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Процедура возмещения происходит полностью в электронном виде. Сбербанк выпускает электронную банковскую гарантию и помогает клиенту сформировать пакет документов в личном кабинете Сбербанк Бизнес Онлайн для отправки его в налоговую инспекцию. Налоговая служба возвращает сумму НДС в течение 7 дней.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Сбербанк предлагает своим клиентам </a:t>
            </a:r>
            <a:r>
              <a:rPr lang="ru-RU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дистанционное оформление аккредитива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сделках купли-продажи недвижимости.  Застройщик, в пользу которого физическое лицо открывает аккредитив, или агентство недвижимости может самостоятельно сформировать заявление на открытие аккредитива в своей CRM-системе с использованием сервиса «Сбербанк API. Аккредитивы» или в системе «Сбербанк Бизнес Онлайн». В режиме онлайн это заявление поступит в мобильное приложение физического лица, которому останется только подписать его. Оформление онлайн-аккредитива застройщиком занимает не более 10 минут, а подписание физическим лицом – не более 1 минуты.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78E3E8A-2AE0-4A45-9741-5EE127266DC7}"/>
              </a:ext>
            </a:extLst>
          </p:cNvPr>
          <p:cNvSpPr/>
          <p:nvPr/>
        </p:nvSpPr>
        <p:spPr>
          <a:xfrm>
            <a:off x="6437032" y="809820"/>
            <a:ext cx="5200358" cy="442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Сбербанк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снижает ставки по интернет-эквайрингу для предприятий, реализующих социально значимые товары и услуги через интернет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Льготная ставка распространяется на предприятия, осуществляющие розничную продажу продуктов питания, медицинских товаров, бытовой техники и средств связи стоимостью до 20 тыс. руб., одежды и товаров повседневного спроса.  Комиссия для данной группы предприятий будет составлять не более 1% на период с 15 апреля до 30 сентября 2020 года. Партнерам, которые подпадают под льготную комиссию, банк направит информационные уведомления. Такие меры приняты для поддержки и сохранения бизнеса, без дополнительной угрозы для здоровья клиентов Банка. Для новых партнеров, соответствующих этим же критериям, которые захотят подключить интернет-эквайринг, в том числе используя онлайн-заявку в Сбербанк Бизнес Онлайн, также будет доступна сниженная ставка в размере 1%.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6E6ED5B-58FD-4A11-A09D-BF2BCC407884}"/>
              </a:ext>
            </a:extLst>
          </p:cNvPr>
          <p:cNvSpPr/>
          <p:nvPr/>
        </p:nvSpPr>
        <p:spPr>
          <a:xfrm>
            <a:off x="554610" y="889066"/>
            <a:ext cx="5386645" cy="5223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Дочерняя компания Сбербанка «КОРУС Консалтинг СНГ» бесплатно предоставляет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 электронного документооборота (ЭДО) и сдачи отчетности в государственные органы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юридических лиц и индивидуальных предпринимателей, являющихся корпоративными клиентами Сбербанка. До 31 мая 2020 года пользователи Сбербанк Бизнес Онлайн, впервые подключающие </a:t>
            </a:r>
            <a:r>
              <a:rPr lang="ru-RU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сервис электронного документооборота (</a:t>
            </a: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ru-RU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invoicing</a:t>
            </a:r>
            <a:r>
              <a:rPr lang="ru-RU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),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смогут сделать это бесплатно и использовать ЭДО без абонентской платы и ограничения по количеству документов.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Корпоративные клиенты Сбербанка смогут работать в сервисе как с формализованными документами, в том числе с УПД, так и с документами в произвольной форме. Для подписания и работы в сервисе необходима электронная подпись (ЭЦП), которая выпускается для клиентов Сбербанк Бизнес Онлайн бесплатно в режиме онлайн. Все документы, подписанные и переданные посредством ЭДО, хранятся в облаке и не подлежат утере. Они обладают полной юридической силой и значимостью, и их невозможно подделать. Сервис документооборота также включает бесплатную сдачу отчетности в государственные органы (ФНС, ПФР, ФСС и Росстат) и формирование нулевой отчетности.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0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BC47188-D041-4D3B-A9C3-0075B75899FC}"/>
              </a:ext>
            </a:extLst>
          </p:cNvPr>
          <p:cNvGrpSpPr/>
          <p:nvPr/>
        </p:nvGrpSpPr>
        <p:grpSpPr>
          <a:xfrm>
            <a:off x="8329353" y="207210"/>
            <a:ext cx="3420001" cy="344069"/>
            <a:chOff x="7752571" y="207210"/>
            <a:chExt cx="3420001" cy="344069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A3EB4796-DCBC-4509-BBA3-022696C335CB}"/>
                </a:ext>
              </a:extLst>
            </p:cNvPr>
            <p:cNvSpPr/>
            <p:nvPr/>
          </p:nvSpPr>
          <p:spPr>
            <a:xfrm>
              <a:off x="7752572" y="207210"/>
              <a:ext cx="3420000" cy="344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0099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СОБСТВЕННЫЕ ИНИЦИАТИВЫ БАНКА</a:t>
              </a: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8265F5BC-51C2-46B0-9464-0362B870649C}"/>
                </a:ext>
              </a:extLst>
            </p:cNvPr>
            <p:cNvCxnSpPr/>
            <p:nvPr/>
          </p:nvCxnSpPr>
          <p:spPr>
            <a:xfrm>
              <a:off x="7752571" y="551279"/>
              <a:ext cx="3420000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5FF3B705-368C-4FF8-94D2-1C92A46506F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64" y="6024027"/>
            <a:ext cx="2133600" cy="85215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B45C1E-1226-4956-89B4-24C12369CA69}"/>
              </a:ext>
            </a:extLst>
          </p:cNvPr>
          <p:cNvSpPr/>
          <p:nvPr/>
        </p:nvSpPr>
        <p:spPr>
          <a:xfrm>
            <a:off x="986527" y="1867676"/>
            <a:ext cx="5526815" cy="2057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buClr>
                <a:srgbClr val="009900"/>
              </a:buClr>
              <a:buSzPct val="250000"/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Сбербанк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отменил плату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за сервисное обслуживание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терминалов эквайринга и онлайн-касс </a:t>
            </a:r>
          </a:p>
          <a:p>
            <a:pPr>
              <a:lnSpc>
                <a:spcPct val="107000"/>
              </a:lnSpc>
              <a:buClr>
                <a:srgbClr val="009900"/>
              </a:buClr>
              <a:buSzPct val="250000"/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на период с 1 марта до 31 мая, чтобы поддержать предпринимателей и обеспечить их покупателям возможность по-прежнему совершать оплату безопасным бесконтактным способом. Сервисный сбор за эквайринг перестает взиматься у всех наших клиентов автоматически. В дальнейшем срок его отмены может быть продлен, о чем мы сообщим дополнительно.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75153F6-CCB8-4926-8C9B-6B260F1F279B}"/>
              </a:ext>
            </a:extLst>
          </p:cNvPr>
          <p:cNvSpPr/>
          <p:nvPr/>
        </p:nvSpPr>
        <p:spPr>
          <a:xfrm>
            <a:off x="7226106" y="1914864"/>
            <a:ext cx="2916700" cy="2057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buClr>
                <a:srgbClr val="009900"/>
              </a:buClr>
              <a:buSzPct val="250000"/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Сбербанк открыл для бизнеса специальную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Горячую Линию </a:t>
            </a: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по всем вопросам корпоративных клиентов в связи с коронавирусом COVID-19. </a:t>
            </a:r>
          </a:p>
          <a:p>
            <a:pPr>
              <a:lnSpc>
                <a:spcPct val="107000"/>
              </a:lnSpc>
              <a:buClr>
                <a:srgbClr val="009900"/>
              </a:buClr>
              <a:buSzPct val="250000"/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Ее номер — </a:t>
            </a:r>
            <a:r>
              <a:rPr lang="ru-RU" b="1" dirty="0">
                <a:solidFill>
                  <a:srgbClr val="0099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 (800) 200-34-40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rgbClr val="009900"/>
              </a:buClr>
              <a:buSzPct val="250000"/>
            </a:pPr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Линия работает ежедневно с 00:00 до 20:00 (время московское).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9745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4544</Words>
  <Application>Microsoft Office PowerPoint</Application>
  <PresentationFormat>Широкоэкранный</PresentationFormat>
  <Paragraphs>164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150</cp:revision>
  <dcterms:created xsi:type="dcterms:W3CDTF">2020-04-05T19:08:24Z</dcterms:created>
  <dcterms:modified xsi:type="dcterms:W3CDTF">2020-04-21T15:44:09Z</dcterms:modified>
</cp:coreProperties>
</file>