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44" r:id="rId2"/>
    <p:sldId id="445" r:id="rId3"/>
    <p:sldId id="448" r:id="rId4"/>
    <p:sldId id="447" r:id="rId5"/>
    <p:sldId id="446" r:id="rId6"/>
    <p:sldId id="450" r:id="rId7"/>
    <p:sldId id="449" r:id="rId8"/>
  </p:sldIdLst>
  <p:sldSz cx="9144000" cy="5143500" type="screen16x9"/>
  <p:notesSz cx="20104100" cy="11309350"/>
  <p:defaultTextStyle>
    <a:defPPr>
      <a:defRPr lang="ru-RU"/>
    </a:defPPr>
    <a:lvl1pPr marL="0" algn="l" defTabSz="4158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310">
          <p15:clr>
            <a:srgbClr val="A4A3A4"/>
          </p15:clr>
        </p15:guide>
        <p15:guide id="4" pos="9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43A"/>
    <a:srgbClr val="00A34E"/>
    <a:srgbClr val="FFFFFF"/>
    <a:srgbClr val="DA0C0C"/>
    <a:srgbClr val="E92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2520" autoAdjust="0"/>
  </p:normalViewPr>
  <p:slideViewPr>
    <p:cSldViewPr>
      <p:cViewPr varScale="1">
        <p:scale>
          <a:sx n="139" d="100"/>
          <a:sy n="139" d="100"/>
        </p:scale>
        <p:origin x="1452" y="1434"/>
      </p:cViewPr>
      <p:guideLst>
        <p:guide orient="horz" pos="2880"/>
        <p:guide pos="2160"/>
        <p:guide orient="horz" pos="1310"/>
        <p:guide pos="9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66B8A-C032-4E8F-837A-770BF80F0F87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84533-DE49-4CED-9970-C3E6D3A47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76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CD82A-0231-49F5-A687-742BA203ED77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217-6665-48FD-BC06-9747DB79BB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00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869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8E217-6665-48FD-BC06-9747DB79BBF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846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8E217-6665-48FD-BC06-9747DB79BBF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9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8E217-6665-48FD-BC06-9747DB79BBF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0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8E217-6665-48FD-BC06-9747DB79BBF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27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8E217-6665-48FD-BC06-9747DB79BBF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6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8E217-6665-48FD-BC06-9747DB79BBF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91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8E217-6665-48FD-BC06-9747DB79BBF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6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4905" y="604151"/>
            <a:ext cx="6594189" cy="769441"/>
          </a:xfrm>
        </p:spPr>
        <p:txBody>
          <a:bodyPr lIns="0" tIns="0" rIns="0" bIns="0"/>
          <a:lstStyle>
            <a:lvl1pPr>
              <a:defRPr sz="5000" b="0" i="0">
                <a:solidFill>
                  <a:srgbClr val="A01E2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4905" y="604151"/>
            <a:ext cx="6594189" cy="769441"/>
          </a:xfrm>
        </p:spPr>
        <p:txBody>
          <a:bodyPr lIns="0" tIns="0" rIns="0" bIns="0"/>
          <a:lstStyle>
            <a:lvl1pPr>
              <a:defRPr sz="5000" b="0" i="0">
                <a:solidFill>
                  <a:srgbClr val="A01E2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4905" y="604151"/>
            <a:ext cx="6594189" cy="769441"/>
          </a:xfrm>
        </p:spPr>
        <p:txBody>
          <a:bodyPr lIns="0" tIns="0" rIns="0" bIns="0"/>
          <a:lstStyle>
            <a:lvl1pPr>
              <a:defRPr sz="5000" b="0" i="0">
                <a:solidFill>
                  <a:srgbClr val="A01E2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4905" y="604151"/>
            <a:ext cx="6594189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0" b="0" i="0">
                <a:solidFill>
                  <a:srgbClr val="A01E2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0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2590800" y="-1162050"/>
            <a:ext cx="8001000" cy="8001000"/>
          </a:xfrm>
          <a:prstGeom prst="ellipse">
            <a:avLst/>
          </a:prstGeom>
          <a:solidFill>
            <a:srgbClr val="00A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Picture 3" descr="L:\Работа в мэрии\Работа\Гер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57" y="171237"/>
            <a:ext cx="406355" cy="4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969D8D7-81EC-4DAF-99CD-94862CB76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13" y="402747"/>
            <a:ext cx="64033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16661" y="3181350"/>
            <a:ext cx="5724396" cy="1066800"/>
          </a:xfrm>
          <a:prstGeom prst="rect">
            <a:avLst/>
          </a:prstGeom>
          <a:solidFill>
            <a:srgbClr val="2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3F2F60-8B39-4E0A-9056-9D06DCFE1F41}"/>
              </a:ext>
            </a:extLst>
          </p:cNvPr>
          <p:cNvSpPr txBox="1"/>
          <p:nvPr/>
        </p:nvSpPr>
        <p:spPr>
          <a:xfrm>
            <a:off x="2895600" y="3237696"/>
            <a:ext cx="56989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ПОДГОТОВКА К ОТКРЫТИЮ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КУПАЛЬНОГО СЕЗОНА</a:t>
            </a:r>
          </a:p>
        </p:txBody>
      </p:sp>
      <p:pic>
        <p:nvPicPr>
          <p:cNvPr id="28" name="Picture 4" descr="X:\РАБОТА В МЭРИИ\2019\Отчёт\gerb_moskovskoy_oblasti_Abali.ru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056" y="34230"/>
            <a:ext cx="466835" cy="6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:\РАБОТА В МЭРИИ\2020\Июль\Лого ЛВП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46" y="971551"/>
            <a:ext cx="5612688" cy="16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14743" y="4248378"/>
            <a:ext cx="3626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Montserrat SemiBold" panose="00000700000000000000" pitchFamily="2" charset="-52"/>
              </a:rPr>
              <a:t>Г.О. ЭЛЕКТРОСТАЛЬ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95600" y="3797300"/>
            <a:ext cx="1044072" cy="451078"/>
          </a:xfrm>
          <a:prstGeom prst="rect">
            <a:avLst/>
          </a:prstGeom>
          <a:solidFill>
            <a:srgbClr val="00A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7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ОТЧЁТ ГЛАВЫ ЗА 2019 ГОД\Подборка фото к обращению главы\Подборка 3 для Павла\Юбилейный парк пруд\AAS_13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8"/>
          <a:stretch/>
        </p:blipFill>
        <p:spPr bwMode="auto">
          <a:xfrm>
            <a:off x="4114800" y="0"/>
            <a:ext cx="5029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-3885419" y="-1695450"/>
            <a:ext cx="9982200" cy="8763000"/>
          </a:xfrm>
          <a:prstGeom prst="ellipse">
            <a:avLst/>
          </a:prstGeom>
          <a:solidFill>
            <a:srgbClr val="00A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95400" y="1352550"/>
            <a:ext cx="3951658" cy="1447800"/>
          </a:xfrm>
          <a:prstGeom prst="rect">
            <a:avLst/>
          </a:prstGeom>
          <a:solidFill>
            <a:srgbClr val="2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L:\Работа в мэрии\Работа\Гер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57" y="171237"/>
            <a:ext cx="406355" cy="4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881FFF9-F00F-41E8-8317-230EA299A5B7}"/>
              </a:ext>
            </a:extLst>
          </p:cNvPr>
          <p:cNvSpPr txBox="1"/>
          <p:nvPr/>
        </p:nvSpPr>
        <p:spPr>
          <a:xfrm>
            <a:off x="436126" y="346085"/>
            <a:ext cx="481093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 SemiBold" panose="00000700000000000000" pitchFamily="2" charset="-52"/>
              </a:rPr>
              <a:t>На территории  </a:t>
            </a:r>
            <a:r>
              <a:rPr lang="ru-RU" sz="2000" b="1" dirty="0" err="1">
                <a:solidFill>
                  <a:schemeClr val="bg1"/>
                </a:solidFill>
                <a:latin typeface="Montserrat SemiBold" panose="00000700000000000000" pitchFamily="2" charset="-52"/>
              </a:rPr>
              <a:t>г.о</a:t>
            </a:r>
            <a:r>
              <a:rPr lang="ru-RU" sz="2000" b="1" dirty="0">
                <a:solidFill>
                  <a:schemeClr val="bg1"/>
                </a:solidFill>
                <a:latin typeface="Montserrat SemiBold" panose="00000700000000000000" pitchFamily="2" charset="-52"/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Электросталь</a:t>
            </a:r>
            <a:endParaRPr lang="en-US" sz="2000" b="1" dirty="0" smtClean="0">
              <a:solidFill>
                <a:schemeClr val="bg1"/>
              </a:solidFill>
              <a:latin typeface="Montserrat SemiBold" panose="00000700000000000000" pitchFamily="2" charset="-52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имеется </a:t>
            </a:r>
            <a:r>
              <a:rPr lang="ru-RU" sz="2800" b="1" dirty="0">
                <a:solidFill>
                  <a:schemeClr val="bg1"/>
                </a:solidFill>
                <a:latin typeface="Montserrat SemiBold" panose="00000700000000000000" pitchFamily="2" charset="-52"/>
              </a:rPr>
              <a:t>7</a:t>
            </a:r>
            <a:r>
              <a:rPr lang="ru-RU" sz="2000" b="1" dirty="0">
                <a:solidFill>
                  <a:schemeClr val="bg1"/>
                </a:solidFill>
                <a:latin typeface="Montserrat SemiBold" panose="00000700000000000000" pitchFamily="2" charset="-52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водоёмов</a:t>
            </a:r>
            <a:r>
              <a:rPr lang="ru-RU" sz="2000" b="1" dirty="0">
                <a:solidFill>
                  <a:schemeClr val="bg1"/>
                </a:solidFill>
                <a:latin typeface="Montserrat SemiBold" panose="00000700000000000000" pitchFamily="2" charset="-52"/>
              </a:rPr>
              <a:t>:</a:t>
            </a:r>
          </a:p>
          <a:p>
            <a:endParaRPr lang="ru-RU" sz="2000" b="1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ДЛЯ ПЛЯЖНОГО ОТДЫХА: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«</a:t>
            </a:r>
            <a:r>
              <a:rPr lang="ru-RU" sz="2000" dirty="0">
                <a:solidFill>
                  <a:schemeClr val="bg1"/>
                </a:solidFill>
                <a:latin typeface="Montserrat SemiBold" panose="00000700000000000000" pitchFamily="2" charset="-52"/>
              </a:rPr>
              <a:t>Западный</a:t>
            </a:r>
            <a:r>
              <a:rPr lang="ru-RU" sz="20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»</a:t>
            </a:r>
            <a:endParaRPr lang="en-US" sz="2000" dirty="0" smtClean="0">
              <a:solidFill>
                <a:schemeClr val="bg1"/>
              </a:solidFill>
              <a:latin typeface="Montserrat SemiBold" panose="00000700000000000000" pitchFamily="2" charset="-52"/>
            </a:endParaRP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«Юбилейный»</a:t>
            </a:r>
            <a:endParaRPr lang="en-US" sz="2000" dirty="0" smtClean="0">
              <a:solidFill>
                <a:schemeClr val="bg1"/>
              </a:solidFill>
              <a:latin typeface="Montserrat SemiBold" panose="00000700000000000000" pitchFamily="2" charset="-52"/>
            </a:endParaRP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«Южный»</a:t>
            </a:r>
            <a:endParaRPr lang="ru-RU" sz="2000" b="1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25" name="Picture 4" descr="X:\РАБОТА В МЭРИИ\2019\Отчёт\gerb_moskovskoy_oblasti_Abali.ru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056" y="34230"/>
            <a:ext cx="466835" cy="6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881FFF9-F00F-41E8-8317-230EA299A5B7}"/>
              </a:ext>
            </a:extLst>
          </p:cNvPr>
          <p:cNvSpPr txBox="1"/>
          <p:nvPr/>
        </p:nvSpPr>
        <p:spPr>
          <a:xfrm>
            <a:off x="423426" y="2952750"/>
            <a:ext cx="33393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ДЛЯ ОТДЫХА У ВОДЫ: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«Лазурный»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«</a:t>
            </a:r>
            <a:r>
              <a:rPr lang="ru-RU" sz="2000" dirty="0" err="1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Иванисово</a:t>
            </a:r>
            <a:r>
              <a:rPr lang="ru-RU" sz="20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»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«</a:t>
            </a:r>
            <a:r>
              <a:rPr lang="ru-RU" sz="2000" dirty="0" err="1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Всеволодово</a:t>
            </a:r>
            <a:r>
              <a:rPr lang="ru-RU" sz="20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»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«</a:t>
            </a:r>
            <a:r>
              <a:rPr lang="ru-RU" sz="2000" dirty="0">
                <a:solidFill>
                  <a:schemeClr val="bg1"/>
                </a:solidFill>
                <a:latin typeface="Montserrat SemiBold" panose="00000700000000000000" pitchFamily="2" charset="-52"/>
              </a:rPr>
              <a:t>Есино»</a:t>
            </a:r>
          </a:p>
          <a:p>
            <a:endParaRPr lang="ru-RU" sz="2000" b="1" dirty="0">
              <a:solidFill>
                <a:schemeClr val="bg1"/>
              </a:solidFill>
              <a:latin typeface="AvantGardeC" panose="04000500000000000000" pitchFamily="8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1809750"/>
            <a:ext cx="1828800" cy="990600"/>
          </a:xfrm>
          <a:prstGeom prst="rect">
            <a:avLst/>
          </a:prstGeom>
          <a:solidFill>
            <a:srgbClr val="00A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1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0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52400" y="1718608"/>
            <a:ext cx="8623300" cy="3139141"/>
          </a:xfrm>
          <a:prstGeom prst="rect">
            <a:avLst/>
          </a:prstGeom>
          <a:solidFill>
            <a:srgbClr val="2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66801" y="819150"/>
            <a:ext cx="6858000" cy="829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L:\Работа в мэрии\Работа\Гер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57" y="171237"/>
            <a:ext cx="406355" cy="4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300613B-714F-43DF-8350-88DF17561FE2}"/>
              </a:ext>
            </a:extLst>
          </p:cNvPr>
          <p:cNvSpPr txBox="1"/>
          <p:nvPr/>
        </p:nvSpPr>
        <p:spPr>
          <a:xfrm>
            <a:off x="1132556" y="819150"/>
            <a:ext cx="67922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27 мая </a:t>
            </a:r>
            <a:r>
              <a:rPr lang="ru-RU" sz="1400" dirty="0">
                <a:solidFill>
                  <a:srgbClr val="21743A"/>
                </a:solidFill>
                <a:latin typeface="Montserrat SemiBold" panose="00000700000000000000" pitchFamily="2" charset="-52"/>
              </a:rPr>
              <a:t>и </a:t>
            </a:r>
            <a:r>
              <a:rPr lang="ru-RU" sz="1400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7 июня </a:t>
            </a:r>
            <a:r>
              <a:rPr lang="ru-RU" sz="1400" dirty="0">
                <a:solidFill>
                  <a:srgbClr val="21743A"/>
                </a:solidFill>
                <a:latin typeface="Montserrat SemiBold" panose="00000700000000000000" pitchFamily="2" charset="-52"/>
              </a:rPr>
              <a:t>была проведена </a:t>
            </a:r>
            <a:r>
              <a:rPr lang="ru-RU" sz="1400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обработка от комаров и клещей, </a:t>
            </a:r>
            <a:endParaRPr lang="ru-RU" sz="1400" dirty="0">
              <a:solidFill>
                <a:srgbClr val="21743A"/>
              </a:solidFill>
              <a:latin typeface="Montserrat SemiBold" panose="00000700000000000000" pitchFamily="2" charset="-52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21743A"/>
                </a:solidFill>
                <a:latin typeface="Montserrat SemiBold" panose="00000700000000000000" pitchFamily="2" charset="-52"/>
              </a:rPr>
              <a:t>регулярно проводится  уборка территории от мусора, </a:t>
            </a:r>
            <a:r>
              <a:rPr lang="ru-RU" sz="1400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покос травы. </a:t>
            </a:r>
            <a:endParaRPr lang="ru-RU" sz="1400" dirty="0">
              <a:solidFill>
                <a:srgbClr val="21743A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28" name="Picture 4" descr="X:\РАБОТА В МЭРИИ\2019\Отчёт\gerb_moskovskoy_oblasti_Abali.ru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056" y="34230"/>
            <a:ext cx="466835" cy="6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06" y="1831755"/>
            <a:ext cx="5152394" cy="2898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t="8186"/>
          <a:stretch/>
        </p:blipFill>
        <p:spPr>
          <a:xfrm>
            <a:off x="5486400" y="1831755"/>
            <a:ext cx="3185898" cy="2900097"/>
          </a:xfrm>
          <a:prstGeom prst="rect">
            <a:avLst/>
          </a:prstGeom>
        </p:spPr>
      </p:pic>
      <p:pic>
        <p:nvPicPr>
          <p:cNvPr id="31" name="Picture 4" descr="X:\РАБОТА В МЭРИИ\2020\Июль\Лого ЛВП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580"/>
            <a:ext cx="1519658" cy="44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3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0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548772" y="4728695"/>
            <a:ext cx="2270628" cy="281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36072" y="2438401"/>
            <a:ext cx="4747128" cy="2298699"/>
          </a:xfrm>
          <a:prstGeom prst="rect">
            <a:avLst/>
          </a:prstGeom>
          <a:solidFill>
            <a:srgbClr val="2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10672" y="938461"/>
            <a:ext cx="8404728" cy="135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4" descr="X:\РАБОТА В МЭРИИ\2020\Июль\Лого ЛВ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580"/>
            <a:ext cx="1519658" cy="44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L:\Работа в мэрии\Работа\Гер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57" y="171237"/>
            <a:ext cx="406355" cy="4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v-em.ru/slides/14616732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2"/>
          <a:stretch/>
        </p:blipFill>
        <p:spPr bwMode="auto">
          <a:xfrm>
            <a:off x="623820" y="2512842"/>
            <a:ext cx="4572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969D8D7-81EC-4DAF-99CD-94862CB76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13" y="402747"/>
            <a:ext cx="64033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" name="Picture 4" descr="X:\РАБОТА В МЭРИИ\2019\Отчёт\gerb_moskovskoy_oblasti_Abali.ru_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056" y="34230"/>
            <a:ext cx="466835" cy="6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7CDCD9-981D-4F71-ABBE-ADE4F160D54E}"/>
              </a:ext>
            </a:extLst>
          </p:cNvPr>
          <p:cNvSpPr txBox="1"/>
          <p:nvPr/>
        </p:nvSpPr>
        <p:spPr>
          <a:xfrm>
            <a:off x="476083" y="970211"/>
            <a:ext cx="83427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21743A"/>
                </a:solidFill>
                <a:latin typeface="Montserrat SemiBold" panose="00000700000000000000" pitchFamily="2" charset="-52"/>
              </a:rPr>
              <a:t>Три </a:t>
            </a:r>
            <a:r>
              <a:rPr lang="ru-RU" sz="1200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водоёма </a:t>
            </a:r>
            <a:r>
              <a:rPr lang="ru-RU" sz="1200" dirty="0">
                <a:solidFill>
                  <a:srgbClr val="21743A"/>
                </a:solidFill>
                <a:latin typeface="Montserrat SemiBold" panose="00000700000000000000" pitchFamily="2" charset="-52"/>
              </a:rPr>
              <a:t>полностью подготовлены к открытию купального </a:t>
            </a:r>
            <a:r>
              <a:rPr lang="ru-RU" sz="1200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сезона: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«Западный», «Южный» и «Юбилейный».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Два последних получили </a:t>
            </a:r>
            <a:r>
              <a:rPr lang="ru-RU" sz="1200" dirty="0">
                <a:solidFill>
                  <a:srgbClr val="21743A"/>
                </a:solidFill>
                <a:latin typeface="Montserrat SemiBold" panose="00000700000000000000" pitchFamily="2" charset="-52"/>
              </a:rPr>
              <a:t>санитарно-эпидемиологическую </a:t>
            </a:r>
            <a:r>
              <a:rPr lang="ru-RU" sz="1200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характеристику с </a:t>
            </a:r>
            <a:r>
              <a:rPr lang="ru-RU" sz="1200" dirty="0">
                <a:solidFill>
                  <a:srgbClr val="21743A"/>
                </a:solidFill>
                <a:latin typeface="Montserrat SemiBold" panose="00000700000000000000" pitchFamily="2" charset="-52"/>
              </a:rPr>
              <a:t>экспертным заключением «</a:t>
            </a:r>
            <a:r>
              <a:rPr lang="ru-RU" sz="1200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Центра </a:t>
            </a:r>
            <a:r>
              <a:rPr lang="ru-RU" sz="1200" dirty="0">
                <a:solidFill>
                  <a:srgbClr val="21743A"/>
                </a:solidFill>
                <a:latin typeface="Montserrat SemiBold" panose="00000700000000000000" pitchFamily="2" charset="-52"/>
              </a:rPr>
              <a:t>гигиены и </a:t>
            </a:r>
            <a:r>
              <a:rPr lang="ru-RU" sz="1200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эпидемиологии в </a:t>
            </a:r>
            <a:r>
              <a:rPr lang="ru-RU" sz="1200" dirty="0">
                <a:solidFill>
                  <a:srgbClr val="21743A"/>
                </a:solidFill>
                <a:latin typeface="Montserrat SemiBold" panose="00000700000000000000" pitchFamily="2" charset="-52"/>
              </a:rPr>
              <a:t>Московской области</a:t>
            </a:r>
            <a:r>
              <a:rPr lang="ru-RU" sz="1200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» от 01.06.2020 года.</a:t>
            </a:r>
            <a:endParaRPr lang="ru-RU" sz="1200" dirty="0">
              <a:solidFill>
                <a:srgbClr val="21743A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3400" y="4748540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ВОДОЁМ «ЮБИЛЕЙНЫЙ»</a:t>
            </a:r>
            <a:endParaRPr lang="ru-RU" sz="1200" b="1" dirty="0">
              <a:solidFill>
                <a:srgbClr val="21743A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37201" y="2438401"/>
            <a:ext cx="3022599" cy="2298699"/>
          </a:xfrm>
          <a:prstGeom prst="rect">
            <a:avLst/>
          </a:prstGeom>
          <a:solidFill>
            <a:srgbClr val="2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photos.wikimapia.org/p/00/01/31/92/25_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12" y="2510807"/>
            <a:ext cx="2881380" cy="216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6705600" y="4741395"/>
            <a:ext cx="1854200" cy="268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705600" y="4763929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ВОДОЁМ «ЮЖНЫЙ»</a:t>
            </a:r>
            <a:endParaRPr lang="ru-RU" sz="1200" b="1" dirty="0">
              <a:solidFill>
                <a:srgbClr val="21743A"/>
              </a:solidFill>
              <a:latin typeface="Montserrat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8357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0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X:\РАБОТА В МЭРИИ\2020\Июль\Лого ЛВ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580"/>
            <a:ext cx="1519658" cy="44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L:\Работа в мэрии\Работа\Гер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57" y="171237"/>
            <a:ext cx="406355" cy="4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738013" y="895350"/>
            <a:ext cx="808082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08BDF3A-07AE-4CDB-A8EB-D348C5F43A65}"/>
              </a:ext>
            </a:extLst>
          </p:cNvPr>
          <p:cNvSpPr/>
          <p:nvPr/>
        </p:nvSpPr>
        <p:spPr>
          <a:xfrm>
            <a:off x="738013" y="1003295"/>
            <a:ext cx="8080821" cy="61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На водоёме </a:t>
            </a:r>
            <a:r>
              <a:rPr lang="ru-RU" sz="1200" b="1" dirty="0">
                <a:solidFill>
                  <a:srgbClr val="21743A"/>
                </a:solidFill>
                <a:latin typeface="Montserrat SemiBold" panose="00000700000000000000" pitchFamily="2" charset="-52"/>
              </a:rPr>
              <a:t>«Западный» </a:t>
            </a:r>
            <a:r>
              <a:rPr lang="ru-RU" sz="1200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был произведён </a:t>
            </a:r>
            <a:r>
              <a:rPr lang="ru-RU" sz="1200" dirty="0">
                <a:solidFill>
                  <a:srgbClr val="21743A"/>
                </a:solidFill>
                <a:latin typeface="Montserrat SemiBold" panose="00000700000000000000" pitchFamily="2" charset="-52"/>
              </a:rPr>
              <a:t>забор проб пляжного </a:t>
            </a:r>
            <a:r>
              <a:rPr lang="ru-RU" sz="1200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песка и воды для </a:t>
            </a:r>
            <a:r>
              <a:rPr lang="ru-RU" sz="1200" dirty="0">
                <a:solidFill>
                  <a:srgbClr val="21743A"/>
                </a:solidFill>
                <a:latin typeface="Montserrat SemiBold" panose="00000700000000000000" pitchFamily="2" charset="-52"/>
              </a:rPr>
              <a:t>проведения анализа</a:t>
            </a:r>
            <a:r>
              <a:rPr lang="ru-RU" sz="1200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. В настоящее время водоём находится на стадии получения экспертного заключения.</a:t>
            </a:r>
            <a:endParaRPr lang="ru-RU" sz="1200" dirty="0">
              <a:solidFill>
                <a:srgbClr val="21743A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384300" y="1809751"/>
            <a:ext cx="6007100" cy="2990850"/>
          </a:xfrm>
          <a:prstGeom prst="rect">
            <a:avLst/>
          </a:prstGeom>
          <a:solidFill>
            <a:srgbClr val="2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C67C5AD-C3A8-4F02-98A5-9043FA9E4F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07"/>
          <a:stretch/>
        </p:blipFill>
        <p:spPr>
          <a:xfrm>
            <a:off x="1447800" y="1896943"/>
            <a:ext cx="5856299" cy="2867798"/>
          </a:xfrm>
          <a:prstGeom prst="rect">
            <a:avLst/>
          </a:prstGeom>
        </p:spPr>
      </p:pic>
      <p:pic>
        <p:nvPicPr>
          <p:cNvPr id="28" name="Picture 4" descr="X:\РАБОТА В МЭРИИ\2019\Отчёт\gerb_moskovskoy_oblasti_Abali.ru_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056" y="34230"/>
            <a:ext cx="466835" cy="6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384300" y="4800601"/>
            <a:ext cx="21209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368928" y="4800601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ВОДОЁМ «ЗАПАДНЫЙ»</a:t>
            </a:r>
            <a:endParaRPr lang="ru-RU" sz="1200" b="1" dirty="0">
              <a:solidFill>
                <a:srgbClr val="21743A"/>
              </a:solidFill>
              <a:latin typeface="Montserrat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8480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489F28F-57A9-4519-9973-4AF9AA33C5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1" b="21432"/>
          <a:stretch/>
        </p:blipFill>
        <p:spPr>
          <a:xfrm flipH="1">
            <a:off x="3909418" y="-16698"/>
            <a:ext cx="5373269" cy="516654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-4325257" y="-1619250"/>
            <a:ext cx="9448800" cy="8915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L:\Работа в мэрии\Работа\Гер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57" y="171237"/>
            <a:ext cx="406355" cy="4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X:\РАБОТА В МЭРИИ\2019\Отчёт\gerb_moskovskoy_oblasti_Abali.ru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056" y="34230"/>
            <a:ext cx="466835" cy="6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43.userapi.com/c846419/v846419698/b7da5/jQ0lw9yrMu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6149" r="20000" b="-10756"/>
          <a:stretch/>
        </p:blipFill>
        <p:spPr bwMode="auto">
          <a:xfrm>
            <a:off x="-3733800" y="-1390338"/>
            <a:ext cx="8679224" cy="7947223"/>
          </a:xfrm>
          <a:prstGeom prst="ellipse">
            <a:avLst/>
          </a:prstGeom>
          <a:ln w="76200" cap="rnd">
            <a:solidFill>
              <a:srgbClr val="21743A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31865" y="4546757"/>
            <a:ext cx="3625735" cy="415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1865" y="4171951"/>
            <a:ext cx="7740536" cy="415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ECE6F8-6DA0-4109-AD75-CEC21A3C76A7}"/>
              </a:ext>
            </a:extLst>
          </p:cNvPr>
          <p:cNvSpPr txBox="1"/>
          <p:nvPr/>
        </p:nvSpPr>
        <p:spPr>
          <a:xfrm>
            <a:off x="171918" y="4192814"/>
            <a:ext cx="7474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Водоём </a:t>
            </a:r>
            <a:r>
              <a:rPr lang="ru-RU" sz="2000" dirty="0">
                <a:solidFill>
                  <a:srgbClr val="21743A"/>
                </a:solidFill>
                <a:latin typeface="Montserrat SemiBold" panose="00000700000000000000" pitchFamily="2" charset="-52"/>
              </a:rPr>
              <a:t>«Западный» </a:t>
            </a:r>
            <a:r>
              <a:rPr lang="ru-RU" sz="2000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- </a:t>
            </a:r>
            <a:r>
              <a:rPr lang="ru-RU" sz="2000" dirty="0">
                <a:solidFill>
                  <a:srgbClr val="21743A"/>
                </a:solidFill>
                <a:latin typeface="Montserrat SemiBold" panose="00000700000000000000" pitchFamily="2" charset="-52"/>
              </a:rPr>
              <a:t>приоритетная зона отдыха для жителей </a:t>
            </a:r>
            <a:r>
              <a:rPr lang="ru-RU" sz="2000" dirty="0" smtClean="0">
                <a:solidFill>
                  <a:srgbClr val="21743A"/>
                </a:solidFill>
                <a:latin typeface="Montserrat SemiBold" panose="00000700000000000000" pitchFamily="2" charset="-52"/>
              </a:rPr>
              <a:t>Электростали</a:t>
            </a:r>
            <a:endParaRPr lang="ru-RU" sz="2000" dirty="0">
              <a:solidFill>
                <a:srgbClr val="21743A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33" name="Picture 4" descr="X:\РАБОТА В МЭРИИ\2020\Июль\Лого ЛВП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580"/>
            <a:ext cx="1519658" cy="44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34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0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Овал 27"/>
          <p:cNvSpPr/>
          <p:nvPr/>
        </p:nvSpPr>
        <p:spPr>
          <a:xfrm>
            <a:off x="2590800" y="-1162050"/>
            <a:ext cx="8001000" cy="8001000"/>
          </a:xfrm>
          <a:prstGeom prst="ellipse">
            <a:avLst/>
          </a:prstGeom>
          <a:solidFill>
            <a:srgbClr val="00A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Picture 3" descr="L:\Работа в мэрии\Работа\Гер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57" y="171237"/>
            <a:ext cx="406355" cy="4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63F2F60-8B39-4E0A-9056-9D06DCFE1F41}"/>
              </a:ext>
            </a:extLst>
          </p:cNvPr>
          <p:cNvSpPr txBox="1"/>
          <p:nvPr/>
        </p:nvSpPr>
        <p:spPr>
          <a:xfrm>
            <a:off x="4957062" y="3237696"/>
            <a:ext cx="36375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СПАСИБО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ЗА ВНИМАНИЕ!</a:t>
            </a:r>
          </a:p>
        </p:txBody>
      </p:sp>
      <p:pic>
        <p:nvPicPr>
          <p:cNvPr id="31" name="Picture 4" descr="X:\РАБОТА В МЭРИИ\2019\Отчёт\gerb_moskovskoy_oblasti_Abali.ru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056" y="34230"/>
            <a:ext cx="466835" cy="6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X:\РАБОТА В МЭРИИ\2020\Июль\Лого ЛВП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46" y="971551"/>
            <a:ext cx="5612688" cy="16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2895600" y="3797300"/>
            <a:ext cx="1044072" cy="451078"/>
          </a:xfrm>
          <a:prstGeom prst="rect">
            <a:avLst/>
          </a:prstGeom>
          <a:solidFill>
            <a:srgbClr val="00A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20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7775</TotalTime>
  <Words>172</Words>
  <Application>Microsoft Office PowerPoint</Application>
  <PresentationFormat>Экран (16:9)</PresentationFormat>
  <Paragraphs>34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 Black</vt:lpstr>
      <vt:lpstr>AvantGardeC</vt:lpstr>
      <vt:lpstr>Calibri</vt:lpstr>
      <vt:lpstr>Montserrat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округ Красноармейск</dc:title>
  <dc:creator>Пользователь</dc:creator>
  <cp:lastModifiedBy>Юлия Емелина</cp:lastModifiedBy>
  <cp:revision>539</cp:revision>
  <dcterms:created xsi:type="dcterms:W3CDTF">2019-02-03T13:52:08Z</dcterms:created>
  <dcterms:modified xsi:type="dcterms:W3CDTF">2020-07-17T06:08:49Z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2019-02-01T00:00:00Z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2019-02-03T00:00:00Z</vt:filetime>
  </property>
</Properties>
</file>