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charts/chart17.xml" ContentType="application/vnd.openxmlformats-officedocument.drawingml.char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charts/chart16.xml" ContentType="application/vnd.openxmlformats-officedocument.drawingml.char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55" r:id="rId1"/>
  </p:sldMasterIdLst>
  <p:notesMasterIdLst>
    <p:notesMasterId r:id="rId55"/>
  </p:notesMasterIdLst>
  <p:handoutMasterIdLst>
    <p:handoutMasterId r:id="rId56"/>
  </p:handoutMasterIdLst>
  <p:sldIdLst>
    <p:sldId id="895" r:id="rId2"/>
    <p:sldId id="930" r:id="rId3"/>
    <p:sldId id="1100" r:id="rId4"/>
    <p:sldId id="936" r:id="rId5"/>
    <p:sldId id="1015" r:id="rId6"/>
    <p:sldId id="1120" r:id="rId7"/>
    <p:sldId id="928" r:id="rId8"/>
    <p:sldId id="1013" r:id="rId9"/>
    <p:sldId id="939" r:id="rId10"/>
    <p:sldId id="923" r:id="rId11"/>
    <p:sldId id="924" r:id="rId12"/>
    <p:sldId id="938" r:id="rId13"/>
    <p:sldId id="942" r:id="rId14"/>
    <p:sldId id="932" r:id="rId15"/>
    <p:sldId id="1121" r:id="rId16"/>
    <p:sldId id="1016" r:id="rId17"/>
    <p:sldId id="1092" r:id="rId18"/>
    <p:sldId id="1053" r:id="rId19"/>
    <p:sldId id="1122" r:id="rId20"/>
    <p:sldId id="1054" r:id="rId21"/>
    <p:sldId id="1101" r:id="rId22"/>
    <p:sldId id="1056" r:id="rId23"/>
    <p:sldId id="1014" r:id="rId24"/>
    <p:sldId id="1102" r:id="rId25"/>
    <p:sldId id="994" r:id="rId26"/>
    <p:sldId id="1103" r:id="rId27"/>
    <p:sldId id="1041" r:id="rId28"/>
    <p:sldId id="1059" r:id="rId29"/>
    <p:sldId id="1098" r:id="rId30"/>
    <p:sldId id="935" r:id="rId31"/>
    <p:sldId id="1099" r:id="rId32"/>
    <p:sldId id="1051" r:id="rId33"/>
    <p:sldId id="1095" r:id="rId34"/>
    <p:sldId id="1104" r:id="rId35"/>
    <p:sldId id="1105" r:id="rId36"/>
    <p:sldId id="1106" r:id="rId37"/>
    <p:sldId id="926" r:id="rId38"/>
    <p:sldId id="1119" r:id="rId39"/>
    <p:sldId id="1007" r:id="rId40"/>
    <p:sldId id="1107" r:id="rId41"/>
    <p:sldId id="1108" r:id="rId42"/>
    <p:sldId id="1109" r:id="rId43"/>
    <p:sldId id="1110" r:id="rId44"/>
    <p:sldId id="1111" r:id="rId45"/>
    <p:sldId id="1112" r:id="rId46"/>
    <p:sldId id="1113" r:id="rId47"/>
    <p:sldId id="1114" r:id="rId48"/>
    <p:sldId id="1115" r:id="rId49"/>
    <p:sldId id="1117" r:id="rId50"/>
    <p:sldId id="1118" r:id="rId51"/>
    <p:sldId id="1010" r:id="rId52"/>
    <p:sldId id="1096" r:id="rId53"/>
    <p:sldId id="933" r:id="rId54"/>
  </p:sldIdLst>
  <p:sldSz cx="9144000" cy="6858000" type="screen4x3"/>
  <p:notesSz cx="6797675" cy="9928225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03696"/>
    <a:srgbClr val="3276C8"/>
    <a:srgbClr val="5F5F5F"/>
    <a:srgbClr val="333333"/>
    <a:srgbClr val="292929"/>
    <a:srgbClr val="173860"/>
    <a:srgbClr val="5F9CCF"/>
    <a:srgbClr val="9900CC"/>
    <a:srgbClr val="0033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9318" autoAdjust="0"/>
  </p:normalViewPr>
  <p:slideViewPr>
    <p:cSldViewPr>
      <p:cViewPr varScale="1">
        <p:scale>
          <a:sx n="115" d="100"/>
          <a:sy n="115" d="100"/>
        </p:scale>
        <p:origin x="-15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54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287233276182634E-2"/>
          <c:y val="7.4341383242858924E-2"/>
          <c:w val="0.96855054245249061"/>
          <c:h val="0.85648267395888822"/>
        </c:manualLayout>
      </c:layout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млн. руб</c:v>
                </c:pt>
              </c:strCache>
            </c:strRef>
          </c:tx>
          <c:dLbls>
            <c:dLbl>
              <c:idx val="0"/>
              <c:layout>
                <c:manualLayout>
                  <c:x val="-5.5351720647774022E-2"/>
                  <c:y val="-1.46113421863017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C89-40AC-9D31-A2AA044F1CD0}"/>
                </c:ext>
              </c:extLst>
            </c:dLbl>
            <c:dLbl>
              <c:idx val="1"/>
              <c:layout>
                <c:manualLayout>
                  <c:x val="-5.2892269511721962E-2"/>
                  <c:y val="3.68946111348019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C89-40AC-9D31-A2AA044F1CD0}"/>
                </c:ext>
              </c:extLst>
            </c:dLbl>
            <c:dLbl>
              <c:idx val="2"/>
              <c:layout>
                <c:manualLayout>
                  <c:x val="-2.0884060685521889E-2"/>
                  <c:y val="6.214847649307048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C89-40AC-9D31-A2AA044F1CD0}"/>
                </c:ext>
              </c:extLst>
            </c:dLbl>
            <c:dLbl>
              <c:idx val="3"/>
              <c:layout>
                <c:manualLayout>
                  <c:x val="-1.9747873053150424E-2"/>
                  <c:y val="3.96254193284856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C89-40AC-9D31-A2AA044F1CD0}"/>
                </c:ext>
              </c:extLst>
            </c:dLbl>
            <c:dLbl>
              <c:idx val="4"/>
              <c:layout>
                <c:manualLayout>
                  <c:x val="-3.2897550859424286E-2"/>
                  <c:y val="2.43713706572185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C89-40AC-9D31-A2AA044F1CD0}"/>
                </c:ext>
              </c:extLst>
            </c:dLbl>
            <c:dLbl>
              <c:idx val="5"/>
              <c:layout>
                <c:manualLayout>
                  <c:x val="-3.0322725013327081E-2"/>
                  <c:y val="4.19771954925738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89-40AC-9D31-A2AA044F1C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 cap="none" spc="0">
                    <a:ln w="18000">
                      <a:solidFill>
                        <a:srgbClr val="00B050"/>
                      </a:solidFill>
                      <a:prstDash val="solid"/>
                      <a:miter lim="800000"/>
                    </a:ln>
                    <a:solidFill>
                      <a:srgbClr val="00B05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 г. </c:v>
                </c:pt>
                <c:pt idx="1">
                  <c:v>2020 г.</c:v>
                </c:pt>
                <c:pt idx="2">
                  <c:v>2021 г. (первоначальный)</c:v>
                </c:pt>
                <c:pt idx="3">
                  <c:v>2022 г. (план)</c:v>
                </c:pt>
                <c:pt idx="4">
                  <c:v>2023 г. (план)</c:v>
                </c:pt>
                <c:pt idx="5">
                  <c:v>2024 г.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5637.7</c:v>
                </c:pt>
                <c:pt idx="1">
                  <c:v>6431.7</c:v>
                </c:pt>
                <c:pt idx="2">
                  <c:v>5378</c:v>
                </c:pt>
                <c:pt idx="3">
                  <c:v>5773.1</c:v>
                </c:pt>
                <c:pt idx="4">
                  <c:v>5434.4</c:v>
                </c:pt>
                <c:pt idx="5">
                  <c:v>5551.6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C89-40AC-9D31-A2AA044F1C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млн. руб.</c:v>
                </c:pt>
              </c:strCache>
            </c:strRef>
          </c:tx>
          <c:dLbls>
            <c:dLbl>
              <c:idx val="0"/>
              <c:layout>
                <c:manualLayout>
                  <c:x val="-5.0345246156727724E-2"/>
                  <c:y val="-4.72660532655729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C89-40AC-9D31-A2AA044F1CD0}"/>
                </c:ext>
              </c:extLst>
            </c:dLbl>
            <c:dLbl>
              <c:idx val="1"/>
              <c:layout>
                <c:manualLayout>
                  <c:x val="-7.0246651994755924E-2"/>
                  <c:y val="-5.88793946745536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C89-40AC-9D31-A2AA044F1CD0}"/>
                </c:ext>
              </c:extLst>
            </c:dLbl>
            <c:dLbl>
              <c:idx val="2"/>
              <c:layout>
                <c:manualLayout>
                  <c:x val="-4.2886749535349534E-3"/>
                  <c:y val="-3.33016763510862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C89-40AC-9D31-A2AA044F1CD0}"/>
                </c:ext>
              </c:extLst>
            </c:dLbl>
            <c:dLbl>
              <c:idx val="3"/>
              <c:layout>
                <c:manualLayout>
                  <c:x val="-2.6024707522296412E-2"/>
                  <c:y val="-4.24597345590741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C89-40AC-9D31-A2AA044F1CD0}"/>
                </c:ext>
              </c:extLst>
            </c:dLbl>
            <c:dLbl>
              <c:idx val="4"/>
              <c:layout>
                <c:manualLayout>
                  <c:x val="-7.7249981751973534E-3"/>
                  <c:y val="-3.96116189923680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C89-40AC-9D31-A2AA044F1CD0}"/>
                </c:ext>
              </c:extLst>
            </c:dLbl>
            <c:dLbl>
              <c:idx val="5"/>
              <c:layout>
                <c:manualLayout>
                  <c:x val="-2.5172735639056486E-2"/>
                  <c:y val="-3.80048583499719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C89-40AC-9D31-A2AA044F1C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cap="none" spc="0">
                    <a:ln w="18000">
                      <a:solidFill>
                        <a:srgbClr val="C00000"/>
                      </a:solidFill>
                      <a:prstDash val="solid"/>
                      <a:miter lim="800000"/>
                    </a:ln>
                    <a:solidFill>
                      <a:srgbClr val="00B05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 г. </c:v>
                </c:pt>
                <c:pt idx="1">
                  <c:v>2020 г.</c:v>
                </c:pt>
                <c:pt idx="2">
                  <c:v>2021 г. (первоначальный)</c:v>
                </c:pt>
                <c:pt idx="3">
                  <c:v>2022 г. (план)</c:v>
                </c:pt>
                <c:pt idx="4">
                  <c:v>2023 г. (план)</c:v>
                </c:pt>
                <c:pt idx="5">
                  <c:v>2024 г.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5749.1</c:v>
                </c:pt>
                <c:pt idx="1">
                  <c:v>6597.1</c:v>
                </c:pt>
                <c:pt idx="2">
                  <c:v>5356.7</c:v>
                </c:pt>
                <c:pt idx="3">
                  <c:v>5831.1</c:v>
                </c:pt>
                <c:pt idx="4">
                  <c:v>5434.4</c:v>
                </c:pt>
                <c:pt idx="5">
                  <c:v>5551.6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C89-40AC-9D31-A2AA044F1CD0}"/>
            </c:ext>
          </c:extLst>
        </c:ser>
        <c:dLbls>
          <c:showVal val="1"/>
        </c:dLbls>
        <c:axId val="139642752"/>
        <c:axId val="139644288"/>
        <c:axId val="148089024"/>
      </c:line3DChart>
      <c:catAx>
        <c:axId val="139642752"/>
        <c:scaling>
          <c:orientation val="minMax"/>
        </c:scaling>
        <c:axPos val="b"/>
        <c:majorGridlines/>
        <c:numFmt formatCode="General" sourceLinked="0"/>
        <c:majorTickMark val="none"/>
        <c:tickLblPos val="nextTo"/>
        <c:txPr>
          <a:bodyPr/>
          <a:lstStyle/>
          <a:p>
            <a:pPr>
              <a:defRPr sz="14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pPr>
            <a:endParaRPr lang="ru-RU"/>
          </a:p>
        </c:txPr>
        <c:crossAx val="139644288"/>
        <c:crosses val="autoZero"/>
        <c:auto val="1"/>
        <c:lblAlgn val="ctr"/>
        <c:lblOffset val="100"/>
      </c:catAx>
      <c:valAx>
        <c:axId val="139644288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39642752"/>
        <c:crosses val="autoZero"/>
        <c:crossBetween val="between"/>
      </c:valAx>
      <c:serAx>
        <c:axId val="148089024"/>
        <c:scaling>
          <c:orientation val="minMax"/>
        </c:scaling>
        <c:delete val="1"/>
        <c:axPos val="b"/>
        <c:tickLblPos val="none"/>
        <c:crossAx val="139644288"/>
        <c:crosses val="autoZero"/>
      </c:serAx>
    </c:plotArea>
    <c:legend>
      <c:legendPos val="t"/>
      <c:layout>
        <c:manualLayout>
          <c:xMode val="edge"/>
          <c:yMode val="edge"/>
          <c:x val="0.12725999358854295"/>
          <c:y val="3.8285938282031411E-2"/>
          <c:w val="0.76077498487184292"/>
          <c:h val="5.1056003232234123E-2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8857121010368698E-2"/>
          <c:y val="2.5433003927833934E-2"/>
          <c:w val="0.53601662515377235"/>
          <c:h val="0.892182338389962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4.1623294986008433E-2"/>
                  <c:y val="6.5206538232742084E-2"/>
                </c:manualLayout>
              </c:layout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2E6-439E-9673-FD6F5E033CC2}"/>
                </c:ext>
              </c:extLst>
            </c:dLbl>
            <c:dLbl>
              <c:idx val="2"/>
              <c:layout>
                <c:manualLayout>
                  <c:x val="0.11276844676436"/>
                  <c:y val="1.5009056658964761E-2"/>
                </c:manualLayout>
              </c:layout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E6-439E-9673-FD6F5E033CC2}"/>
                </c:ext>
              </c:extLst>
            </c:dLbl>
            <c:dLbl>
              <c:idx val="3"/>
              <c:layout>
                <c:manualLayout>
                  <c:x val="-3.3987590911548807E-2"/>
                  <c:y val="2.1705921564270692E-2"/>
                </c:manualLayout>
              </c:layout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2E6-439E-9673-FD6F5E033CC2}"/>
                </c:ext>
              </c:extLst>
            </c:dLbl>
            <c:dLbl>
              <c:idx val="4"/>
              <c:layout>
                <c:manualLayout>
                  <c:x val="-2.3813164938558663E-2"/>
                  <c:y val="1.1162613436763023E-2"/>
                </c:manualLayout>
              </c:layout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2E6-439E-9673-FD6F5E033CC2}"/>
                </c:ext>
              </c:extLst>
            </c:dLbl>
            <c:dLbl>
              <c:idx val="5"/>
              <c:layout>
                <c:manualLayout>
                  <c:x val="0.13883829446216991"/>
                  <c:y val="6.3068765917710989E-2"/>
                </c:manualLayout>
              </c:layout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2E6-439E-9673-FD6F5E033CC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                    </c:v>
                </c:pt>
                <c:pt idx="1">
                  <c:v>ПЛАТЕЖИ ПРИ ПОЛЬЗОВАНИИ ПРИРОДНЫМИ РЕСУРСАМИ                    </c:v>
                </c:pt>
                <c:pt idx="2">
                  <c:v>ДОХОДЫ ОТ ОКАЗАНИЯ ПЛАТНЫХ УСЛУГ (РАБОТ) И КОМПЕНСАЦИИ ЗАТРАТ ГОСУДАРСТВА                    </c:v>
                </c:pt>
                <c:pt idx="3">
                  <c:v>ДОХОДЫ ОТ ПРОДАЖИ МАТЕРИАЛЬНЫХ И НЕМАТЕРИАЛЬНЫХ АКТИВОВ                    </c:v>
                </c:pt>
                <c:pt idx="4">
                  <c:v>ШТРАФЫ, САНКЦИИ, ВОЗМЕЩЕНИЕ УЩЕРБА                    </c:v>
                </c:pt>
                <c:pt idx="5">
                  <c:v>ПРОЧИЕ НЕНАЛОГОВЫЕ ДОХОДЫ                    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313.75</c:v>
                </c:pt>
                <c:pt idx="1">
                  <c:v>7.55</c:v>
                </c:pt>
                <c:pt idx="2">
                  <c:v>37.980000000000004</c:v>
                </c:pt>
                <c:pt idx="3">
                  <c:v>48.796000000000028</c:v>
                </c:pt>
                <c:pt idx="4">
                  <c:v>6.6499999999999995</c:v>
                </c:pt>
                <c:pt idx="5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2E6-439E-9673-FD6F5E033CC2}"/>
            </c:ext>
          </c:extLst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18275457316336841"/>
          <c:y val="3.9571552527918892E-2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5.8905884280277696E-2"/>
          <c:y val="0.20142484168425731"/>
          <c:w val="0.36354293967336981"/>
          <c:h val="0.53622583601823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4.8566825908232504E-2"/>
                  <c:y val="9.4680232435495948E-2"/>
                </c:manualLayout>
              </c:layout>
              <c:showVal val="1"/>
              <c:showPercent val="1"/>
            </c:dLbl>
            <c:dLbl>
              <c:idx val="2"/>
              <c:layout>
                <c:manualLayout>
                  <c:x val="3.8260724653782427E-2"/>
                  <c:y val="-6.2964874507614482E-2"/>
                </c:manualLayout>
              </c:layout>
              <c:showVal val="1"/>
              <c:showPercent val="1"/>
            </c:dLbl>
            <c:dLbl>
              <c:idx val="3"/>
              <c:layout>
                <c:manualLayout>
                  <c:x val="7.1495316945460172E-2"/>
                  <c:y val="4.7296784182911937E-2"/>
                </c:manualLayout>
              </c:layout>
              <c:showVal val="1"/>
              <c:showPercent val="1"/>
            </c:dLbl>
            <c:dLbl>
              <c:idx val="4"/>
              <c:layout>
                <c:manualLayout>
                  <c:x val="-1.9991377769620185E-2"/>
                  <c:y val="-7.6134297314364024E-3"/>
                </c:manualLayout>
              </c:layout>
              <c:showVal val="1"/>
              <c:showPercent val="1"/>
            </c:dLbl>
            <c:dLbl>
              <c:idx val="5"/>
              <c:layout>
                <c:manualLayout>
                  <c:x val="8.9827217265714437E-2"/>
                  <c:y val="4.1465329450032978E-2"/>
                </c:manualLayout>
              </c:layout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                    </c:v>
                </c:pt>
                <c:pt idx="1">
                  <c:v>ПЛАТЕЖИ ПРИ ПОЛЬЗОВАНИИ ПРИРОДНЫМИ РЕСУРСАМИ                    </c:v>
                </c:pt>
                <c:pt idx="2">
                  <c:v>ДОХОДЫ ОТ ОКАЗАНИЯ ПЛАТНЫХ УСЛУГ (РАБОТ) И КОМПЕНСАЦИИ ЗАТРАТ ГОСУДАРСТВА                    </c:v>
                </c:pt>
                <c:pt idx="3">
                  <c:v>ДОХОДЫ ОТ ПРОДАЖИ МАТЕРИАЛЬНЫХ И НЕМАТЕРИАЛЬНЫХ АКТИВОВ                    </c:v>
                </c:pt>
                <c:pt idx="4">
                  <c:v>ПРОЧИЕ НЕНАЛОГОВЫЕ ДОХОДЫ                  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282.25</c:v>
                </c:pt>
                <c:pt idx="1">
                  <c:v>5.85</c:v>
                </c:pt>
                <c:pt idx="2">
                  <c:v>13.57</c:v>
                </c:pt>
                <c:pt idx="3">
                  <c:v>46.1</c:v>
                </c:pt>
                <c:pt idx="4">
                  <c:v>0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7.8095791288890923E-2"/>
          <c:y val="0.74976738695700451"/>
          <c:w val="0.89769953096998933"/>
          <c:h val="0.188945250808982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26574176943302574"/>
          <c:y val="2.0041965034188052E-4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2.5989826267026812E-3"/>
          <c:y val="0.25568686812577096"/>
          <c:w val="0.75413797374062252"/>
          <c:h val="0.74197445803514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2.2699381138721292E-3"/>
                  <c:y val="0.13286831766167395"/>
                </c:manualLayout>
              </c:layout>
              <c:showVal val="1"/>
              <c:showPercent val="1"/>
            </c:dLbl>
            <c:dLbl>
              <c:idx val="2"/>
              <c:layout>
                <c:manualLayout>
                  <c:x val="1.6535861094799185E-3"/>
                  <c:y val="-7.1687489268869115E-2"/>
                </c:manualLayout>
              </c:layout>
              <c:showVal val="1"/>
              <c:showPercent val="1"/>
            </c:dLbl>
            <c:dLbl>
              <c:idx val="3"/>
              <c:layout>
                <c:manualLayout>
                  <c:x val="0.14145576086784259"/>
                  <c:y val="0.10914570098272147"/>
                </c:manualLayout>
              </c:layout>
              <c:showVal val="1"/>
              <c:showPercent val="1"/>
            </c:dLbl>
            <c:dLbl>
              <c:idx val="4"/>
              <c:layout>
                <c:manualLayout>
                  <c:x val="1.9459900546029866E-2"/>
                  <c:y val="-2.9012180464796842E-2"/>
                </c:manualLayout>
              </c:layout>
              <c:showVal val="1"/>
              <c:showPercent val="1"/>
            </c:dLbl>
            <c:dLbl>
              <c:idx val="5"/>
              <c:delete val="1"/>
            </c:dLbl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                    </c:v>
                </c:pt>
                <c:pt idx="1">
                  <c:v>ПЛАТЕЖИ ПРИ ПОЛЬЗОВАНИИ ПРИРОДНЫМИ РЕСУРСАМИ                    </c:v>
                </c:pt>
                <c:pt idx="2">
                  <c:v>ДОХОДЫ ОТ ОКАЗАНИЯ ПЛАТНЫХ УСЛУГ (РАБОТ) И КОМПЕНСАЦИИ ЗАТРАТ ГОСУДАРСТВА                    </c:v>
                </c:pt>
                <c:pt idx="3">
                  <c:v>ДОХОДЫ ОТ ПРОДАЖИ МАТЕРИАЛЬНЫХ И НЕМАТЕРИАЛЬНЫХ АКТИВОВ                    </c:v>
                </c:pt>
                <c:pt idx="4">
                  <c:v>ПРОЧИЕ НЕНАЛОГОВЫЕ ДОХОДЫ                  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282.95999999999981</c:v>
                </c:pt>
                <c:pt idx="1">
                  <c:v>5.8599999999999985</c:v>
                </c:pt>
                <c:pt idx="2">
                  <c:v>13.5</c:v>
                </c:pt>
                <c:pt idx="3">
                  <c:v>26.939999999999991</c:v>
                </c:pt>
                <c:pt idx="4">
                  <c:v>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2428791348286404"/>
          <c:y val="2.0037456155665251E-4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0"/>
          <c:y val="0.24747250305521609"/>
          <c:w val="0.77373450275072364"/>
          <c:h val="0.75966660270071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2.2699381138721292E-3"/>
                  <c:y val="0.14487849564334121"/>
                </c:manualLayout>
              </c:layout>
              <c:showVal val="1"/>
              <c:showPercent val="1"/>
            </c:dLbl>
            <c:dLbl>
              <c:idx val="2"/>
              <c:layout>
                <c:manualLayout>
                  <c:x val="1.4615145642253781E-3"/>
                  <c:y val="-0.18195646912248076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Val val="1"/>
              <c:showPercent val="1"/>
            </c:dLbl>
            <c:dLbl>
              <c:idx val="3"/>
              <c:layout>
                <c:manualLayout>
                  <c:x val="0.12955787834273558"/>
                  <c:y val="-9.5276120113638202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Val val="1"/>
              <c:showPercent val="1"/>
            </c:dLbl>
            <c:dLbl>
              <c:idx val="4"/>
              <c:layout>
                <c:manualLayout>
                  <c:x val="4.8330278117247112E-2"/>
                  <c:y val="-1.9070053724189389E-2"/>
                </c:manualLayout>
              </c:layout>
              <c:showVal val="1"/>
              <c:showPercent val="1"/>
            </c:dLbl>
            <c:dLbl>
              <c:idx val="5"/>
              <c:delete val="1"/>
            </c:dLbl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                    </c:v>
                </c:pt>
                <c:pt idx="1">
                  <c:v>ПЛАТЕЖИ ПРИ ПОЛЬЗОВАНИИ ПРИРОДНЫМИ РЕСУРСАМИ                    </c:v>
                </c:pt>
                <c:pt idx="2">
                  <c:v>ДОХОДЫ ОТ ОКАЗАНИЯ ПЛАТНЫХ УСЛУГ (РАБОТ) И КОМПЕНСАЦИИ ЗАТРАТ ГОСУДАРСТВА                    </c:v>
                </c:pt>
                <c:pt idx="3">
                  <c:v>ДОХОДЫ ОТ ПРОДАЖИ МАТЕРИАЛЬНЫХ И НЕМАТЕРИАЛЬНЫХ АКТИВОВ                    </c:v>
                </c:pt>
                <c:pt idx="4">
                  <c:v>ПРОЧИЕ НЕНАЛОГОВЫЕ ДОХОДЫ                  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283.77</c:v>
                </c:pt>
                <c:pt idx="1">
                  <c:v>5.87</c:v>
                </c:pt>
                <c:pt idx="2">
                  <c:v>13.5</c:v>
                </c:pt>
                <c:pt idx="3">
                  <c:v>27</c:v>
                </c:pt>
                <c:pt idx="4">
                  <c:v>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0"/>
      <c:rotY val="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г.о.Воскресенск</c:v>
                </c:pt>
                <c:pt idx="1">
                  <c:v>г.о.Дмитровский</c:v>
                </c:pt>
                <c:pt idx="2">
                  <c:v>г.о.Ленинский</c:v>
                </c:pt>
                <c:pt idx="3">
                  <c:v>г.о.Наро-Фоминский</c:v>
                </c:pt>
                <c:pt idx="4">
                  <c:v>г.о.Пушкинский</c:v>
                </c:pt>
                <c:pt idx="5">
                  <c:v>г.о.Серпухов</c:v>
                </c:pt>
                <c:pt idx="6">
                  <c:v>г.о.Электросталь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21.830920161065475</c:v>
                </c:pt>
                <c:pt idx="1">
                  <c:v>27.315691237141429</c:v>
                </c:pt>
                <c:pt idx="2">
                  <c:v>34.778981343083601</c:v>
                </c:pt>
                <c:pt idx="3">
                  <c:v>27.138474186514795</c:v>
                </c:pt>
                <c:pt idx="4">
                  <c:v>34.170587444549</c:v>
                </c:pt>
                <c:pt idx="5">
                  <c:v>21.892930866120317</c:v>
                </c:pt>
                <c:pt idx="6">
                  <c:v>16.389527824723462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14-41F3-BA3B-1D3086BBB2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г.о.Воскресенск</c:v>
                </c:pt>
                <c:pt idx="1">
                  <c:v>г.о.Дмитровский</c:v>
                </c:pt>
                <c:pt idx="2">
                  <c:v>г.о.Ленинский</c:v>
                </c:pt>
                <c:pt idx="3">
                  <c:v>г.о.Наро-Фоминский</c:v>
                </c:pt>
                <c:pt idx="4">
                  <c:v>г.о.Пушкинский</c:v>
                </c:pt>
                <c:pt idx="5">
                  <c:v>г.о.Серпухов</c:v>
                </c:pt>
                <c:pt idx="6">
                  <c:v>г.о.Электросталь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20.156396905779289</c:v>
                </c:pt>
                <c:pt idx="1">
                  <c:v>23.864307675580328</c:v>
                </c:pt>
                <c:pt idx="2">
                  <c:v>31.309557128990583</c:v>
                </c:pt>
                <c:pt idx="3">
                  <c:v>23.601377354668831</c:v>
                </c:pt>
                <c:pt idx="4">
                  <c:v>31.126943585607382</c:v>
                </c:pt>
                <c:pt idx="5">
                  <c:v>19.210701969073313</c:v>
                </c:pt>
                <c:pt idx="6">
                  <c:v>13.852569538928995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14-41F3-BA3B-1D3086BBB25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г.о.Воскресенск</c:v>
                </c:pt>
                <c:pt idx="1">
                  <c:v>г.о.Дмитровский</c:v>
                </c:pt>
                <c:pt idx="2">
                  <c:v>г.о.Ленинский</c:v>
                </c:pt>
                <c:pt idx="3">
                  <c:v>г.о.Наро-Фоминский</c:v>
                </c:pt>
                <c:pt idx="4">
                  <c:v>г.о.Пушкинский</c:v>
                </c:pt>
                <c:pt idx="5">
                  <c:v>г.о.Серпухов</c:v>
                </c:pt>
                <c:pt idx="6">
                  <c:v>г.о.Электросталь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1.6745232552861764</c:v>
                </c:pt>
                <c:pt idx="1">
                  <c:v>3.4513835615610913</c:v>
                </c:pt>
                <c:pt idx="2">
                  <c:v>3.4694242140930269</c:v>
                </c:pt>
                <c:pt idx="3">
                  <c:v>3.5370968318459655</c:v>
                </c:pt>
                <c:pt idx="4">
                  <c:v>3.0436438589416177</c:v>
                </c:pt>
                <c:pt idx="5">
                  <c:v>2.6822288970470098</c:v>
                </c:pt>
                <c:pt idx="6">
                  <c:v>2.5369582857944755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14-41F3-BA3B-1D3086BBB251}"/>
            </c:ext>
          </c:extLst>
        </c:ser>
        <c:dLbls>
          <c:showVal val="1"/>
        </c:dLbls>
        <c:shape val="cylinder"/>
        <c:axId val="158370432"/>
        <c:axId val="158392704"/>
        <c:axId val="0"/>
      </c:bar3DChart>
      <c:catAx>
        <c:axId val="15837043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8392704"/>
        <c:crosses val="autoZero"/>
        <c:auto val="1"/>
        <c:lblAlgn val="ctr"/>
        <c:lblOffset val="100"/>
      </c:catAx>
      <c:valAx>
        <c:axId val="158392704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158370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5099846894138234E-2"/>
          <c:y val="1.3290876946712316E-2"/>
          <c:w val="0.87220581802275265"/>
          <c:h val="5.8038747964507427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18735547745165793"/>
          <c:y val="4.8501555382735255E-2"/>
        </c:manualLayout>
      </c:layout>
    </c:title>
    <c:plotArea>
      <c:layout>
        <c:manualLayout>
          <c:layoutTarget val="inner"/>
          <c:xMode val="edge"/>
          <c:yMode val="edge"/>
          <c:x val="5.8905884280277696E-2"/>
          <c:y val="0.20142484168425731"/>
          <c:w val="0.36354293967336981"/>
          <c:h val="0.536225836018233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</c:v>
                </c:pt>
              </c:strCache>
            </c:strRef>
          </c:tx>
          <c:explosion val="25"/>
          <c:dPt>
            <c:idx val="6"/>
            <c:explosion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00-9D9B-4C07-95C4-76544E6EB0B6}"/>
              </c:ext>
            </c:extLst>
          </c:dPt>
          <c:dLbls>
            <c:dLbl>
              <c:idx val="0"/>
              <c:layout>
                <c:manualLayout>
                  <c:x val="-2.7731558546226116E-2"/>
                  <c:y val="7.0952185868237124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D9B-4C07-95C4-76544E6EB0B6}"/>
                </c:ext>
              </c:extLst>
            </c:dLbl>
            <c:dLbl>
              <c:idx val="1"/>
              <c:layout>
                <c:manualLayout>
                  <c:x val="-1.0512367740684181E-2"/>
                  <c:y val="-5.0326005443839814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D9B-4C07-95C4-76544E6EB0B6}"/>
                </c:ext>
              </c:extLst>
            </c:dLbl>
            <c:dLbl>
              <c:idx val="3"/>
              <c:layout>
                <c:manualLayout>
                  <c:x val="-3.3740307103353892E-2"/>
                  <c:y val="1.7297904399511167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D9B-4C07-95C4-76544E6EB0B6}"/>
                </c:ext>
              </c:extLst>
            </c:dLbl>
            <c:dLbl>
              <c:idx val="4"/>
              <c:layout>
                <c:manualLayout>
                  <c:x val="-3.9286242206610436E-2"/>
                  <c:y val="4.6390678813465524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D9B-4C07-95C4-76544E6EB0B6}"/>
                </c:ext>
              </c:extLst>
            </c:dLbl>
            <c:dLbl>
              <c:idx val="5"/>
              <c:layout>
                <c:manualLayout>
                  <c:x val="-5.5007541534933133E-2"/>
                  <c:y val="3.1796119875569642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D9B-4C07-95C4-76544E6EB0B6}"/>
                </c:ext>
              </c:extLst>
            </c:dLbl>
            <c:dLbl>
              <c:idx val="7"/>
              <c:layout>
                <c:manualLayout>
                  <c:x val="4.7491074438057015E-2"/>
                  <c:y val="2.8277413620708812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D9B-4C07-95C4-76544E6EB0B6}"/>
                </c:ext>
              </c:extLst>
            </c:dLbl>
            <c:dLbl>
              <c:idx val="8"/>
              <c:layout>
                <c:manualLayout>
                  <c:x val="3.0456008654405651E-2"/>
                  <c:y val="-3.2805729918897915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D9B-4C07-95C4-76544E6EB0B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 </c:v>
                </c:pt>
                <c:pt idx="4">
                  <c:v>Охрана окружающей среды</c:v>
                </c:pt>
                <c:pt idx="5">
                  <c:v>Национальная оборона</c:v>
                </c:pt>
                <c:pt idx="6">
                  <c:v>Образование </c:v>
                </c:pt>
                <c:pt idx="7">
                  <c:v>Культура, кинематография</c:v>
                </c:pt>
                <c:pt idx="8">
                  <c:v>Социальная политика </c:v>
                </c:pt>
                <c:pt idx="9">
                  <c:v>Физическая культура и спорт 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507</c:v>
                </c:pt>
                <c:pt idx="1">
                  <c:v>67</c:v>
                </c:pt>
                <c:pt idx="2">
                  <c:v>436.9</c:v>
                </c:pt>
                <c:pt idx="3">
                  <c:v>715.5</c:v>
                </c:pt>
                <c:pt idx="4">
                  <c:v>365.2</c:v>
                </c:pt>
                <c:pt idx="5">
                  <c:v>9.2000000000000011</c:v>
                </c:pt>
                <c:pt idx="6" formatCode="#,##0.00">
                  <c:v>2817</c:v>
                </c:pt>
                <c:pt idx="7">
                  <c:v>195.7</c:v>
                </c:pt>
                <c:pt idx="8">
                  <c:v>170</c:v>
                </c:pt>
                <c:pt idx="9">
                  <c:v>285.39999999999986</c:v>
                </c:pt>
                <c:pt idx="1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D9B-4C07-95C4-76544E6EB0B6}"/>
            </c:ext>
          </c:extLst>
        </c:ser>
        <c:firstSliceAng val="0"/>
      </c:pieChart>
    </c:plotArea>
    <c:legend>
      <c:legendPos val="b"/>
      <c:layout>
        <c:manualLayout>
          <c:xMode val="edge"/>
          <c:yMode val="edge"/>
          <c:x val="0.10893175240416034"/>
          <c:y val="0.74867931340964189"/>
          <c:w val="0.88975165659561095"/>
          <c:h val="0.23588837351405401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26574176943302574"/>
          <c:y val="2.0041965034188052E-4"/>
        </c:manualLayout>
      </c:layout>
    </c:title>
    <c:plotArea>
      <c:layout>
        <c:manualLayout>
          <c:layoutTarget val="inner"/>
          <c:xMode val="edge"/>
          <c:yMode val="edge"/>
          <c:x val="2.5989910586067607E-3"/>
          <c:y val="0.23478780135540581"/>
          <c:w val="0.77700060075629462"/>
          <c:h val="0.7628733171061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3.0509984487320896E-2"/>
                  <c:y val="7.120925957721869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C2-4C9C-BFE1-FEF2A634D823}"/>
                </c:ext>
              </c:extLst>
            </c:dLbl>
            <c:dLbl>
              <c:idx val="3"/>
              <c:layout>
                <c:manualLayout>
                  <c:x val="-8.6158379521617728E-2"/>
                  <c:y val="-8.0262041591338235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C2-4C9C-BFE1-FEF2A634D823}"/>
                </c:ext>
              </c:extLst>
            </c:dLbl>
            <c:dLbl>
              <c:idx val="4"/>
              <c:layout>
                <c:manualLayout>
                  <c:x val="-3.8493150966765012E-2"/>
                  <c:y val="-0.11576264253466829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9C2-4C9C-BFE1-FEF2A634D823}"/>
                </c:ext>
              </c:extLst>
            </c:dLbl>
            <c:dLbl>
              <c:idx val="5"/>
              <c:layout>
                <c:manualLayout>
                  <c:x val="-0.10397893032461414"/>
                  <c:y val="4.6078718526224346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9C2-4C9C-BFE1-FEF2A634D823}"/>
                </c:ext>
              </c:extLst>
            </c:dLbl>
            <c:dLbl>
              <c:idx val="7"/>
              <c:layout>
                <c:manualLayout>
                  <c:x val="3.6514975702288226E-2"/>
                  <c:y val="1.5704315682095935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9C2-4C9C-BFE1-FEF2A634D823}"/>
                </c:ext>
              </c:extLst>
            </c:dLbl>
            <c:dLbl>
              <c:idx val="8"/>
              <c:layout>
                <c:manualLayout>
                  <c:x val="3.2898093627457055E-2"/>
                  <c:y val="1.4414812495581299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9C2-4C9C-BFE1-FEF2A634D823}"/>
                </c:ext>
              </c:extLst>
            </c:dLbl>
            <c:dLbl>
              <c:idx val="10"/>
              <c:layout>
                <c:manualLayout>
                  <c:x val="1.8014973644903665E-2"/>
                  <c:y val="4.3086121744049114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9C2-4C9C-BFE1-FEF2A634D82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 </c:v>
                </c:pt>
                <c:pt idx="4">
                  <c:v>Охрана окружающей среды</c:v>
                </c:pt>
                <c:pt idx="5">
                  <c:v>Национальная оборона</c:v>
                </c:pt>
                <c:pt idx="6">
                  <c:v>Образование </c:v>
                </c:pt>
                <c:pt idx="7">
                  <c:v>Культура, кинематография</c:v>
                </c:pt>
                <c:pt idx="8">
                  <c:v>Социальная политика </c:v>
                </c:pt>
                <c:pt idx="9">
                  <c:v>Физическая культура и спорт 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594.79999999999995</c:v>
                </c:pt>
                <c:pt idx="1">
                  <c:v>72.599999999999994</c:v>
                </c:pt>
                <c:pt idx="2">
                  <c:v>439.1</c:v>
                </c:pt>
                <c:pt idx="3">
                  <c:v>710.1</c:v>
                </c:pt>
                <c:pt idx="4">
                  <c:v>11.6</c:v>
                </c:pt>
                <c:pt idx="5">
                  <c:v>10.7</c:v>
                </c:pt>
                <c:pt idx="6" formatCode="#,##0.00">
                  <c:v>3184.8</c:v>
                </c:pt>
                <c:pt idx="7">
                  <c:v>262.3</c:v>
                </c:pt>
                <c:pt idx="8">
                  <c:v>166.4</c:v>
                </c:pt>
                <c:pt idx="9">
                  <c:v>281.7</c:v>
                </c:pt>
                <c:pt idx="1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9C2-4C9C-BFE1-FEF2A634D823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</a:t>
            </a:r>
            <a:r>
              <a:rPr lang="ru-RU" baseline="0" dirty="0" smtClean="0"/>
              <a:t> </a:t>
            </a:r>
            <a:r>
              <a:rPr lang="ru-RU" dirty="0" smtClean="0"/>
              <a:t>г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26574176943302574"/>
          <c:y val="2.0041965034188052E-4"/>
        </c:manualLayout>
      </c:layout>
    </c:title>
    <c:plotArea>
      <c:layout>
        <c:manualLayout>
          <c:layoutTarget val="inner"/>
          <c:xMode val="edge"/>
          <c:yMode val="edge"/>
          <c:x val="0"/>
          <c:y val="0.24711614384116229"/>
          <c:w val="0.77373450275072364"/>
          <c:h val="0.759666602700710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5.6437787776666803E-2"/>
                  <c:y val="1.1414158347485612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C97-47F9-8EE8-9EC249821D72}"/>
                </c:ext>
              </c:extLst>
            </c:dLbl>
            <c:dLbl>
              <c:idx val="3"/>
              <c:layout>
                <c:manualLayout>
                  <c:x val="-9.2677974052265799E-2"/>
                  <c:y val="4.6841025600330086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97-47F9-8EE8-9EC249821D72}"/>
                </c:ext>
              </c:extLst>
            </c:dLbl>
            <c:dLbl>
              <c:idx val="4"/>
              <c:layout>
                <c:manualLayout>
                  <c:x val="-9.6655669946138265E-2"/>
                  <c:y val="9.0419020902439504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C97-47F9-8EE8-9EC249821D72}"/>
                </c:ext>
              </c:extLst>
            </c:dLbl>
            <c:dLbl>
              <c:idx val="5"/>
              <c:layout>
                <c:manualLayout>
                  <c:x val="-0.13503669345381378"/>
                  <c:y val="6.3634050581681395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C97-47F9-8EE8-9EC249821D72}"/>
                </c:ext>
              </c:extLst>
            </c:dLbl>
            <c:dLbl>
              <c:idx val="9"/>
              <c:layout>
                <c:manualLayout>
                  <c:x val="-5.2017111267472424E-3"/>
                  <c:y val="2.8952636215023742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C97-47F9-8EE8-9EC249821D7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Лист1!$B$2:$B$12</c:f>
              <c:numCache>
                <c:formatCode>[&gt;=50]#,##0.0,;[Red][&lt;=-50]\-#,##0.0,;#,##0.0,</c:formatCode>
                <c:ptCount val="11"/>
                <c:pt idx="0">
                  <c:v>618583663.90999997</c:v>
                </c:pt>
                <c:pt idx="1">
                  <c:v>10925979.380000005</c:v>
                </c:pt>
                <c:pt idx="2">
                  <c:v>69716924.159999967</c:v>
                </c:pt>
                <c:pt idx="3">
                  <c:v>252404800.41999999</c:v>
                </c:pt>
                <c:pt idx="4">
                  <c:v>641881931.97000003</c:v>
                </c:pt>
                <c:pt idx="5">
                  <c:v>128369255.48999999</c:v>
                </c:pt>
                <c:pt idx="6">
                  <c:v>4232686182.6799998</c:v>
                </c:pt>
                <c:pt idx="7">
                  <c:v>233379418.91</c:v>
                </c:pt>
                <c:pt idx="8">
                  <c:v>135906983.72</c:v>
                </c:pt>
                <c:pt idx="9">
                  <c:v>243642116.23999998</c:v>
                </c:pt>
                <c:pt idx="10">
                  <c:v>29637999.710000001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C97-47F9-8EE8-9EC249821D72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2.7367648805305202E-2"/>
                  <c:y val="-5.112153400024798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EA1-43B8-8AAC-57633DD2A88B}"/>
                </c:ext>
              </c:extLst>
            </c:dLbl>
            <c:dLbl>
              <c:idx val="4"/>
              <c:layout>
                <c:manualLayout>
                  <c:x val="-3.8010623340701578E-2"/>
                  <c:y val="1.278038350006198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EA1-43B8-8AAC-57633DD2A88B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2020г.</c:v>
                </c:pt>
                <c:pt idx="1">
                  <c:v>2021г. (план)</c:v>
                </c:pt>
                <c:pt idx="2">
                  <c:v>2021г. (факт)</c:v>
                </c:pt>
                <c:pt idx="3">
                  <c:v>2022 (план)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2216.1</c:v>
                </c:pt>
                <c:pt idx="1">
                  <c:v>2219.3000000000002</c:v>
                </c:pt>
                <c:pt idx="2">
                  <c:v>2270.4499999999998</c:v>
                </c:pt>
                <c:pt idx="3">
                  <c:v>2345.1999999999998</c:v>
                </c:pt>
                <c:pt idx="4">
                  <c:v>2343.98</c:v>
                </c:pt>
                <c:pt idx="5">
                  <c:v>2322.5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A1-43B8-8AAC-57633DD2A8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2.8888073738933231E-2"/>
                  <c:y val="1.02243068000495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EA1-43B8-8AAC-57633DD2A88B}"/>
                </c:ext>
              </c:extLst>
            </c:dLbl>
            <c:dLbl>
              <c:idx val="1"/>
              <c:layout>
                <c:manualLayout>
                  <c:x val="-4.5612748008842024E-3"/>
                  <c:y val="2.55607670001240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EA1-43B8-8AAC-57633DD2A88B}"/>
                </c:ext>
              </c:extLst>
            </c:dLbl>
            <c:dLbl>
              <c:idx val="2"/>
              <c:layout>
                <c:manualLayout>
                  <c:x val="-3.040861939709726E-3"/>
                  <c:y val="1.03969303710997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EA1-43B8-8AAC-57633DD2A88B}"/>
                </c:ext>
              </c:extLst>
            </c:dLbl>
            <c:dLbl>
              <c:idx val="3"/>
              <c:layout>
                <c:manualLayout>
                  <c:x val="6.0817238794195934E-3"/>
                  <c:y val="1.036296267381706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EA1-43B8-8AAC-57633DD2A88B}"/>
                </c:ext>
              </c:extLst>
            </c:dLbl>
            <c:dLbl>
              <c:idx val="4"/>
              <c:layout>
                <c:manualLayout>
                  <c:x val="-4.2495395002796033E-2"/>
                  <c:y val="-3.55778787341952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EA1-43B8-8AAC-57633DD2A88B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2020г.</c:v>
                </c:pt>
                <c:pt idx="1">
                  <c:v>2021г. (план)</c:v>
                </c:pt>
                <c:pt idx="2">
                  <c:v>2021г. (факт)</c:v>
                </c:pt>
                <c:pt idx="3">
                  <c:v>2022 (план)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368</c:v>
                </c:pt>
                <c:pt idx="1">
                  <c:v>378.5</c:v>
                </c:pt>
                <c:pt idx="2">
                  <c:v>415.8</c:v>
                </c:pt>
                <c:pt idx="3">
                  <c:v>347.9</c:v>
                </c:pt>
                <c:pt idx="4">
                  <c:v>329.4</c:v>
                </c:pt>
                <c:pt idx="5">
                  <c:v>330.3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EA1-43B8-8AAC-57633DD2A8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3.4969773473445556E-2"/>
                  <c:y val="-1.278038350006198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EA1-43B8-8AAC-57633DD2A88B}"/>
                </c:ext>
              </c:extLst>
            </c:dLbl>
            <c:dLbl>
              <c:idx val="4"/>
              <c:layout>
                <c:manualLayout>
                  <c:x val="-3.0408498672561211E-2"/>
                  <c:y val="1.02243068000495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EA1-43B8-8AAC-57633DD2A88B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2020г.</c:v>
                </c:pt>
                <c:pt idx="1">
                  <c:v>2021г. (план)</c:v>
                </c:pt>
                <c:pt idx="2">
                  <c:v>2021г. (факт)</c:v>
                </c:pt>
                <c:pt idx="3">
                  <c:v>2022 (план)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3847.5</c:v>
                </c:pt>
                <c:pt idx="1">
                  <c:v>2717.7</c:v>
                </c:pt>
                <c:pt idx="2">
                  <c:v>2691.7</c:v>
                </c:pt>
                <c:pt idx="3">
                  <c:v>3159.4</c:v>
                </c:pt>
                <c:pt idx="4">
                  <c:v>2796.9</c:v>
                </c:pt>
                <c:pt idx="5">
                  <c:v>2898.9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EA1-43B8-8AAC-57633DD2A88B}"/>
            </c:ext>
          </c:extLst>
        </c:ser>
        <c:dLbls>
          <c:showVal val="1"/>
        </c:dLbls>
        <c:axId val="151661568"/>
        <c:axId val="151851776"/>
      </c:areaChart>
      <c:catAx>
        <c:axId val="151661568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151851776"/>
        <c:crosses val="autoZero"/>
        <c:auto val="1"/>
        <c:lblAlgn val="ctr"/>
        <c:lblOffset val="100"/>
      </c:catAx>
      <c:valAx>
        <c:axId val="151851776"/>
        <c:scaling>
          <c:orientation val="minMax"/>
        </c:scaling>
        <c:axPos val="l"/>
        <c:numFmt formatCode="#,##0.0" sourceLinked="1"/>
        <c:majorTickMark val="none"/>
        <c:tickLblPos val="nextTo"/>
        <c:crossAx val="151661568"/>
        <c:crosses val="autoZero"/>
        <c:crossBetween val="midCat"/>
      </c:valAx>
    </c:plotArea>
    <c:legend>
      <c:legendPos val="b"/>
      <c:layout/>
    </c:legend>
    <c:plotVisOnly val="1"/>
    <c:dispBlanksAs val="zero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9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"/>
          <c:y val="1.6180035994670303E-2"/>
          <c:w val="1"/>
          <c:h val="0.9092319514355956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</c:v>
                </c:pt>
              </c:strCache>
            </c:strRef>
          </c:tx>
          <c:dLbls>
            <c:dLbl>
              <c:idx val="0"/>
              <c:layout>
                <c:manualLayout>
                  <c:x val="-4.2270560551123964E-17"/>
                  <c:y val="2.68774877548713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E6-434A-AA18-39F6BC1A894B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1698</c:v>
                </c:pt>
                <c:pt idx="1">
                  <c:v>1692</c:v>
                </c:pt>
                <c:pt idx="2">
                  <c:v>1787.4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E6-434A-AA18-39F6BC1A894B}"/>
            </c:ext>
          </c:extLst>
        </c:ser>
        <c:dLbls>
          <c:showVal val="1"/>
        </c:dLbls>
        <c:gapWidth val="100"/>
        <c:shape val="box"/>
        <c:axId val="152165760"/>
        <c:axId val="152164224"/>
        <c:axId val="0"/>
      </c:bar3DChart>
      <c:valAx>
        <c:axId val="15216422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52165760"/>
        <c:crosses val="autoZero"/>
        <c:crossBetween val="between"/>
      </c:valAx>
      <c:catAx>
        <c:axId val="152165760"/>
        <c:scaling>
          <c:orientation val="minMax"/>
        </c:scaling>
        <c:axPos val="b"/>
        <c:numFmt formatCode="General" sourceLinked="1"/>
        <c:tickLblPos val="nextTo"/>
        <c:crossAx val="152164224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9"/>
  <c:chart>
    <c:autoTitleDeleted val="1"/>
    <c:plotArea>
      <c:layout>
        <c:manualLayout>
          <c:layoutTarget val="inner"/>
          <c:xMode val="edge"/>
          <c:yMode val="edge"/>
          <c:x val="0.12356316818056012"/>
          <c:y val="4.5745272525027809E-2"/>
          <c:w val="0.85043608988193709"/>
          <c:h val="0.78469862505777765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dLbls>
            <c:dLbl>
              <c:idx val="0"/>
              <c:layout>
                <c:manualLayout>
                  <c:x val="-4.227056055112429E-17"/>
                  <c:y val="2.6877487754871469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2345.1999999999998</c:v>
                </c:pt>
                <c:pt idx="1">
                  <c:v>2344</c:v>
                </c:pt>
                <c:pt idx="2">
                  <c:v>2322.5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1.2271538364350461E-3"/>
                  <c:y val="-1.6126492652922323E-2"/>
                </c:manualLayout>
              </c:layout>
              <c:showVal val="1"/>
            </c:dLbl>
            <c:dLbl>
              <c:idx val="1"/>
              <c:layout>
                <c:manualLayout>
                  <c:x val="7.3465699280554023E-4"/>
                  <c:y val="-1.0750995101948217E-2"/>
                </c:manualLayout>
              </c:layout>
              <c:showVal val="1"/>
            </c:dLbl>
            <c:dLbl>
              <c:idx val="2"/>
              <c:layout>
                <c:manualLayout>
                  <c:x val="1.4223828558678961E-3"/>
                  <c:y val="-1.34387438774352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347.9</c:v>
                </c:pt>
                <c:pt idx="1">
                  <c:v>329.4</c:v>
                </c:pt>
                <c:pt idx="2">
                  <c:v>330.3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3159.4</c:v>
                </c:pt>
                <c:pt idx="1">
                  <c:v>2796.9</c:v>
                </c:pt>
                <c:pt idx="2">
                  <c:v>2898.9</c:v>
                </c:pt>
              </c:numCache>
            </c:numRef>
          </c:val>
        </c:ser>
        <c:dLbls>
          <c:showVal val="1"/>
        </c:dLbls>
        <c:gapWidth val="100"/>
        <c:overlap val="100"/>
        <c:axId val="152283776"/>
        <c:axId val="152282240"/>
      </c:barChart>
      <c:valAx>
        <c:axId val="152282240"/>
        <c:scaling>
          <c:orientation val="minMax"/>
        </c:scaling>
        <c:delete val="1"/>
        <c:axPos val="b"/>
        <c:majorGridlines/>
        <c:numFmt formatCode="#,##0.0" sourceLinked="1"/>
        <c:tickLblPos val="none"/>
        <c:crossAx val="152283776"/>
        <c:crosses val="autoZero"/>
        <c:crossBetween val="between"/>
      </c:valAx>
      <c:catAx>
        <c:axId val="15228377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282240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1.8562773914267229E-2"/>
          <c:y val="0.93201159583707927"/>
          <c:w val="0.78122603312893568"/>
          <c:h val="5.4222816716169957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ln>
      <a:miter lim="800000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9"/>
  <c:chart>
    <c:autoTitleDeleted val="1"/>
    <c:plotArea>
      <c:layout>
        <c:manualLayout>
          <c:layoutTarget val="inner"/>
          <c:xMode val="edge"/>
          <c:yMode val="edge"/>
          <c:x val="0.12356316818056012"/>
          <c:y val="0.16938171619743425"/>
          <c:w val="0.85043608988194264"/>
          <c:h val="0.66106218138537154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dLbls>
            <c:dLbl>
              <c:idx val="0"/>
              <c:layout>
                <c:manualLayout>
                  <c:x val="-4.2270560551123501E-17"/>
                  <c:y val="2.68774877548712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A62-4F67-8B17-333175F747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</c:v>
                </c:pt>
                <c:pt idx="1">
                  <c:v>Уточненный план</c:v>
                </c:pt>
                <c:pt idx="2">
                  <c:v>Первоначальный план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2270.5</c:v>
                </c:pt>
                <c:pt idx="1">
                  <c:v>2219.3000000000002</c:v>
                </c:pt>
                <c:pt idx="2">
                  <c:v>2210.5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62-4F67-8B17-333175F747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1.2271538364350461E-3"/>
                  <c:y val="-1.61264926529223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A62-4F67-8B17-333175F747B2}"/>
                </c:ext>
              </c:extLst>
            </c:dLbl>
            <c:dLbl>
              <c:idx val="1"/>
              <c:layout>
                <c:manualLayout>
                  <c:x val="7.3465699280554023E-4"/>
                  <c:y val="-1.075099510194821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A62-4F67-8B17-333175F747B2}"/>
                </c:ext>
              </c:extLst>
            </c:dLbl>
            <c:dLbl>
              <c:idx val="2"/>
              <c:layout>
                <c:manualLayout>
                  <c:x val="1.4223828558678961E-3"/>
                  <c:y val="-1.3438743877435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A62-4F67-8B17-333175F747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</c:v>
                </c:pt>
                <c:pt idx="1">
                  <c:v>Уточненный план</c:v>
                </c:pt>
                <c:pt idx="2">
                  <c:v>Первоначальный план</c:v>
                </c:pt>
              </c:strCache>
            </c:strRef>
          </c:cat>
          <c:val>
            <c:numRef>
              <c:f>Лист1!$C$2:$C$4</c:f>
              <c:numCache>
                <c:formatCode>_-* #,##0.0\ _₽_-;\-* #,##0.0\ _₽_-;_-* "-"??\ _₽_-;_-@_-</c:formatCode>
                <c:ptCount val="3"/>
                <c:pt idx="0">
                  <c:v>415.8</c:v>
                </c:pt>
                <c:pt idx="1">
                  <c:v>378.5</c:v>
                </c:pt>
                <c:pt idx="2">
                  <c:v>267.7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A62-4F67-8B17-333175F747B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</c:v>
                </c:pt>
                <c:pt idx="1">
                  <c:v>Уточненный план</c:v>
                </c:pt>
                <c:pt idx="2">
                  <c:v>Первоначальный план</c:v>
                </c:pt>
              </c:strCache>
            </c:strRef>
          </c:cat>
          <c:val>
            <c:numRef>
              <c:f>Лист1!$D$2:$D$4</c:f>
              <c:numCache>
                <c:formatCode>_-* #,##0.0\ _₽_-;\-* #,##0.0\ _₽_-;_-* "-"??\ _₽_-;_-@_-</c:formatCode>
                <c:ptCount val="3"/>
                <c:pt idx="0">
                  <c:v>2709.1</c:v>
                </c:pt>
                <c:pt idx="1">
                  <c:v>2717.7</c:v>
                </c:pt>
                <c:pt idx="2">
                  <c:v>2478.3000000000002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A62-4F67-8B17-333175F747B2}"/>
            </c:ext>
          </c:extLst>
        </c:ser>
        <c:dLbls>
          <c:showVal val="1"/>
        </c:dLbls>
        <c:gapWidth val="100"/>
        <c:overlap val="100"/>
        <c:axId val="152226432"/>
        <c:axId val="152224896"/>
      </c:barChart>
      <c:valAx>
        <c:axId val="152224896"/>
        <c:scaling>
          <c:orientation val="minMax"/>
        </c:scaling>
        <c:delete val="1"/>
        <c:axPos val="b"/>
        <c:majorGridlines/>
        <c:numFmt formatCode="_-* #,##0.0\ _₽_-;\-* #,##0.0\ _₽_-;_-* &quot;-&quot;??\ _₽_-;_-@_-" sourceLinked="1"/>
        <c:tickLblPos val="none"/>
        <c:crossAx val="152226432"/>
        <c:crosses val="autoZero"/>
        <c:crossBetween val="between"/>
      </c:valAx>
      <c:catAx>
        <c:axId val="15222643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224896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1.8562773914267094E-2"/>
          <c:y val="0.93201159583707927"/>
          <c:w val="0.86329969973038401"/>
          <c:h val="5.1861911509998533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ln>
      <a:miter lim="800000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perspective val="20"/>
    </c:view3D>
    <c:plotArea>
      <c:layout>
        <c:manualLayout>
          <c:layoutTarget val="inner"/>
          <c:xMode val="edge"/>
          <c:yMode val="edge"/>
          <c:x val="5.5573155147446963E-2"/>
          <c:y val="0"/>
          <c:w val="0.62852880995827665"/>
          <c:h val="0.949956949227863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572286136046544"/>
                  <c:y val="-0.16755082768581267"/>
                </c:manualLayout>
              </c:layout>
              <c:dLblPos val="bestFit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F62-4371-86B8-05CDA83B5CE7}"/>
                </c:ext>
              </c:extLst>
            </c:dLbl>
            <c:dLbl>
              <c:idx val="1"/>
              <c:layout>
                <c:manualLayout>
                  <c:x val="9.5729618502343225E-2"/>
                  <c:y val="-9.9207726919231271E-2"/>
                </c:manualLayout>
              </c:layout>
              <c:dLblPos val="bestFit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62-4371-86B8-05CDA83B5CE7}"/>
                </c:ext>
              </c:extLst>
            </c:dLbl>
            <c:dLbl>
              <c:idx val="2"/>
              <c:layout>
                <c:manualLayout>
                  <c:x val="5.6388679391791173E-2"/>
                  <c:y val="-9.9035003055216828E-2"/>
                </c:manualLayout>
              </c:layout>
              <c:dLblPos val="bestFit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F62-4371-86B8-05CDA83B5CE7}"/>
                </c:ext>
              </c:extLst>
            </c:dLbl>
            <c:dLbl>
              <c:idx val="3"/>
              <c:layout>
                <c:manualLayout>
                  <c:x val="5.6388679391791173E-2"/>
                  <c:y val="-3.5273858460171358E-2"/>
                </c:manualLayout>
              </c:layout>
              <c:dLblPos val="bestFit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F62-4371-86B8-05CDA83B5CE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Val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НАЛОГИ НА ДОХОДЫ (НДФЛ)                </c:v>
                </c:pt>
                <c:pt idx="1">
                  <c:v>НАЛОГИ НА СОВОКУПНЫЙ ДОХОД                    </c:v>
                </c:pt>
                <c:pt idx="2">
                  <c:v>НАЛОГИ НА ТОВАРЫ (РАБОТЫ, УСЛУГИ), РЕАЛИЗУЕМЫЕ НА ТЕРРИТОРИИ РОССИЙСКОЙ ФЕДЕРАЦИИ                    </c:v>
                </c:pt>
                <c:pt idx="3">
                  <c:v>НАЛОГИ НА ИМУЩЕСТВО                    </c:v>
                </c:pt>
                <c:pt idx="4">
                  <c:v>ГОСУДАРСТВЕННАЯ ПОШЛИНА                  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1457.9</c:v>
                </c:pt>
                <c:pt idx="1">
                  <c:v>422.1</c:v>
                </c:pt>
                <c:pt idx="2">
                  <c:v>16.7</c:v>
                </c:pt>
                <c:pt idx="3">
                  <c:v>352.7</c:v>
                </c:pt>
                <c:pt idx="4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62-4371-86B8-05CDA83B5CE7}"/>
            </c:ext>
          </c:extLst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2131601533491208"/>
          <c:y val="0.24422755110543432"/>
          <c:w val="0.27081579684298041"/>
          <c:h val="0.63059399650039483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18735547745165793"/>
          <c:y val="4.8501555382735255E-2"/>
        </c:manualLayout>
      </c:layout>
    </c:title>
    <c:view3D>
      <c:rotX val="40"/>
      <c:perspective val="20"/>
    </c:view3D>
    <c:plotArea>
      <c:layout>
        <c:manualLayout>
          <c:layoutTarget val="inner"/>
          <c:xMode val="edge"/>
          <c:yMode val="edge"/>
          <c:x val="5.8905884280277696E-2"/>
          <c:y val="0.20142484168425731"/>
          <c:w val="0.36354293967336981"/>
          <c:h val="0.536225836018234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</c:v>
                </c:pt>
              </c:strCache>
            </c:strRef>
          </c:tx>
          <c:dPt>
            <c:idx val="6"/>
            <c:explosion val="9"/>
          </c:dPt>
          <c:dLbls>
            <c:dLbl>
              <c:idx val="0"/>
              <c:layout>
                <c:manualLayout>
                  <c:x val="-0.16818234885389391"/>
                  <c:y val="-8.1375854071769824E-2"/>
                </c:manualLayout>
              </c:layout>
              <c:showVal val="1"/>
              <c:showPercent val="1"/>
            </c:dLbl>
            <c:dLbl>
              <c:idx val="1"/>
              <c:layout>
                <c:manualLayout>
                  <c:x val="0.15245481198887506"/>
                  <c:y val="0.11845836573713998"/>
                </c:manualLayout>
              </c:layout>
              <c:showVal val="1"/>
              <c:showPercent val="1"/>
            </c:dLbl>
            <c:dLbl>
              <c:idx val="2"/>
              <c:layout>
                <c:manualLayout>
                  <c:x val="6.3616283689759509E-2"/>
                  <c:y val="-7.0531399288967886E-2"/>
                </c:manualLayout>
              </c:layout>
              <c:showVal val="1"/>
              <c:showPercent val="1"/>
            </c:dLbl>
            <c:dLbl>
              <c:idx val="3"/>
              <c:layout>
                <c:manualLayout>
                  <c:x val="8.3700681091931406E-2"/>
                  <c:y val="4.0444985279413398E-2"/>
                </c:manualLayout>
              </c:layout>
              <c:showVal val="1"/>
              <c:showPercent val="1"/>
            </c:dLbl>
            <c:dLbl>
              <c:idx val="4"/>
              <c:layout>
                <c:manualLayout>
                  <c:x val="3.4626331537550445E-2"/>
                  <c:y val="-1.9328581546494843E-2"/>
                </c:manualLayout>
              </c:layout>
              <c:showVal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НАЛОГИ НА ДОХОДЫ                    </c:v>
                </c:pt>
                <c:pt idx="1">
                  <c:v>НАЛОГИ НА ТОВАРЫ (РАБОТЫ, УСЛУГИ), РЕАЛИЗУЕМЫЕ НА ТЕРРИТОРИИ РОССИЙСКОЙ ФЕДЕРАЦИИ                    </c:v>
                </c:pt>
                <c:pt idx="2">
                  <c:v>НАЛОГИ НА СОВОКУПНЫЙ ДОХОД                    </c:v>
                </c:pt>
                <c:pt idx="3">
                  <c:v>НАЛОГИ НА ИМУЩЕСТВО                    </c:v>
                </c:pt>
                <c:pt idx="4">
                  <c:v>ГОСУДАРСТВЕННАЯ ПОШЛИНА                  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1464.8</c:v>
                </c:pt>
                <c:pt idx="1">
                  <c:v>16</c:v>
                </c:pt>
                <c:pt idx="2">
                  <c:v>475.46999999999986</c:v>
                </c:pt>
                <c:pt idx="3">
                  <c:v>366.3</c:v>
                </c:pt>
                <c:pt idx="4">
                  <c:v>22.6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31144397326851314"/>
          <c:y val="0.76079046772581915"/>
          <c:w val="0.68628285651876764"/>
          <c:h val="0.18658343517387319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26574176943302574"/>
          <c:y val="2.0041965034188052E-4"/>
        </c:manualLayout>
      </c:layout>
    </c:title>
    <c:view3D>
      <c:rotX val="40"/>
      <c:perspective val="30"/>
    </c:view3D>
    <c:plotArea>
      <c:layout>
        <c:manualLayout>
          <c:layoutTarget val="inner"/>
          <c:xMode val="edge"/>
          <c:yMode val="edge"/>
          <c:x val="2.5989826267026812E-3"/>
          <c:y val="0.25568686812577102"/>
          <c:w val="0.75413797374062252"/>
          <c:h val="0.741974458035145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</c:v>
                </c:pt>
              </c:strCache>
            </c:strRef>
          </c:tx>
          <c:dLbls>
            <c:dLbl>
              <c:idx val="0"/>
              <c:layout>
                <c:manualLayout>
                  <c:x val="-0.32360164714208922"/>
                  <c:y val="-0.15138084072530064"/>
                </c:manualLayout>
              </c:layout>
              <c:spPr/>
              <c:txPr>
                <a:bodyPr/>
                <a:lstStyle/>
                <a:p>
                  <a:pPr>
                    <a:defRPr sz="1400" b="0"/>
                  </a:pPr>
                  <a:endParaRPr lang="ru-RU"/>
                </a:p>
              </c:txPr>
              <c:showVal val="1"/>
              <c:showPercent val="1"/>
            </c:dLbl>
            <c:dLbl>
              <c:idx val="1"/>
              <c:layout>
                <c:manualLayout>
                  <c:x val="2.0493607706139692E-2"/>
                  <c:y val="7.2847169028002742E-2"/>
                </c:manualLayout>
              </c:layout>
              <c:showVal val="1"/>
              <c:showPercent val="1"/>
            </c:dLbl>
            <c:dLbl>
              <c:idx val="3"/>
              <c:layout>
                <c:manualLayout>
                  <c:x val="7.1854156122570748E-2"/>
                  <c:y val="0.1237660461968894"/>
                </c:manualLayout>
              </c:layout>
              <c:showVal val="1"/>
              <c:showPercent val="1"/>
            </c:dLbl>
            <c:dLbl>
              <c:idx val="4"/>
              <c:layout>
                <c:manualLayout>
                  <c:x val="2.608609331473459E-2"/>
                  <c:y val="-2.8097511582533811E-2"/>
                </c:manualLayout>
              </c:layout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НАЛОГИ НА ПРИБЫЛЬ, ДОХОДЫ                    </c:v>
                </c:pt>
                <c:pt idx="1">
                  <c:v>НАЛОГИ НА ТОВАРЫ (РАБОТЫ, УСЛУГИ), РЕАЛИЗУЕМЫЕ НА ТЕРРИТОРИИ РОССИЙСКОЙ ФЕДЕРАЦИИ                    </c:v>
                </c:pt>
                <c:pt idx="2">
                  <c:v>НАЛОГИ НА СОВОКУПНЫЙ ДОХОД                    </c:v>
                </c:pt>
                <c:pt idx="3">
                  <c:v>НАЛОГИ НА ИМУЩЕСТВО                    </c:v>
                </c:pt>
                <c:pt idx="4">
                  <c:v>ГОСУДАРСТВЕННАЯ ПОШЛИНА                  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1377</c:v>
                </c:pt>
                <c:pt idx="1">
                  <c:v>15.66</c:v>
                </c:pt>
                <c:pt idx="2">
                  <c:v>556.91999999999996</c:v>
                </c:pt>
                <c:pt idx="3">
                  <c:v>370.92999999999984</c:v>
                </c:pt>
                <c:pt idx="4">
                  <c:v>23.45999999999999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2024 г.</a:t>
            </a:r>
          </a:p>
        </c:rich>
      </c:tx>
      <c:layout>
        <c:manualLayout>
          <c:xMode val="edge"/>
          <c:yMode val="edge"/>
          <c:x val="0.26574176943302574"/>
          <c:y val="2.0041965034188052E-4"/>
        </c:manualLayout>
      </c:layout>
    </c:title>
    <c:view3D>
      <c:rotX val="40"/>
      <c:perspective val="30"/>
    </c:view3D>
    <c:plotArea>
      <c:layout>
        <c:manualLayout>
          <c:layoutTarget val="inner"/>
          <c:xMode val="edge"/>
          <c:yMode val="edge"/>
          <c:x val="0"/>
          <c:y val="0.24747250305521609"/>
          <c:w val="0.77373450275072364"/>
          <c:h val="0.75966660270071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1 246,3 </a:t>
                    </a:r>
                    <a:r>
                      <a:rPr lang="en-US" smtClean="0"/>
                      <a:t>; </a:t>
                    </a:r>
                    <a:r>
                      <a:rPr lang="en-US"/>
                      <a:t>54%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НАЛОГИ НА ПРИБЫЛЬ, ДОХОДЫ                    </c:v>
                </c:pt>
                <c:pt idx="1">
                  <c:v>НАЛОГИ НА ТОВАРЫ (РАБОТЫ, УСЛУГИ), РЕАЛИЗУЕМЫЕ НА ТЕРРИТОРИИ РОССИЙСКОЙ ФЕДЕРАЦИИ                    </c:v>
                </c:pt>
                <c:pt idx="2">
                  <c:v>НАЛОГИ НА СОВОКУПНЫЙ ДОХОД                    </c:v>
                </c:pt>
                <c:pt idx="3">
                  <c:v>НАЛОГИ НА ИМУЩЕСТВО                    </c:v>
                </c:pt>
                <c:pt idx="4">
                  <c:v>ГОСУДАРСТВЕННАЯ ПОШЛИНА                    </c:v>
                </c:pt>
              </c:strCache>
            </c:strRef>
          </c:cat>
          <c:val>
            <c:numRef>
              <c:f>Лист1!$B$2:$B$6</c:f>
              <c:numCache>
                <c:formatCode>_-* #,##0.0\ _₽_-;\-* #,##0.0\ _₽_-;_-* "-"??\ _₽_-;_-@_-</c:formatCode>
                <c:ptCount val="5"/>
                <c:pt idx="0">
                  <c:v>1246.3399999999999</c:v>
                </c:pt>
                <c:pt idx="1">
                  <c:v>16.57</c:v>
                </c:pt>
                <c:pt idx="2">
                  <c:v>659.38</c:v>
                </c:pt>
                <c:pt idx="3">
                  <c:v>375.8</c:v>
                </c:pt>
                <c:pt idx="4">
                  <c:v>24.4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A7116-D63E-49B3-9364-BC9905DF2DB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1AAED2D-A998-4837-ABC0-270917E51F5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Уплата налогов гражданином.</a:t>
          </a:r>
          <a:endParaRPr lang="ru-RU" dirty="0">
            <a:solidFill>
              <a:schemeClr val="tx1"/>
            </a:solidFill>
          </a:endParaRPr>
        </a:p>
      </dgm:t>
    </dgm:pt>
    <dgm:pt modelId="{C7F41809-6359-4B3E-8FB8-4ABE804F91E5}" type="parTrans" cxnId="{4021B370-3481-47BD-A16C-146FEB9E00D6}">
      <dgm:prSet/>
      <dgm:spPr/>
      <dgm:t>
        <a:bodyPr/>
        <a:lstStyle/>
        <a:p>
          <a:endParaRPr lang="ru-RU"/>
        </a:p>
      </dgm:t>
    </dgm:pt>
    <dgm:pt modelId="{B9E7B33E-4442-4A8D-9002-DF636126DB50}" type="sibTrans" cxnId="{4021B370-3481-47BD-A16C-146FEB9E00D6}">
      <dgm:prSet/>
      <dgm:spPr/>
      <dgm:t>
        <a:bodyPr/>
        <a:lstStyle/>
        <a:p>
          <a:endParaRPr lang="ru-RU"/>
        </a:p>
      </dgm:t>
    </dgm:pt>
    <dgm:pt modelId="{27094DA8-6F0C-4A25-A8C6-BC4C241583F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Получение гражданином государственных и муниципальных услуг.</a:t>
          </a:r>
          <a:endParaRPr lang="ru-RU" dirty="0">
            <a:solidFill>
              <a:schemeClr val="tx1"/>
            </a:solidFill>
          </a:endParaRPr>
        </a:p>
      </dgm:t>
    </dgm:pt>
    <dgm:pt modelId="{5634FF7E-A18B-41E5-AB9A-4C784925A1AF}" type="parTrans" cxnId="{9620A11A-F906-4243-AF60-B04175AEBA33}">
      <dgm:prSet/>
      <dgm:spPr/>
      <dgm:t>
        <a:bodyPr/>
        <a:lstStyle/>
        <a:p>
          <a:endParaRPr lang="ru-RU"/>
        </a:p>
      </dgm:t>
    </dgm:pt>
    <dgm:pt modelId="{B119A65A-4DED-4053-8558-893CC101F8F5}" type="sibTrans" cxnId="{9620A11A-F906-4243-AF60-B04175AEBA33}">
      <dgm:prSet/>
      <dgm:spPr/>
      <dgm:t>
        <a:bodyPr/>
        <a:lstStyle/>
        <a:p>
          <a:endParaRPr lang="ru-RU"/>
        </a:p>
      </dgm:t>
    </dgm:pt>
    <dgm:pt modelId="{EC372CE0-D905-4963-8702-F89809C1A10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Предоставление гражданину открытой информации о бюджете.</a:t>
          </a:r>
          <a:endParaRPr lang="ru-RU" dirty="0">
            <a:solidFill>
              <a:schemeClr val="tx1"/>
            </a:solidFill>
          </a:endParaRPr>
        </a:p>
      </dgm:t>
    </dgm:pt>
    <dgm:pt modelId="{8E3CC290-99D5-4850-8C70-807A00F04331}" type="parTrans" cxnId="{2C825CCF-DED8-4B6D-B704-EEA3310647CC}">
      <dgm:prSet/>
      <dgm:spPr/>
      <dgm:t>
        <a:bodyPr/>
        <a:lstStyle/>
        <a:p>
          <a:endParaRPr lang="ru-RU"/>
        </a:p>
      </dgm:t>
    </dgm:pt>
    <dgm:pt modelId="{10CF9359-B432-487F-8CA7-3E81A4CAD970}" type="sibTrans" cxnId="{2C825CCF-DED8-4B6D-B704-EEA3310647CC}">
      <dgm:prSet/>
      <dgm:spPr/>
      <dgm:t>
        <a:bodyPr/>
        <a:lstStyle/>
        <a:p>
          <a:endParaRPr lang="ru-RU"/>
        </a:p>
      </dgm:t>
    </dgm:pt>
    <dgm:pt modelId="{FD1BC600-76C6-42A7-AB53-BBDCCEA4927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Ежегодно проводятся публичные слушания по обсуждению проекта бюджета на следующий финансовый год и на плановый период и по исполнению бюджета за отчетный период. Бюджет принимается с учетом предложений жителей города, данных в ходе публичных слушаний.</a:t>
          </a:r>
          <a:endParaRPr lang="ru-RU" dirty="0">
            <a:solidFill>
              <a:schemeClr val="tx1"/>
            </a:solidFill>
          </a:endParaRPr>
        </a:p>
      </dgm:t>
    </dgm:pt>
    <dgm:pt modelId="{70AF5B6D-59D0-4F7A-8405-26CDCA0B3D5B}" type="parTrans" cxnId="{32AD3EC1-DB0E-43C3-AD08-D8080F37EDA6}">
      <dgm:prSet/>
      <dgm:spPr/>
      <dgm:t>
        <a:bodyPr/>
        <a:lstStyle/>
        <a:p>
          <a:endParaRPr lang="ru-RU"/>
        </a:p>
      </dgm:t>
    </dgm:pt>
    <dgm:pt modelId="{39026D6A-B5C5-42CB-B851-743D31322A9F}" type="sibTrans" cxnId="{32AD3EC1-DB0E-43C3-AD08-D8080F37EDA6}">
      <dgm:prSet/>
      <dgm:spPr/>
      <dgm:t>
        <a:bodyPr/>
        <a:lstStyle/>
        <a:p>
          <a:endParaRPr lang="ru-RU"/>
        </a:p>
      </dgm:t>
    </dgm:pt>
    <dgm:pt modelId="{99519E3E-AAA2-4297-94E7-43AD1EA25F26}" type="pres">
      <dgm:prSet presAssocID="{439A7116-D63E-49B3-9364-BC9905DF2DB2}" presName="linearFlow" presStyleCnt="0">
        <dgm:presLayoutVars>
          <dgm:dir/>
          <dgm:resizeHandles val="exact"/>
        </dgm:presLayoutVars>
      </dgm:prSet>
      <dgm:spPr/>
    </dgm:pt>
    <dgm:pt modelId="{89E46DD3-66EE-4AEE-AD2E-716208F1BF2D}" type="pres">
      <dgm:prSet presAssocID="{11AAED2D-A998-4837-ABC0-270917E51F52}" presName="composite" presStyleCnt="0"/>
      <dgm:spPr/>
    </dgm:pt>
    <dgm:pt modelId="{084D3E1F-A6EA-4A38-B050-71E7A615236C}" type="pres">
      <dgm:prSet presAssocID="{11AAED2D-A998-4837-ABC0-270917E51F52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020299-BDC9-46E6-953B-FAD821DF36B3}" type="pres">
      <dgm:prSet presAssocID="{11AAED2D-A998-4837-ABC0-270917E51F5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57C3-61F8-441C-BE4D-72246DA74AA5}" type="pres">
      <dgm:prSet presAssocID="{B9E7B33E-4442-4A8D-9002-DF636126DB50}" presName="spacing" presStyleCnt="0"/>
      <dgm:spPr/>
    </dgm:pt>
    <dgm:pt modelId="{B271F138-E94E-4FB9-95A2-EECDA803006D}" type="pres">
      <dgm:prSet presAssocID="{27094DA8-6F0C-4A25-A8C6-BC4C241583F7}" presName="composite" presStyleCnt="0"/>
      <dgm:spPr/>
    </dgm:pt>
    <dgm:pt modelId="{76CD48BA-F597-468E-AA6B-A2178666363F}" type="pres">
      <dgm:prSet presAssocID="{27094DA8-6F0C-4A25-A8C6-BC4C241583F7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FE3E3F-B795-4C14-98EA-EA39A524F91A}" type="pres">
      <dgm:prSet presAssocID="{27094DA8-6F0C-4A25-A8C6-BC4C241583F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0264C-A105-4845-A98F-63588D81591F}" type="pres">
      <dgm:prSet presAssocID="{B119A65A-4DED-4053-8558-893CC101F8F5}" presName="spacing" presStyleCnt="0"/>
      <dgm:spPr/>
    </dgm:pt>
    <dgm:pt modelId="{A152004A-25F4-4EBE-A5CD-5A0704F1E2C6}" type="pres">
      <dgm:prSet presAssocID="{EC372CE0-D905-4963-8702-F89809C1A105}" presName="composite" presStyleCnt="0"/>
      <dgm:spPr/>
    </dgm:pt>
    <dgm:pt modelId="{CDFF75DE-DF5B-493D-8911-C521175012D2}" type="pres">
      <dgm:prSet presAssocID="{EC372CE0-D905-4963-8702-F89809C1A105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5EB1751-7A10-4982-8D6E-CB779781C867}" type="pres">
      <dgm:prSet presAssocID="{EC372CE0-D905-4963-8702-F89809C1A10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73053-48A2-4B16-98EB-7C2CC8164307}" type="pres">
      <dgm:prSet presAssocID="{10CF9359-B432-487F-8CA7-3E81A4CAD970}" presName="spacing" presStyleCnt="0"/>
      <dgm:spPr/>
    </dgm:pt>
    <dgm:pt modelId="{1FCF7179-DBD2-48B9-AEB2-5F5DD003E3E5}" type="pres">
      <dgm:prSet presAssocID="{FD1BC600-76C6-42A7-AB53-BBDCCEA4927C}" presName="composite" presStyleCnt="0"/>
      <dgm:spPr/>
    </dgm:pt>
    <dgm:pt modelId="{19941BCC-E4DF-4DA0-8BB9-66B73BCB2917}" type="pres">
      <dgm:prSet presAssocID="{FD1BC600-76C6-42A7-AB53-BBDCCEA4927C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753BB24-E120-4381-A6FD-900189F5AEEB}" type="pres">
      <dgm:prSet presAssocID="{FD1BC600-76C6-42A7-AB53-BBDCCEA4927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0B374-28C2-48F5-9206-8464EF38E254}" type="presOf" srcId="{EC372CE0-D905-4963-8702-F89809C1A105}" destId="{15EB1751-7A10-4982-8D6E-CB779781C867}" srcOrd="0" destOrd="0" presId="urn:microsoft.com/office/officeart/2005/8/layout/vList3#1"/>
    <dgm:cxn modelId="{7DC41D60-C223-41E2-B83A-00AB4F703144}" type="presOf" srcId="{27094DA8-6F0C-4A25-A8C6-BC4C241583F7}" destId="{9BFE3E3F-B795-4C14-98EA-EA39A524F91A}" srcOrd="0" destOrd="0" presId="urn:microsoft.com/office/officeart/2005/8/layout/vList3#1"/>
    <dgm:cxn modelId="{32AD3EC1-DB0E-43C3-AD08-D8080F37EDA6}" srcId="{439A7116-D63E-49B3-9364-BC9905DF2DB2}" destId="{FD1BC600-76C6-42A7-AB53-BBDCCEA4927C}" srcOrd="3" destOrd="0" parTransId="{70AF5B6D-59D0-4F7A-8405-26CDCA0B3D5B}" sibTransId="{39026D6A-B5C5-42CB-B851-743D31322A9F}"/>
    <dgm:cxn modelId="{E37D781E-5DAE-4EE6-8339-B67BA2C3F79F}" type="presOf" srcId="{FD1BC600-76C6-42A7-AB53-BBDCCEA4927C}" destId="{7753BB24-E120-4381-A6FD-900189F5AEEB}" srcOrd="0" destOrd="0" presId="urn:microsoft.com/office/officeart/2005/8/layout/vList3#1"/>
    <dgm:cxn modelId="{9620A11A-F906-4243-AF60-B04175AEBA33}" srcId="{439A7116-D63E-49B3-9364-BC9905DF2DB2}" destId="{27094DA8-6F0C-4A25-A8C6-BC4C241583F7}" srcOrd="1" destOrd="0" parTransId="{5634FF7E-A18B-41E5-AB9A-4C784925A1AF}" sibTransId="{B119A65A-4DED-4053-8558-893CC101F8F5}"/>
    <dgm:cxn modelId="{6CC7E27C-6CC9-4F6B-A125-41E4303538C8}" type="presOf" srcId="{11AAED2D-A998-4837-ABC0-270917E51F52}" destId="{F5020299-BDC9-46E6-953B-FAD821DF36B3}" srcOrd="0" destOrd="0" presId="urn:microsoft.com/office/officeart/2005/8/layout/vList3#1"/>
    <dgm:cxn modelId="{2C825CCF-DED8-4B6D-B704-EEA3310647CC}" srcId="{439A7116-D63E-49B3-9364-BC9905DF2DB2}" destId="{EC372CE0-D905-4963-8702-F89809C1A105}" srcOrd="2" destOrd="0" parTransId="{8E3CC290-99D5-4850-8C70-807A00F04331}" sibTransId="{10CF9359-B432-487F-8CA7-3E81A4CAD970}"/>
    <dgm:cxn modelId="{0DA06D77-4F51-422F-BFFA-70DC3F3786AD}" type="presOf" srcId="{439A7116-D63E-49B3-9364-BC9905DF2DB2}" destId="{99519E3E-AAA2-4297-94E7-43AD1EA25F26}" srcOrd="0" destOrd="0" presId="urn:microsoft.com/office/officeart/2005/8/layout/vList3#1"/>
    <dgm:cxn modelId="{4021B370-3481-47BD-A16C-146FEB9E00D6}" srcId="{439A7116-D63E-49B3-9364-BC9905DF2DB2}" destId="{11AAED2D-A998-4837-ABC0-270917E51F52}" srcOrd="0" destOrd="0" parTransId="{C7F41809-6359-4B3E-8FB8-4ABE804F91E5}" sibTransId="{B9E7B33E-4442-4A8D-9002-DF636126DB50}"/>
    <dgm:cxn modelId="{B971BEA3-8D8A-4764-9A0B-0ADF7D4E3024}" type="presParOf" srcId="{99519E3E-AAA2-4297-94E7-43AD1EA25F26}" destId="{89E46DD3-66EE-4AEE-AD2E-716208F1BF2D}" srcOrd="0" destOrd="0" presId="urn:microsoft.com/office/officeart/2005/8/layout/vList3#1"/>
    <dgm:cxn modelId="{5078F569-BD4D-41B1-940A-ED891B452441}" type="presParOf" srcId="{89E46DD3-66EE-4AEE-AD2E-716208F1BF2D}" destId="{084D3E1F-A6EA-4A38-B050-71E7A615236C}" srcOrd="0" destOrd="0" presId="urn:microsoft.com/office/officeart/2005/8/layout/vList3#1"/>
    <dgm:cxn modelId="{8C75AEF7-92F8-4555-BE77-343C202CAD94}" type="presParOf" srcId="{89E46DD3-66EE-4AEE-AD2E-716208F1BF2D}" destId="{F5020299-BDC9-46E6-953B-FAD821DF36B3}" srcOrd="1" destOrd="0" presId="urn:microsoft.com/office/officeart/2005/8/layout/vList3#1"/>
    <dgm:cxn modelId="{2966F308-5808-4319-B32B-3BC0F64D5C5B}" type="presParOf" srcId="{99519E3E-AAA2-4297-94E7-43AD1EA25F26}" destId="{DDBB57C3-61F8-441C-BE4D-72246DA74AA5}" srcOrd="1" destOrd="0" presId="urn:microsoft.com/office/officeart/2005/8/layout/vList3#1"/>
    <dgm:cxn modelId="{FD66B334-8F01-410E-ACFB-DA77F7F86CA8}" type="presParOf" srcId="{99519E3E-AAA2-4297-94E7-43AD1EA25F26}" destId="{B271F138-E94E-4FB9-95A2-EECDA803006D}" srcOrd="2" destOrd="0" presId="urn:microsoft.com/office/officeart/2005/8/layout/vList3#1"/>
    <dgm:cxn modelId="{DBEB7500-697D-4621-87F0-05F5C327A8F9}" type="presParOf" srcId="{B271F138-E94E-4FB9-95A2-EECDA803006D}" destId="{76CD48BA-F597-468E-AA6B-A2178666363F}" srcOrd="0" destOrd="0" presId="urn:microsoft.com/office/officeart/2005/8/layout/vList3#1"/>
    <dgm:cxn modelId="{4C29A2F7-9A58-4C6B-BDBC-538C24D1A726}" type="presParOf" srcId="{B271F138-E94E-4FB9-95A2-EECDA803006D}" destId="{9BFE3E3F-B795-4C14-98EA-EA39A524F91A}" srcOrd="1" destOrd="0" presId="urn:microsoft.com/office/officeart/2005/8/layout/vList3#1"/>
    <dgm:cxn modelId="{6FA86271-6095-4060-85AB-68B9EAAB7530}" type="presParOf" srcId="{99519E3E-AAA2-4297-94E7-43AD1EA25F26}" destId="{6680264C-A105-4845-A98F-63588D81591F}" srcOrd="3" destOrd="0" presId="urn:microsoft.com/office/officeart/2005/8/layout/vList3#1"/>
    <dgm:cxn modelId="{37361EDF-818B-4453-AFFA-0C43FDC30080}" type="presParOf" srcId="{99519E3E-AAA2-4297-94E7-43AD1EA25F26}" destId="{A152004A-25F4-4EBE-A5CD-5A0704F1E2C6}" srcOrd="4" destOrd="0" presId="urn:microsoft.com/office/officeart/2005/8/layout/vList3#1"/>
    <dgm:cxn modelId="{C85ED174-D20C-4FEA-963A-23CD04EA7913}" type="presParOf" srcId="{A152004A-25F4-4EBE-A5CD-5A0704F1E2C6}" destId="{CDFF75DE-DF5B-493D-8911-C521175012D2}" srcOrd="0" destOrd="0" presId="urn:microsoft.com/office/officeart/2005/8/layout/vList3#1"/>
    <dgm:cxn modelId="{910F22B9-E9E0-4870-9D23-54B76FE1E187}" type="presParOf" srcId="{A152004A-25F4-4EBE-A5CD-5A0704F1E2C6}" destId="{15EB1751-7A10-4982-8D6E-CB779781C867}" srcOrd="1" destOrd="0" presId="urn:microsoft.com/office/officeart/2005/8/layout/vList3#1"/>
    <dgm:cxn modelId="{E1BF566C-02BE-4891-8169-67CAF1389AC4}" type="presParOf" srcId="{99519E3E-AAA2-4297-94E7-43AD1EA25F26}" destId="{9D573053-48A2-4B16-98EB-7C2CC8164307}" srcOrd="5" destOrd="0" presId="urn:microsoft.com/office/officeart/2005/8/layout/vList3#1"/>
    <dgm:cxn modelId="{59F35875-3EA8-4C5D-A022-7959ADB5C3FB}" type="presParOf" srcId="{99519E3E-AAA2-4297-94E7-43AD1EA25F26}" destId="{1FCF7179-DBD2-48B9-AEB2-5F5DD003E3E5}" srcOrd="6" destOrd="0" presId="urn:microsoft.com/office/officeart/2005/8/layout/vList3#1"/>
    <dgm:cxn modelId="{02CDCD94-EB18-434E-B501-022C4BC4007D}" type="presParOf" srcId="{1FCF7179-DBD2-48B9-AEB2-5F5DD003E3E5}" destId="{19941BCC-E4DF-4DA0-8BB9-66B73BCB2917}" srcOrd="0" destOrd="0" presId="urn:microsoft.com/office/officeart/2005/8/layout/vList3#1"/>
    <dgm:cxn modelId="{2D8BFB93-39BB-434B-8779-585195D4303B}" type="presParOf" srcId="{1FCF7179-DBD2-48B9-AEB2-5F5DD003E3E5}" destId="{7753BB24-E120-4381-A6FD-900189F5AEE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7A7EA9-D93D-4603-B67E-20816DA4F40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D818F3-0F62-46D6-BB2A-DB10F69C9E0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Налог на имущество физических лиц</a:t>
          </a:r>
          <a:endParaRPr lang="ru-RU" b="1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gm:t>
    </dgm:pt>
    <dgm:pt modelId="{896B1F3A-2376-4E98-8FC7-1184E3212D5E}" type="parTrans" cxnId="{2DA7666C-0715-4E5C-84AD-04BF7AD233D1}">
      <dgm:prSet/>
      <dgm:spPr/>
      <dgm:t>
        <a:bodyPr/>
        <a:lstStyle/>
        <a:p>
          <a:endParaRPr lang="ru-RU"/>
        </a:p>
      </dgm:t>
    </dgm:pt>
    <dgm:pt modelId="{B3C23B65-FB75-40D0-B0F2-46A89A838EEC}" type="sibTrans" cxnId="{2DA7666C-0715-4E5C-84AD-04BF7AD233D1}">
      <dgm:prSet/>
      <dgm:spPr/>
      <dgm:t>
        <a:bodyPr/>
        <a:lstStyle/>
        <a:p>
          <a:endParaRPr lang="ru-RU"/>
        </a:p>
      </dgm:t>
    </dgm:pt>
    <dgm:pt modelId="{05C9775E-5746-4D75-ADC7-A7A1E54C1375}">
      <dgm:prSet phldrT="[Текст]" custT="1"/>
      <dgm:spPr/>
      <dgm:t>
        <a:bodyPr/>
        <a:lstStyle/>
        <a:p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Решение Совета депутатов г.о. Электросталь от 18.11.2014 № 396/74 (в ред. РСД от 05.08.2020 № 443/75) 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"Об 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установлении налога на имущество физических 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лиц", 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Налоговый Кодекс Российской Федерации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254A1649-7D80-4A7B-8EE0-29B45304F0D9}" type="parTrans" cxnId="{31ED48A4-2B8F-4D4E-9E60-22BCE3E08A70}">
      <dgm:prSet/>
      <dgm:spPr/>
      <dgm:t>
        <a:bodyPr/>
        <a:lstStyle/>
        <a:p>
          <a:endParaRPr lang="ru-RU"/>
        </a:p>
      </dgm:t>
    </dgm:pt>
    <dgm:pt modelId="{75F7CDD5-7D1B-41D9-AF98-2DEF36E494D8}" type="sibTrans" cxnId="{31ED48A4-2B8F-4D4E-9E60-22BCE3E08A70}">
      <dgm:prSet/>
      <dgm:spPr/>
      <dgm:t>
        <a:bodyPr/>
        <a:lstStyle/>
        <a:p>
          <a:endParaRPr lang="ru-RU"/>
        </a:p>
      </dgm:t>
    </dgm:pt>
    <dgm:pt modelId="{E1013E3B-F332-4945-B968-F968187CBC6D}">
      <dgm:prSet phldrT="[Текст]" custT="1"/>
      <dgm:spPr/>
      <dgm:t>
        <a:bodyPr/>
        <a:lstStyle/>
        <a:p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Ставки налога: если кадастровая стоимость объекта не превышает 300 млн. руб. – 0,1% для квартир и комнат,  для жилых домов, расположенных на землях населенных пунктов в черте городского округа Электросталь; 0,3% для жилых домов, расположенных на территории населенного пункта город Электросталь Московской области, для объектов незавершенного строительства в случае строительства жилого дома, для единых комплексов с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хотя-бы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одним жилым домом, для гаража и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машиноместа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, для строений для ведения личного подсобного хозяйства с площадью до 50 кв.м. ; 0,5% в отношении прочих объектов налогообложения стоимостью до 300 млн. руб.; 2% для объектов стоимостью выше 300 млн. руб.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FAFE6F6B-1432-4817-8955-A037726914E8}" type="parTrans" cxnId="{3022031C-5738-4BCE-9B44-582E5A0DE950}">
      <dgm:prSet/>
      <dgm:spPr/>
      <dgm:t>
        <a:bodyPr/>
        <a:lstStyle/>
        <a:p>
          <a:endParaRPr lang="ru-RU"/>
        </a:p>
      </dgm:t>
    </dgm:pt>
    <dgm:pt modelId="{E27918A0-E331-4736-B608-F7AA001DB375}" type="sibTrans" cxnId="{3022031C-5738-4BCE-9B44-582E5A0DE950}">
      <dgm:prSet/>
      <dgm:spPr/>
      <dgm:t>
        <a:bodyPr/>
        <a:lstStyle/>
        <a:p>
          <a:endParaRPr lang="ru-RU"/>
        </a:p>
      </dgm:t>
    </dgm:pt>
    <dgm:pt modelId="{D5B1FE89-07B7-4F90-8D17-29D973800876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Земельный налог</a:t>
          </a:r>
          <a:endParaRPr lang="ru-RU" b="1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gm:t>
    </dgm:pt>
    <dgm:pt modelId="{76CD3EFD-5E6C-4974-92FD-21BA9274EC89}" type="parTrans" cxnId="{5528EE19-9178-4205-8619-CF4F81914AB2}">
      <dgm:prSet/>
      <dgm:spPr/>
      <dgm:t>
        <a:bodyPr/>
        <a:lstStyle/>
        <a:p>
          <a:endParaRPr lang="ru-RU"/>
        </a:p>
      </dgm:t>
    </dgm:pt>
    <dgm:pt modelId="{E01B11BD-3EC8-4CA8-97CD-79256556628D}" type="sibTrans" cxnId="{5528EE19-9178-4205-8619-CF4F81914AB2}">
      <dgm:prSet/>
      <dgm:spPr/>
      <dgm:t>
        <a:bodyPr/>
        <a:lstStyle/>
        <a:p>
          <a:endParaRPr lang="ru-RU"/>
        </a:p>
      </dgm:t>
    </dgm:pt>
    <dgm:pt modelId="{6E933F4A-9EA1-4D10-AC01-3A66390589B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Решение Совета депутатов г.о. Электросталь от 31.10.2017 № 216/37 (в ред. от 26.02.2020 № 411/70)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"Об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установлении земельного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налога",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Налоговый Кодекс Российской Федерации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1082531-6D85-42B4-B114-7A9F95C06E6F}" type="parTrans" cxnId="{7DCD7D73-AAB2-4677-93FA-9E7FCDB97A65}">
      <dgm:prSet/>
      <dgm:spPr/>
      <dgm:t>
        <a:bodyPr/>
        <a:lstStyle/>
        <a:p>
          <a:endParaRPr lang="ru-RU"/>
        </a:p>
      </dgm:t>
    </dgm:pt>
    <dgm:pt modelId="{A4906222-ED61-4F87-B124-975DE37DB535}" type="sibTrans" cxnId="{7DCD7D73-AAB2-4677-93FA-9E7FCDB97A65}">
      <dgm:prSet/>
      <dgm:spPr/>
      <dgm:t>
        <a:bodyPr/>
        <a:lstStyle/>
        <a:p>
          <a:endParaRPr lang="ru-RU"/>
        </a:p>
      </dgm:t>
    </dgm:pt>
    <dgm:pt modelId="{F4956329-733C-416A-B56D-920242BA01B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Ставки налога: 0,3% кадастровой стоимости земельного участка, занятого жилищным фондом, используемого для индивидуального жилищного строительства, занятым жилищным фондом, гаражными кооперативами и используемыми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сельхозугодьями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черте города; 1,5% в отношении  неиспользуемых сельхозугодий в черте города и иных земельных участков.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0664A51-C3AC-4443-9CD7-1F8202544812}" type="parTrans" cxnId="{7C78595F-D2BC-43EC-A1BE-6986CED32D5E}">
      <dgm:prSet/>
      <dgm:spPr/>
      <dgm:t>
        <a:bodyPr/>
        <a:lstStyle/>
        <a:p>
          <a:endParaRPr lang="ru-RU"/>
        </a:p>
      </dgm:t>
    </dgm:pt>
    <dgm:pt modelId="{122E1CB3-98C7-4C62-8D05-604913828622}" type="sibTrans" cxnId="{7C78595F-D2BC-43EC-A1BE-6986CED32D5E}">
      <dgm:prSet/>
      <dgm:spPr/>
      <dgm:t>
        <a:bodyPr/>
        <a:lstStyle/>
        <a:p>
          <a:endParaRPr lang="ru-RU"/>
        </a:p>
      </dgm:t>
    </dgm:pt>
    <dgm:pt modelId="{0D8435DF-FBC6-4A74-922B-96052185B3DA}">
      <dgm:prSet phldrT="[Текст]"/>
      <dgm:spPr/>
      <dgm:t>
        <a:bodyPr/>
        <a:lstStyle/>
        <a:p>
          <a:endParaRPr lang="ru-RU" dirty="0"/>
        </a:p>
      </dgm:t>
    </dgm:pt>
    <dgm:pt modelId="{B97B8445-2DCA-4906-9FAB-48D74FB59657}" type="parTrans" cxnId="{5B7B30FE-7AD7-4CF8-9F0A-EF2FA3458A26}">
      <dgm:prSet/>
      <dgm:spPr/>
      <dgm:t>
        <a:bodyPr/>
        <a:lstStyle/>
        <a:p>
          <a:endParaRPr lang="ru-RU"/>
        </a:p>
      </dgm:t>
    </dgm:pt>
    <dgm:pt modelId="{3948F96B-39A4-41B5-8F38-13BFF6C49C09}" type="sibTrans" cxnId="{5B7B30FE-7AD7-4CF8-9F0A-EF2FA3458A26}">
      <dgm:prSet/>
      <dgm:spPr/>
      <dgm:t>
        <a:bodyPr/>
        <a:lstStyle/>
        <a:p>
          <a:endParaRPr lang="ru-RU"/>
        </a:p>
      </dgm:t>
    </dgm:pt>
    <dgm:pt modelId="{1C74ED12-D126-43AB-8D39-1E58A965C21A}" type="pres">
      <dgm:prSet presAssocID="{A97A7EA9-D93D-4603-B67E-20816DA4F40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60AEE1-3765-4AB7-9F2F-7F85508F7A67}" type="pres">
      <dgm:prSet presAssocID="{99D818F3-0F62-46D6-BB2A-DB10F69C9E07}" presName="linNode" presStyleCnt="0"/>
      <dgm:spPr/>
    </dgm:pt>
    <dgm:pt modelId="{AF377D4C-3033-43F6-A6C9-0A250F1D318E}" type="pres">
      <dgm:prSet presAssocID="{99D818F3-0F62-46D6-BB2A-DB10F69C9E0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4C8C3-87AA-49AD-9FD5-45CD644F2B33}" type="pres">
      <dgm:prSet presAssocID="{99D818F3-0F62-46D6-BB2A-DB10F69C9E07}" presName="childShp" presStyleLbl="bgAccFollowNode1" presStyleIdx="0" presStyleCnt="2" custScaleX="188297" custScaleY="107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104AD-BBA3-4E34-9A26-E5E7C350B2B2}" type="pres">
      <dgm:prSet presAssocID="{B3C23B65-FB75-40D0-B0F2-46A89A838EEC}" presName="spacing" presStyleCnt="0"/>
      <dgm:spPr/>
    </dgm:pt>
    <dgm:pt modelId="{537E1106-D72C-428D-942A-13C31B75AEEC}" type="pres">
      <dgm:prSet presAssocID="{D5B1FE89-07B7-4F90-8D17-29D973800876}" presName="linNode" presStyleCnt="0"/>
      <dgm:spPr/>
    </dgm:pt>
    <dgm:pt modelId="{7C6F495E-58D4-448F-9917-B28A67E79253}" type="pres">
      <dgm:prSet presAssocID="{D5B1FE89-07B7-4F90-8D17-29D973800876}" presName="parentShp" presStyleLbl="node1" presStyleIdx="1" presStyleCnt="2" custScaleX="101661" custLinFactNeighborX="3953" custLinFactNeighborY="19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23A0D-242A-4B01-8FC8-4A806591D45A}" type="pres">
      <dgm:prSet presAssocID="{D5B1FE89-07B7-4F90-8D17-29D973800876}" presName="childShp" presStyleLbl="bgAccFollowNode1" presStyleIdx="1" presStyleCnt="2" custScaleX="197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CC7C83-A1D4-4178-9AE5-A0CDB4E725DB}" type="presOf" srcId="{E1013E3B-F332-4945-B968-F968187CBC6D}" destId="{9BD4C8C3-87AA-49AD-9FD5-45CD644F2B33}" srcOrd="0" destOrd="1" presId="urn:microsoft.com/office/officeart/2005/8/layout/vList6"/>
    <dgm:cxn modelId="{060FBCF4-F6B4-4AB2-8812-A86D6D39C18C}" type="presOf" srcId="{05C9775E-5746-4D75-ADC7-A7A1E54C1375}" destId="{9BD4C8C3-87AA-49AD-9FD5-45CD644F2B33}" srcOrd="0" destOrd="0" presId="urn:microsoft.com/office/officeart/2005/8/layout/vList6"/>
    <dgm:cxn modelId="{5C9553FD-B939-4C80-84E2-539F35AA705C}" type="presOf" srcId="{F4956329-733C-416A-B56D-920242BA01B4}" destId="{9D723A0D-242A-4B01-8FC8-4A806591D45A}" srcOrd="0" destOrd="1" presId="urn:microsoft.com/office/officeart/2005/8/layout/vList6"/>
    <dgm:cxn modelId="{2DA7666C-0715-4E5C-84AD-04BF7AD233D1}" srcId="{A97A7EA9-D93D-4603-B67E-20816DA4F406}" destId="{99D818F3-0F62-46D6-BB2A-DB10F69C9E07}" srcOrd="0" destOrd="0" parTransId="{896B1F3A-2376-4E98-8FC7-1184E3212D5E}" sibTransId="{B3C23B65-FB75-40D0-B0F2-46A89A838EEC}"/>
    <dgm:cxn modelId="{3022031C-5738-4BCE-9B44-582E5A0DE950}" srcId="{99D818F3-0F62-46D6-BB2A-DB10F69C9E07}" destId="{E1013E3B-F332-4945-B968-F968187CBC6D}" srcOrd="1" destOrd="0" parTransId="{FAFE6F6B-1432-4817-8955-A037726914E8}" sibTransId="{E27918A0-E331-4736-B608-F7AA001DB375}"/>
    <dgm:cxn modelId="{0F3BC69B-DE25-4E5F-874F-5DC2A89CC5E3}" type="presOf" srcId="{0D8435DF-FBC6-4A74-922B-96052185B3DA}" destId="{9D723A0D-242A-4B01-8FC8-4A806591D45A}" srcOrd="0" destOrd="2" presId="urn:microsoft.com/office/officeart/2005/8/layout/vList6"/>
    <dgm:cxn modelId="{5B7B30FE-7AD7-4CF8-9F0A-EF2FA3458A26}" srcId="{D5B1FE89-07B7-4F90-8D17-29D973800876}" destId="{0D8435DF-FBC6-4A74-922B-96052185B3DA}" srcOrd="2" destOrd="0" parTransId="{B97B8445-2DCA-4906-9FAB-48D74FB59657}" sibTransId="{3948F96B-39A4-41B5-8F38-13BFF6C49C09}"/>
    <dgm:cxn modelId="{7C78595F-D2BC-43EC-A1BE-6986CED32D5E}" srcId="{D5B1FE89-07B7-4F90-8D17-29D973800876}" destId="{F4956329-733C-416A-B56D-920242BA01B4}" srcOrd="1" destOrd="0" parTransId="{50664A51-C3AC-4443-9CD7-1F8202544812}" sibTransId="{122E1CB3-98C7-4C62-8D05-604913828622}"/>
    <dgm:cxn modelId="{7DCD7D73-AAB2-4677-93FA-9E7FCDB97A65}" srcId="{D5B1FE89-07B7-4F90-8D17-29D973800876}" destId="{6E933F4A-9EA1-4D10-AC01-3A66390589BB}" srcOrd="0" destOrd="0" parTransId="{B1082531-6D85-42B4-B114-7A9F95C06E6F}" sibTransId="{A4906222-ED61-4F87-B124-975DE37DB535}"/>
    <dgm:cxn modelId="{5528EE19-9178-4205-8619-CF4F81914AB2}" srcId="{A97A7EA9-D93D-4603-B67E-20816DA4F406}" destId="{D5B1FE89-07B7-4F90-8D17-29D973800876}" srcOrd="1" destOrd="0" parTransId="{76CD3EFD-5E6C-4974-92FD-21BA9274EC89}" sibTransId="{E01B11BD-3EC8-4CA8-97CD-79256556628D}"/>
    <dgm:cxn modelId="{8E89D8FF-5CC9-4CE5-8B22-E9C72B49F6EC}" type="presOf" srcId="{99D818F3-0F62-46D6-BB2A-DB10F69C9E07}" destId="{AF377D4C-3033-43F6-A6C9-0A250F1D318E}" srcOrd="0" destOrd="0" presId="urn:microsoft.com/office/officeart/2005/8/layout/vList6"/>
    <dgm:cxn modelId="{434C8AD5-DB5A-457F-9061-EFEF723A3955}" type="presOf" srcId="{D5B1FE89-07B7-4F90-8D17-29D973800876}" destId="{7C6F495E-58D4-448F-9917-B28A67E79253}" srcOrd="0" destOrd="0" presId="urn:microsoft.com/office/officeart/2005/8/layout/vList6"/>
    <dgm:cxn modelId="{31ED48A4-2B8F-4D4E-9E60-22BCE3E08A70}" srcId="{99D818F3-0F62-46D6-BB2A-DB10F69C9E07}" destId="{05C9775E-5746-4D75-ADC7-A7A1E54C1375}" srcOrd="0" destOrd="0" parTransId="{254A1649-7D80-4A7B-8EE0-29B45304F0D9}" sibTransId="{75F7CDD5-7D1B-41D9-AF98-2DEF36E494D8}"/>
    <dgm:cxn modelId="{E91687D0-F175-4B65-84CE-26878FCBF20D}" type="presOf" srcId="{6E933F4A-9EA1-4D10-AC01-3A66390589BB}" destId="{9D723A0D-242A-4B01-8FC8-4A806591D45A}" srcOrd="0" destOrd="0" presId="urn:microsoft.com/office/officeart/2005/8/layout/vList6"/>
    <dgm:cxn modelId="{CE0A1732-B752-4882-BFE9-397521C506FB}" type="presOf" srcId="{A97A7EA9-D93D-4603-B67E-20816DA4F406}" destId="{1C74ED12-D126-43AB-8D39-1E58A965C21A}" srcOrd="0" destOrd="0" presId="urn:microsoft.com/office/officeart/2005/8/layout/vList6"/>
    <dgm:cxn modelId="{91EDEDE0-771C-4E54-AC77-105A174546DF}" type="presParOf" srcId="{1C74ED12-D126-43AB-8D39-1E58A965C21A}" destId="{5F60AEE1-3765-4AB7-9F2F-7F85508F7A67}" srcOrd="0" destOrd="0" presId="urn:microsoft.com/office/officeart/2005/8/layout/vList6"/>
    <dgm:cxn modelId="{76DF7EEB-0216-488F-904F-99BBB743F5D1}" type="presParOf" srcId="{5F60AEE1-3765-4AB7-9F2F-7F85508F7A67}" destId="{AF377D4C-3033-43F6-A6C9-0A250F1D318E}" srcOrd="0" destOrd="0" presId="urn:microsoft.com/office/officeart/2005/8/layout/vList6"/>
    <dgm:cxn modelId="{56345F24-378F-498A-A694-3A2261D1F104}" type="presParOf" srcId="{5F60AEE1-3765-4AB7-9F2F-7F85508F7A67}" destId="{9BD4C8C3-87AA-49AD-9FD5-45CD644F2B33}" srcOrd="1" destOrd="0" presId="urn:microsoft.com/office/officeart/2005/8/layout/vList6"/>
    <dgm:cxn modelId="{9F02394F-1D7D-44FD-B325-60189CDCAE20}" type="presParOf" srcId="{1C74ED12-D126-43AB-8D39-1E58A965C21A}" destId="{AEA104AD-BBA3-4E34-9A26-E5E7C350B2B2}" srcOrd="1" destOrd="0" presId="urn:microsoft.com/office/officeart/2005/8/layout/vList6"/>
    <dgm:cxn modelId="{4A8C97FE-78CB-428A-808A-CCAEF010F89D}" type="presParOf" srcId="{1C74ED12-D126-43AB-8D39-1E58A965C21A}" destId="{537E1106-D72C-428D-942A-13C31B75AEEC}" srcOrd="2" destOrd="0" presId="urn:microsoft.com/office/officeart/2005/8/layout/vList6"/>
    <dgm:cxn modelId="{38F49673-75AB-4418-91D7-626264F51E9F}" type="presParOf" srcId="{537E1106-D72C-428D-942A-13C31B75AEEC}" destId="{7C6F495E-58D4-448F-9917-B28A67E79253}" srcOrd="0" destOrd="0" presId="urn:microsoft.com/office/officeart/2005/8/layout/vList6"/>
    <dgm:cxn modelId="{66808D88-788B-438F-936D-A4F8E7CC0C99}" type="presParOf" srcId="{537E1106-D72C-428D-942A-13C31B75AEEC}" destId="{9D723A0D-242A-4B01-8FC8-4A806591D45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856B93-A25A-4F56-BF4C-9CDD43EB88C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2ABA7EB-9348-4760-A43B-309472025BE9}">
      <dgm:prSet phldrT="[Текст]" custT="1"/>
      <dgm:spPr/>
      <dgm:t>
        <a:bodyPr anchor="ctr" anchorCtr="0"/>
        <a:lstStyle/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r>
            <a:rPr lang="ru-RU" sz="1600" b="0" dirty="0" smtClean="0"/>
            <a:t>Программа</a:t>
          </a:r>
          <a:endParaRPr lang="ru-RU" sz="1600" b="0" dirty="0"/>
        </a:p>
      </dgm:t>
    </dgm:pt>
    <dgm:pt modelId="{CCCEA94F-284B-49D8-988F-ADC652E000E5}" type="parTrans" cxnId="{3BA028EF-E76F-4BE2-A4AF-8B80F7849890}">
      <dgm:prSet/>
      <dgm:spPr/>
      <dgm:t>
        <a:bodyPr/>
        <a:lstStyle/>
        <a:p>
          <a:endParaRPr lang="ru-RU"/>
        </a:p>
      </dgm:t>
    </dgm:pt>
    <dgm:pt modelId="{E5BBDD40-D43E-4683-826E-E2E9B60158A3}" type="sibTrans" cxnId="{3BA028EF-E76F-4BE2-A4AF-8B80F7849890}">
      <dgm:prSet/>
      <dgm:spPr/>
      <dgm:t>
        <a:bodyPr/>
        <a:lstStyle/>
        <a:p>
          <a:endParaRPr lang="ru-RU"/>
        </a:p>
      </dgm:t>
    </dgm:pt>
    <dgm:pt modelId="{1E59FB95-83B7-41AC-8571-22B5DCC309CB}">
      <dgm:prSet phldrT="[Текст]" custT="1"/>
      <dgm:spPr/>
      <dgm:t>
        <a:bodyPr/>
        <a:lstStyle/>
        <a:p>
          <a:r>
            <a:rPr lang="ru-RU" sz="1600" dirty="0" smtClean="0"/>
            <a:t>Основное мероприятие</a:t>
          </a:r>
          <a:endParaRPr lang="ru-RU" sz="1600" dirty="0"/>
        </a:p>
      </dgm:t>
    </dgm:pt>
    <dgm:pt modelId="{C31A5140-882A-465F-A3C1-8F8CBB7F5F54}" type="parTrans" cxnId="{42440920-52FA-4528-8697-AAE6FD46E078}">
      <dgm:prSet/>
      <dgm:spPr/>
      <dgm:t>
        <a:bodyPr/>
        <a:lstStyle/>
        <a:p>
          <a:endParaRPr lang="ru-RU"/>
        </a:p>
      </dgm:t>
    </dgm:pt>
    <dgm:pt modelId="{2F2BD5D2-C2C8-4D2D-A628-E5DF276B00AC}" type="sibTrans" cxnId="{42440920-52FA-4528-8697-AAE6FD46E078}">
      <dgm:prSet/>
      <dgm:spPr/>
      <dgm:t>
        <a:bodyPr/>
        <a:lstStyle/>
        <a:p>
          <a:endParaRPr lang="ru-RU"/>
        </a:p>
      </dgm:t>
    </dgm:pt>
    <dgm:pt modelId="{92924328-5DD4-4E81-A010-2E2319E8C795}">
      <dgm:prSet phldrT="[Текст]" custT="1"/>
      <dgm:spPr/>
      <dgm:t>
        <a:bodyPr/>
        <a:lstStyle/>
        <a:p>
          <a:r>
            <a:rPr lang="ru-RU" sz="1600" dirty="0" smtClean="0"/>
            <a:t>Мероприятие</a:t>
          </a:r>
          <a:r>
            <a:rPr lang="ru-RU" sz="1900" dirty="0" smtClean="0"/>
            <a:t> </a:t>
          </a:r>
          <a:endParaRPr lang="ru-RU" sz="1900" dirty="0"/>
        </a:p>
      </dgm:t>
    </dgm:pt>
    <dgm:pt modelId="{A8C30119-25D1-47A9-B210-7C319013C27B}" type="parTrans" cxnId="{0E805051-1872-42AF-9AF3-8B2914CFAB4E}">
      <dgm:prSet/>
      <dgm:spPr/>
      <dgm:t>
        <a:bodyPr/>
        <a:lstStyle/>
        <a:p>
          <a:endParaRPr lang="ru-RU"/>
        </a:p>
      </dgm:t>
    </dgm:pt>
    <dgm:pt modelId="{A46FB8B7-894C-448F-B6F6-B0A4F93D9B20}" type="sibTrans" cxnId="{0E805051-1872-42AF-9AF3-8B2914CFAB4E}">
      <dgm:prSet/>
      <dgm:spPr/>
      <dgm:t>
        <a:bodyPr/>
        <a:lstStyle/>
        <a:p>
          <a:endParaRPr lang="ru-RU"/>
        </a:p>
      </dgm:t>
    </dgm:pt>
    <dgm:pt modelId="{805A44C2-98CE-44BC-A820-7FD782B54388}">
      <dgm:prSet phldrT="[Текст]" custT="1"/>
      <dgm:spPr/>
      <dgm:t>
        <a:bodyPr/>
        <a:lstStyle/>
        <a:p>
          <a:r>
            <a:rPr lang="ru-RU" sz="1600" dirty="0" smtClean="0"/>
            <a:t>Цель</a:t>
          </a:r>
          <a:endParaRPr lang="ru-RU" sz="1600" dirty="0"/>
        </a:p>
      </dgm:t>
    </dgm:pt>
    <dgm:pt modelId="{203931FB-16C2-4843-B1F6-EACC8FE2BDEF}" type="parTrans" cxnId="{4EDDEF12-B649-457B-99BA-52423D287677}">
      <dgm:prSet/>
      <dgm:spPr/>
      <dgm:t>
        <a:bodyPr/>
        <a:lstStyle/>
        <a:p>
          <a:endParaRPr lang="ru-RU"/>
        </a:p>
      </dgm:t>
    </dgm:pt>
    <dgm:pt modelId="{7335261F-4B90-4AEF-A8EB-77B79EF268D4}" type="sibTrans" cxnId="{4EDDEF12-B649-457B-99BA-52423D287677}">
      <dgm:prSet/>
      <dgm:spPr/>
      <dgm:t>
        <a:bodyPr/>
        <a:lstStyle/>
        <a:p>
          <a:endParaRPr lang="ru-RU"/>
        </a:p>
      </dgm:t>
    </dgm:pt>
    <dgm:pt modelId="{751A996B-CED6-4895-9B22-7D621D59BD69}">
      <dgm:prSet phldrT="[Текст]" custT="1"/>
      <dgm:spPr/>
      <dgm:t>
        <a:bodyPr/>
        <a:lstStyle/>
        <a:p>
          <a:r>
            <a:rPr lang="ru-RU" sz="1600" dirty="0" smtClean="0"/>
            <a:t>Подпрограмма</a:t>
          </a:r>
          <a:endParaRPr lang="ru-RU" sz="1600" dirty="0"/>
        </a:p>
      </dgm:t>
    </dgm:pt>
    <dgm:pt modelId="{5B56BA16-1E81-4294-9A04-43ECEA8F6317}" type="parTrans" cxnId="{A4F78C9D-7F92-4E14-A695-1144324B8658}">
      <dgm:prSet/>
      <dgm:spPr/>
      <dgm:t>
        <a:bodyPr/>
        <a:lstStyle/>
        <a:p>
          <a:endParaRPr lang="ru-RU"/>
        </a:p>
      </dgm:t>
    </dgm:pt>
    <dgm:pt modelId="{3E2EE0E6-C7FA-4A26-93D0-3B26256DB27C}" type="sibTrans" cxnId="{A4F78C9D-7F92-4E14-A695-1144324B8658}">
      <dgm:prSet/>
      <dgm:spPr/>
      <dgm:t>
        <a:bodyPr/>
        <a:lstStyle/>
        <a:p>
          <a:endParaRPr lang="ru-RU"/>
        </a:p>
      </dgm:t>
    </dgm:pt>
    <dgm:pt modelId="{C261E7EF-20A1-4F6C-A228-F231BC3B9528}" type="pres">
      <dgm:prSet presAssocID="{D8856B93-A25A-4F56-BF4C-9CDD43EB88C3}" presName="Name0" presStyleCnt="0">
        <dgm:presLayoutVars>
          <dgm:dir/>
          <dgm:animLvl val="lvl"/>
          <dgm:resizeHandles val="exact"/>
        </dgm:presLayoutVars>
      </dgm:prSet>
      <dgm:spPr/>
    </dgm:pt>
    <dgm:pt modelId="{725D35A9-0C76-438E-834E-657EB8AF3FAB}" type="pres">
      <dgm:prSet presAssocID="{72ABA7EB-9348-4760-A43B-309472025BE9}" presName="Name8" presStyleCnt="0"/>
      <dgm:spPr/>
    </dgm:pt>
    <dgm:pt modelId="{77D3D78E-31D2-4EF2-A115-920D79F0105F}" type="pres">
      <dgm:prSet presAssocID="{72ABA7EB-9348-4760-A43B-309472025BE9}" presName="level" presStyleLbl="node1" presStyleIdx="0" presStyleCnt="5" custScaleY="2204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2DD5A-ACC7-411C-A6CF-8BBD69884563}" type="pres">
      <dgm:prSet presAssocID="{72ABA7EB-9348-4760-A43B-309472025B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4EF66-A9BA-47B0-B26C-0A6B0C90C2FE}" type="pres">
      <dgm:prSet presAssocID="{805A44C2-98CE-44BC-A820-7FD782B54388}" presName="Name8" presStyleCnt="0"/>
      <dgm:spPr/>
    </dgm:pt>
    <dgm:pt modelId="{BD7F8844-BD48-4FF5-B922-03327E6E88CA}" type="pres">
      <dgm:prSet presAssocID="{805A44C2-98CE-44BC-A820-7FD782B54388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B472C-0BEF-4290-A3A1-DE91E8D35459}" type="pres">
      <dgm:prSet presAssocID="{805A44C2-98CE-44BC-A820-7FD782B543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3F588-CCF4-44D5-82CD-01B14CA36B3A}" type="pres">
      <dgm:prSet presAssocID="{751A996B-CED6-4895-9B22-7D621D59BD69}" presName="Name8" presStyleCnt="0"/>
      <dgm:spPr/>
    </dgm:pt>
    <dgm:pt modelId="{45B5A583-8AE0-441E-BA60-2EBA18848940}" type="pres">
      <dgm:prSet presAssocID="{751A996B-CED6-4895-9B22-7D621D59BD69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3B7D5-2D9F-4E96-B9D7-B2A9D92331A3}" type="pres">
      <dgm:prSet presAssocID="{751A996B-CED6-4895-9B22-7D621D59BD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6B118-CEB4-4BBE-85E8-FB96D31D471A}" type="pres">
      <dgm:prSet presAssocID="{1E59FB95-83B7-41AC-8571-22B5DCC309CB}" presName="Name8" presStyleCnt="0"/>
      <dgm:spPr/>
    </dgm:pt>
    <dgm:pt modelId="{6F490BC6-BBD3-4D81-81BE-254D433881DF}" type="pres">
      <dgm:prSet presAssocID="{1E59FB95-83B7-41AC-8571-22B5DCC309C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E5178-3D4E-4559-829E-8E1D751397D6}" type="pres">
      <dgm:prSet presAssocID="{1E59FB95-83B7-41AC-8571-22B5DCC309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9E399-2588-4699-A26D-34A9F1BFC509}" type="pres">
      <dgm:prSet presAssocID="{92924328-5DD4-4E81-A010-2E2319E8C795}" presName="Name8" presStyleCnt="0"/>
      <dgm:spPr/>
    </dgm:pt>
    <dgm:pt modelId="{293A202F-535E-4119-82C5-54600B4241DB}" type="pres">
      <dgm:prSet presAssocID="{92924328-5DD4-4E81-A010-2E2319E8C795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4F3A0-4FAE-4C83-8C54-8E4E02ACF01F}" type="pres">
      <dgm:prSet presAssocID="{92924328-5DD4-4E81-A010-2E2319E8C7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AC7506-8556-4E56-BDB9-977E8B4D5BB4}" type="presOf" srcId="{751A996B-CED6-4895-9B22-7D621D59BD69}" destId="{45B5A583-8AE0-441E-BA60-2EBA18848940}" srcOrd="0" destOrd="0" presId="urn:microsoft.com/office/officeart/2005/8/layout/pyramid1"/>
    <dgm:cxn modelId="{12105939-BEAA-404F-821A-4BC381191281}" type="presOf" srcId="{92924328-5DD4-4E81-A010-2E2319E8C795}" destId="{293A202F-535E-4119-82C5-54600B4241DB}" srcOrd="0" destOrd="0" presId="urn:microsoft.com/office/officeart/2005/8/layout/pyramid1"/>
    <dgm:cxn modelId="{0E805051-1872-42AF-9AF3-8B2914CFAB4E}" srcId="{D8856B93-A25A-4F56-BF4C-9CDD43EB88C3}" destId="{92924328-5DD4-4E81-A010-2E2319E8C795}" srcOrd="4" destOrd="0" parTransId="{A8C30119-25D1-47A9-B210-7C319013C27B}" sibTransId="{A46FB8B7-894C-448F-B6F6-B0A4F93D9B20}"/>
    <dgm:cxn modelId="{4EDDEF12-B649-457B-99BA-52423D287677}" srcId="{D8856B93-A25A-4F56-BF4C-9CDD43EB88C3}" destId="{805A44C2-98CE-44BC-A820-7FD782B54388}" srcOrd="1" destOrd="0" parTransId="{203931FB-16C2-4843-B1F6-EACC8FE2BDEF}" sibTransId="{7335261F-4B90-4AEF-A8EB-77B79EF268D4}"/>
    <dgm:cxn modelId="{5201AE64-3931-43EC-B4AE-8C3A5A1FF505}" type="presOf" srcId="{72ABA7EB-9348-4760-A43B-309472025BE9}" destId="{DA22DD5A-ACC7-411C-A6CF-8BBD69884563}" srcOrd="1" destOrd="0" presId="urn:microsoft.com/office/officeart/2005/8/layout/pyramid1"/>
    <dgm:cxn modelId="{3F5E1CC0-28C7-4A5C-A4A1-6775CAA57C42}" type="presOf" srcId="{805A44C2-98CE-44BC-A820-7FD782B54388}" destId="{A5BB472C-0BEF-4290-A3A1-DE91E8D35459}" srcOrd="1" destOrd="0" presId="urn:microsoft.com/office/officeart/2005/8/layout/pyramid1"/>
    <dgm:cxn modelId="{CD13B26D-10DF-4150-B09D-E05B89F66FE9}" type="presOf" srcId="{805A44C2-98CE-44BC-A820-7FD782B54388}" destId="{BD7F8844-BD48-4FF5-B922-03327E6E88CA}" srcOrd="0" destOrd="0" presId="urn:microsoft.com/office/officeart/2005/8/layout/pyramid1"/>
    <dgm:cxn modelId="{F1A1915F-E47A-455B-B8BF-5FF035F907B0}" type="presOf" srcId="{751A996B-CED6-4895-9B22-7D621D59BD69}" destId="{61D3B7D5-2D9F-4E96-B9D7-B2A9D92331A3}" srcOrd="1" destOrd="0" presId="urn:microsoft.com/office/officeart/2005/8/layout/pyramid1"/>
    <dgm:cxn modelId="{A4F78C9D-7F92-4E14-A695-1144324B8658}" srcId="{D8856B93-A25A-4F56-BF4C-9CDD43EB88C3}" destId="{751A996B-CED6-4895-9B22-7D621D59BD69}" srcOrd="2" destOrd="0" parTransId="{5B56BA16-1E81-4294-9A04-43ECEA8F6317}" sibTransId="{3E2EE0E6-C7FA-4A26-93D0-3B26256DB27C}"/>
    <dgm:cxn modelId="{EC86511F-2E7A-4575-8E99-368D42218B17}" type="presOf" srcId="{92924328-5DD4-4E81-A010-2E2319E8C795}" destId="{9D64F3A0-4FAE-4C83-8C54-8E4E02ACF01F}" srcOrd="1" destOrd="0" presId="urn:microsoft.com/office/officeart/2005/8/layout/pyramid1"/>
    <dgm:cxn modelId="{5490FEE2-6399-49E6-8398-3EDED70056DA}" type="presOf" srcId="{D8856B93-A25A-4F56-BF4C-9CDD43EB88C3}" destId="{C261E7EF-20A1-4F6C-A228-F231BC3B9528}" srcOrd="0" destOrd="0" presId="urn:microsoft.com/office/officeart/2005/8/layout/pyramid1"/>
    <dgm:cxn modelId="{42440920-52FA-4528-8697-AAE6FD46E078}" srcId="{D8856B93-A25A-4F56-BF4C-9CDD43EB88C3}" destId="{1E59FB95-83B7-41AC-8571-22B5DCC309CB}" srcOrd="3" destOrd="0" parTransId="{C31A5140-882A-465F-A3C1-8F8CBB7F5F54}" sibTransId="{2F2BD5D2-C2C8-4D2D-A628-E5DF276B00AC}"/>
    <dgm:cxn modelId="{12037F88-EF80-4AC3-82CF-650015ECA754}" type="presOf" srcId="{1E59FB95-83B7-41AC-8571-22B5DCC309CB}" destId="{6F490BC6-BBD3-4D81-81BE-254D433881DF}" srcOrd="0" destOrd="0" presId="urn:microsoft.com/office/officeart/2005/8/layout/pyramid1"/>
    <dgm:cxn modelId="{E01D659F-B821-4B6F-BC37-B6C433DDAF13}" type="presOf" srcId="{1E59FB95-83B7-41AC-8571-22B5DCC309CB}" destId="{F92E5178-3D4E-4559-829E-8E1D751397D6}" srcOrd="1" destOrd="0" presId="urn:microsoft.com/office/officeart/2005/8/layout/pyramid1"/>
    <dgm:cxn modelId="{3BA028EF-E76F-4BE2-A4AF-8B80F7849890}" srcId="{D8856B93-A25A-4F56-BF4C-9CDD43EB88C3}" destId="{72ABA7EB-9348-4760-A43B-309472025BE9}" srcOrd="0" destOrd="0" parTransId="{CCCEA94F-284B-49D8-988F-ADC652E000E5}" sibTransId="{E5BBDD40-D43E-4683-826E-E2E9B60158A3}"/>
    <dgm:cxn modelId="{4946A658-1C0D-4EA9-B045-7EAE27A0E241}" type="presOf" srcId="{72ABA7EB-9348-4760-A43B-309472025BE9}" destId="{77D3D78E-31D2-4EF2-A115-920D79F0105F}" srcOrd="0" destOrd="0" presId="urn:microsoft.com/office/officeart/2005/8/layout/pyramid1"/>
    <dgm:cxn modelId="{6A2EC673-191E-4F67-9257-1C13F13B195A}" type="presParOf" srcId="{C261E7EF-20A1-4F6C-A228-F231BC3B9528}" destId="{725D35A9-0C76-438E-834E-657EB8AF3FAB}" srcOrd="0" destOrd="0" presId="urn:microsoft.com/office/officeart/2005/8/layout/pyramid1"/>
    <dgm:cxn modelId="{676B3F53-E137-4E1A-91B0-6660D5DEEAD4}" type="presParOf" srcId="{725D35A9-0C76-438E-834E-657EB8AF3FAB}" destId="{77D3D78E-31D2-4EF2-A115-920D79F0105F}" srcOrd="0" destOrd="0" presId="urn:microsoft.com/office/officeart/2005/8/layout/pyramid1"/>
    <dgm:cxn modelId="{37A5B9A5-E33E-401B-9ECB-1E44B8A36BB0}" type="presParOf" srcId="{725D35A9-0C76-438E-834E-657EB8AF3FAB}" destId="{DA22DD5A-ACC7-411C-A6CF-8BBD69884563}" srcOrd="1" destOrd="0" presId="urn:microsoft.com/office/officeart/2005/8/layout/pyramid1"/>
    <dgm:cxn modelId="{DF7D98C3-F72F-4996-B32B-FFCF882CE4C5}" type="presParOf" srcId="{C261E7EF-20A1-4F6C-A228-F231BC3B9528}" destId="{3394EF66-A9BA-47B0-B26C-0A6B0C90C2FE}" srcOrd="1" destOrd="0" presId="urn:microsoft.com/office/officeart/2005/8/layout/pyramid1"/>
    <dgm:cxn modelId="{CD7689D5-C879-4AD9-813C-3748E4FA9CEF}" type="presParOf" srcId="{3394EF66-A9BA-47B0-B26C-0A6B0C90C2FE}" destId="{BD7F8844-BD48-4FF5-B922-03327E6E88CA}" srcOrd="0" destOrd="0" presId="urn:microsoft.com/office/officeart/2005/8/layout/pyramid1"/>
    <dgm:cxn modelId="{9C8821C3-D16F-48E1-83AA-F241CA44BD75}" type="presParOf" srcId="{3394EF66-A9BA-47B0-B26C-0A6B0C90C2FE}" destId="{A5BB472C-0BEF-4290-A3A1-DE91E8D35459}" srcOrd="1" destOrd="0" presId="urn:microsoft.com/office/officeart/2005/8/layout/pyramid1"/>
    <dgm:cxn modelId="{41BE1FE9-3040-49D5-978D-3B3ED7EA043B}" type="presParOf" srcId="{C261E7EF-20A1-4F6C-A228-F231BC3B9528}" destId="{BD73F588-CCF4-44D5-82CD-01B14CA36B3A}" srcOrd="2" destOrd="0" presId="urn:microsoft.com/office/officeart/2005/8/layout/pyramid1"/>
    <dgm:cxn modelId="{337CC9B3-AB56-4DA1-BB49-383C352CDDD7}" type="presParOf" srcId="{BD73F588-CCF4-44D5-82CD-01B14CA36B3A}" destId="{45B5A583-8AE0-441E-BA60-2EBA18848940}" srcOrd="0" destOrd="0" presId="urn:microsoft.com/office/officeart/2005/8/layout/pyramid1"/>
    <dgm:cxn modelId="{1BECF1E5-4358-4D09-AB23-BFF6E9C5E434}" type="presParOf" srcId="{BD73F588-CCF4-44D5-82CD-01B14CA36B3A}" destId="{61D3B7D5-2D9F-4E96-B9D7-B2A9D92331A3}" srcOrd="1" destOrd="0" presId="urn:microsoft.com/office/officeart/2005/8/layout/pyramid1"/>
    <dgm:cxn modelId="{3E56E849-B9F9-4394-8278-5FBDBD12CB75}" type="presParOf" srcId="{C261E7EF-20A1-4F6C-A228-F231BC3B9528}" destId="{2B66B118-CEB4-4BBE-85E8-FB96D31D471A}" srcOrd="3" destOrd="0" presId="urn:microsoft.com/office/officeart/2005/8/layout/pyramid1"/>
    <dgm:cxn modelId="{872ACFE8-7F97-45DA-B0FF-2BFAE17C13C1}" type="presParOf" srcId="{2B66B118-CEB4-4BBE-85E8-FB96D31D471A}" destId="{6F490BC6-BBD3-4D81-81BE-254D433881DF}" srcOrd="0" destOrd="0" presId="urn:microsoft.com/office/officeart/2005/8/layout/pyramid1"/>
    <dgm:cxn modelId="{C93DB34F-4AF1-4906-BCF6-F7920E01A2E6}" type="presParOf" srcId="{2B66B118-CEB4-4BBE-85E8-FB96D31D471A}" destId="{F92E5178-3D4E-4559-829E-8E1D751397D6}" srcOrd="1" destOrd="0" presId="urn:microsoft.com/office/officeart/2005/8/layout/pyramid1"/>
    <dgm:cxn modelId="{09980A4A-6F62-4E48-AFC2-D9C9E60D14ED}" type="presParOf" srcId="{C261E7EF-20A1-4F6C-A228-F231BC3B9528}" destId="{A5B9E399-2588-4699-A26D-34A9F1BFC509}" srcOrd="4" destOrd="0" presId="urn:microsoft.com/office/officeart/2005/8/layout/pyramid1"/>
    <dgm:cxn modelId="{97E8B2DF-2FC1-40E3-B3A3-EB6EAA8553B4}" type="presParOf" srcId="{A5B9E399-2588-4699-A26D-34A9F1BFC509}" destId="{293A202F-535E-4119-82C5-54600B4241DB}" srcOrd="0" destOrd="0" presId="urn:microsoft.com/office/officeart/2005/8/layout/pyramid1"/>
    <dgm:cxn modelId="{60969761-82B4-4E08-B46C-7A71B5AB9874}" type="presParOf" srcId="{A5B9E399-2588-4699-A26D-34A9F1BFC509}" destId="{9D64F3A0-4FAE-4C83-8C54-8E4E02ACF01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A6F5F8-C072-4D42-B8BC-FFB36EEA7CD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304952-1EAB-4D16-9899-2C04E5F99927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Сбор и подготовка (обновление) необходимой информации</a:t>
          </a:r>
          <a:endParaRPr lang="ru-RU" sz="900" dirty="0">
            <a:solidFill>
              <a:schemeClr val="tx1"/>
            </a:solidFill>
          </a:endParaRPr>
        </a:p>
      </dgm:t>
    </dgm:pt>
    <dgm:pt modelId="{23258CAF-FF49-4437-AB27-9F7183B2A079}" type="parTrans" cxnId="{342C2139-11E6-476C-9215-5037AEAE7D07}">
      <dgm:prSet/>
      <dgm:spPr/>
      <dgm:t>
        <a:bodyPr/>
        <a:lstStyle/>
        <a:p>
          <a:endParaRPr lang="ru-RU"/>
        </a:p>
      </dgm:t>
    </dgm:pt>
    <dgm:pt modelId="{7A29717C-4D2C-4E18-9A1A-C18EF1364D4B}" type="sibTrans" cxnId="{342C2139-11E6-476C-9215-5037AEAE7D07}">
      <dgm:prSet/>
      <dgm:spPr>
        <a:ln w="19050"/>
      </dgm:spPr>
      <dgm:t>
        <a:bodyPr/>
        <a:lstStyle/>
        <a:p>
          <a:endParaRPr lang="ru-RU"/>
        </a:p>
      </dgm:t>
    </dgm:pt>
    <dgm:pt modelId="{3EB30A4E-AC08-4C85-B106-A2638964388F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Выработка (редактирование) плана решения конкретных социально-экономических задач</a:t>
          </a:r>
          <a:endParaRPr lang="ru-RU" sz="900" dirty="0">
            <a:solidFill>
              <a:schemeClr val="tx1"/>
            </a:solidFill>
          </a:endParaRPr>
        </a:p>
      </dgm:t>
    </dgm:pt>
    <dgm:pt modelId="{4FA789B3-61B7-4561-8FA8-4385506781A2}" type="parTrans" cxnId="{F133B591-1D9C-4911-AEE7-9EABEB1F6ECF}">
      <dgm:prSet/>
      <dgm:spPr/>
      <dgm:t>
        <a:bodyPr/>
        <a:lstStyle/>
        <a:p>
          <a:endParaRPr lang="ru-RU"/>
        </a:p>
      </dgm:t>
    </dgm:pt>
    <dgm:pt modelId="{184B80C6-90F4-46F1-8515-F5B883FA5D86}" type="sibTrans" cxnId="{F133B591-1D9C-4911-AEE7-9EABEB1F6ECF}">
      <dgm:prSet/>
      <dgm:spPr>
        <a:ln w="19050"/>
      </dgm:spPr>
      <dgm:t>
        <a:bodyPr/>
        <a:lstStyle/>
        <a:p>
          <a:endParaRPr lang="ru-RU"/>
        </a:p>
      </dgm:t>
    </dgm:pt>
    <dgm:pt modelId="{11636F39-CE2D-45EB-ADCD-41D3353C5211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Формирование (редактирование) </a:t>
          </a:r>
          <a:r>
            <a:rPr lang="ru-RU" sz="900" dirty="0" smtClean="0">
              <a:solidFill>
                <a:schemeClr val="tx1"/>
              </a:solidFill>
            </a:rPr>
            <a:t>муниципальной</a:t>
          </a:r>
          <a:r>
            <a:rPr lang="ru-RU" sz="1000" dirty="0" smtClean="0">
              <a:solidFill>
                <a:schemeClr val="tx1"/>
              </a:solidFill>
            </a:rPr>
            <a:t> программы </a:t>
          </a:r>
          <a:endParaRPr lang="ru-RU" sz="1000" dirty="0">
            <a:solidFill>
              <a:schemeClr val="tx1"/>
            </a:solidFill>
          </a:endParaRPr>
        </a:p>
      </dgm:t>
    </dgm:pt>
    <dgm:pt modelId="{87FF8988-E5EA-4285-A676-F3E7CDC7E155}" type="parTrans" cxnId="{C67126F0-C2AB-4F44-85FE-127E4F5B5246}">
      <dgm:prSet/>
      <dgm:spPr/>
      <dgm:t>
        <a:bodyPr/>
        <a:lstStyle/>
        <a:p>
          <a:endParaRPr lang="ru-RU"/>
        </a:p>
      </dgm:t>
    </dgm:pt>
    <dgm:pt modelId="{2942B38F-3E98-4B82-873C-54D18EEA2659}" type="sibTrans" cxnId="{C67126F0-C2AB-4F44-85FE-127E4F5B5246}">
      <dgm:prSet/>
      <dgm:spPr>
        <a:ln w="19050"/>
      </dgm:spPr>
      <dgm:t>
        <a:bodyPr/>
        <a:lstStyle/>
        <a:p>
          <a:endParaRPr lang="ru-RU"/>
        </a:p>
      </dgm:t>
    </dgm:pt>
    <dgm:pt modelId="{6332C118-9168-45CD-AE9F-75F23D08643D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Исполнение муниципальной программы</a:t>
          </a:r>
          <a:endParaRPr lang="ru-RU" sz="1000" dirty="0">
            <a:solidFill>
              <a:schemeClr val="tx1"/>
            </a:solidFill>
          </a:endParaRPr>
        </a:p>
      </dgm:t>
    </dgm:pt>
    <dgm:pt modelId="{8CD497A5-1BD5-4CF8-9619-0D2AF8C77C89}" type="parTrans" cxnId="{C786EB25-79C2-4602-936C-C24459A19A93}">
      <dgm:prSet/>
      <dgm:spPr/>
      <dgm:t>
        <a:bodyPr/>
        <a:lstStyle/>
        <a:p>
          <a:endParaRPr lang="ru-RU"/>
        </a:p>
      </dgm:t>
    </dgm:pt>
    <dgm:pt modelId="{D5ABED70-F478-4FC3-B20E-8318A75EEE65}" type="sibTrans" cxnId="{C786EB25-79C2-4602-936C-C24459A19A93}">
      <dgm:prSet/>
      <dgm:spPr>
        <a:ln w="19050"/>
      </dgm:spPr>
      <dgm:t>
        <a:bodyPr/>
        <a:lstStyle/>
        <a:p>
          <a:endParaRPr lang="ru-RU"/>
        </a:p>
      </dgm:t>
    </dgm:pt>
    <dgm:pt modelId="{D32495F3-38FD-4FA6-AE3B-3EEEF68C1716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Контроль исполнения муниципальной программы</a:t>
          </a:r>
          <a:endParaRPr lang="ru-RU" sz="1000" dirty="0">
            <a:solidFill>
              <a:schemeClr val="tx1"/>
            </a:solidFill>
          </a:endParaRPr>
        </a:p>
      </dgm:t>
    </dgm:pt>
    <dgm:pt modelId="{201EB086-3DA5-4889-9094-3D856BE8547A}" type="parTrans" cxnId="{C7364F05-7332-48B5-9DED-8E93D36382A3}">
      <dgm:prSet/>
      <dgm:spPr/>
      <dgm:t>
        <a:bodyPr/>
        <a:lstStyle/>
        <a:p>
          <a:endParaRPr lang="ru-RU"/>
        </a:p>
      </dgm:t>
    </dgm:pt>
    <dgm:pt modelId="{EEC8C3C5-9ED5-4197-9A41-0D0A5335B4EC}" type="sibTrans" cxnId="{C7364F05-7332-48B5-9DED-8E93D36382A3}">
      <dgm:prSet/>
      <dgm:spPr>
        <a:ln w="19050"/>
      </dgm:spPr>
      <dgm:t>
        <a:bodyPr/>
        <a:lstStyle/>
        <a:p>
          <a:endParaRPr lang="ru-RU"/>
        </a:p>
      </dgm:t>
    </dgm:pt>
    <dgm:pt modelId="{79480116-1968-4086-B774-552136DEC151}" type="pres">
      <dgm:prSet presAssocID="{0FA6F5F8-C072-4D42-B8BC-FFB36EEA7C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498E53-B555-4D56-B473-E6817979CD0F}" type="pres">
      <dgm:prSet presAssocID="{62304952-1EAB-4D16-9899-2C04E5F999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0A2FC-F662-4FA2-BB0F-2C5D803ED40F}" type="pres">
      <dgm:prSet presAssocID="{62304952-1EAB-4D16-9899-2C04E5F99927}" presName="spNode" presStyleCnt="0"/>
      <dgm:spPr/>
    </dgm:pt>
    <dgm:pt modelId="{3B37A6CD-178E-4DD2-AC57-1A8F79A9ECE5}" type="pres">
      <dgm:prSet presAssocID="{7A29717C-4D2C-4E18-9A1A-C18EF1364D4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EDA2001-E6ED-4631-9F82-12DB6340E77C}" type="pres">
      <dgm:prSet presAssocID="{3EB30A4E-AC08-4C85-B106-A2638964388F}" presName="node" presStyleLbl="node1" presStyleIdx="1" presStyleCnt="5" custScaleX="111373" custScaleY="105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E069A-0D38-46C2-8021-C6C6D176EAE1}" type="pres">
      <dgm:prSet presAssocID="{3EB30A4E-AC08-4C85-B106-A2638964388F}" presName="spNode" presStyleCnt="0"/>
      <dgm:spPr/>
    </dgm:pt>
    <dgm:pt modelId="{F6A15FD0-4A7A-466B-84F8-7BF1C9E59C7D}" type="pres">
      <dgm:prSet presAssocID="{184B80C6-90F4-46F1-8515-F5B883FA5D8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E9355AA-F19B-443D-8E85-6ED64A3568C0}" type="pres">
      <dgm:prSet presAssocID="{11636F39-CE2D-45EB-ADCD-41D3353C52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16885-F98A-42C0-ABC5-9724BA5C5A3F}" type="pres">
      <dgm:prSet presAssocID="{11636F39-CE2D-45EB-ADCD-41D3353C5211}" presName="spNode" presStyleCnt="0"/>
      <dgm:spPr/>
    </dgm:pt>
    <dgm:pt modelId="{C356A30D-D32A-4EFE-B9A6-A9A0BCEBFDA9}" type="pres">
      <dgm:prSet presAssocID="{2942B38F-3E98-4B82-873C-54D18EEA265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BD56474-B2B5-41B3-AB08-71DF755734F1}" type="pres">
      <dgm:prSet presAssocID="{6332C118-9168-45CD-AE9F-75F23D0864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2FF1B-D47B-4840-9709-87F2BD6B0997}" type="pres">
      <dgm:prSet presAssocID="{6332C118-9168-45CD-AE9F-75F23D08643D}" presName="spNode" presStyleCnt="0"/>
      <dgm:spPr/>
    </dgm:pt>
    <dgm:pt modelId="{696C1C21-6AC4-4CAD-8723-297185BDD4B3}" type="pres">
      <dgm:prSet presAssocID="{D5ABED70-F478-4FC3-B20E-8318A75EEE6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2F5BD29-9979-4BDA-9875-27F3D3DDEEAB}" type="pres">
      <dgm:prSet presAssocID="{D32495F3-38FD-4FA6-AE3B-3EEEF68C17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75EE2-7B75-419A-A2A2-6C8BCD34E7F1}" type="pres">
      <dgm:prSet presAssocID="{D32495F3-38FD-4FA6-AE3B-3EEEF68C1716}" presName="spNode" presStyleCnt="0"/>
      <dgm:spPr/>
    </dgm:pt>
    <dgm:pt modelId="{9624AE02-D75A-482F-88FB-22270335F5B7}" type="pres">
      <dgm:prSet presAssocID="{EEC8C3C5-9ED5-4197-9A41-0D0A5335B4E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67126F0-C2AB-4F44-85FE-127E4F5B5246}" srcId="{0FA6F5F8-C072-4D42-B8BC-FFB36EEA7CD6}" destId="{11636F39-CE2D-45EB-ADCD-41D3353C5211}" srcOrd="2" destOrd="0" parTransId="{87FF8988-E5EA-4285-A676-F3E7CDC7E155}" sibTransId="{2942B38F-3E98-4B82-873C-54D18EEA2659}"/>
    <dgm:cxn modelId="{4D450E86-A897-4F2C-9C32-8477A3C1FC92}" type="presOf" srcId="{184B80C6-90F4-46F1-8515-F5B883FA5D86}" destId="{F6A15FD0-4A7A-466B-84F8-7BF1C9E59C7D}" srcOrd="0" destOrd="0" presId="urn:microsoft.com/office/officeart/2005/8/layout/cycle5"/>
    <dgm:cxn modelId="{EC924E21-0E5C-4EC3-8C53-244F22E21C4E}" type="presOf" srcId="{62304952-1EAB-4D16-9899-2C04E5F99927}" destId="{D2498E53-B555-4D56-B473-E6817979CD0F}" srcOrd="0" destOrd="0" presId="urn:microsoft.com/office/officeart/2005/8/layout/cycle5"/>
    <dgm:cxn modelId="{34B73A86-6B6B-42D6-9F14-51DD0F256987}" type="presOf" srcId="{EEC8C3C5-9ED5-4197-9A41-0D0A5335B4EC}" destId="{9624AE02-D75A-482F-88FB-22270335F5B7}" srcOrd="0" destOrd="0" presId="urn:microsoft.com/office/officeart/2005/8/layout/cycle5"/>
    <dgm:cxn modelId="{4B5E721D-83A4-4455-AC50-98D1711B0A3C}" type="presOf" srcId="{D5ABED70-F478-4FC3-B20E-8318A75EEE65}" destId="{696C1C21-6AC4-4CAD-8723-297185BDD4B3}" srcOrd="0" destOrd="0" presId="urn:microsoft.com/office/officeart/2005/8/layout/cycle5"/>
    <dgm:cxn modelId="{342C2139-11E6-476C-9215-5037AEAE7D07}" srcId="{0FA6F5F8-C072-4D42-B8BC-FFB36EEA7CD6}" destId="{62304952-1EAB-4D16-9899-2C04E5F99927}" srcOrd="0" destOrd="0" parTransId="{23258CAF-FF49-4437-AB27-9F7183B2A079}" sibTransId="{7A29717C-4D2C-4E18-9A1A-C18EF1364D4B}"/>
    <dgm:cxn modelId="{36263631-A5D4-4431-8402-B03580DCE27F}" type="presOf" srcId="{0FA6F5F8-C072-4D42-B8BC-FFB36EEA7CD6}" destId="{79480116-1968-4086-B774-552136DEC151}" srcOrd="0" destOrd="0" presId="urn:microsoft.com/office/officeart/2005/8/layout/cycle5"/>
    <dgm:cxn modelId="{F133B591-1D9C-4911-AEE7-9EABEB1F6ECF}" srcId="{0FA6F5F8-C072-4D42-B8BC-FFB36EEA7CD6}" destId="{3EB30A4E-AC08-4C85-B106-A2638964388F}" srcOrd="1" destOrd="0" parTransId="{4FA789B3-61B7-4561-8FA8-4385506781A2}" sibTransId="{184B80C6-90F4-46F1-8515-F5B883FA5D86}"/>
    <dgm:cxn modelId="{1D1D183B-6F18-4979-9675-ABCE48F465FD}" type="presOf" srcId="{7A29717C-4D2C-4E18-9A1A-C18EF1364D4B}" destId="{3B37A6CD-178E-4DD2-AC57-1A8F79A9ECE5}" srcOrd="0" destOrd="0" presId="urn:microsoft.com/office/officeart/2005/8/layout/cycle5"/>
    <dgm:cxn modelId="{5327A454-BDE4-440C-A5DC-1EFD4476D18C}" type="presOf" srcId="{D32495F3-38FD-4FA6-AE3B-3EEEF68C1716}" destId="{02F5BD29-9979-4BDA-9875-27F3D3DDEEAB}" srcOrd="0" destOrd="0" presId="urn:microsoft.com/office/officeart/2005/8/layout/cycle5"/>
    <dgm:cxn modelId="{B56EDD4A-7D4C-4887-87E1-E0D124938BCA}" type="presOf" srcId="{2942B38F-3E98-4B82-873C-54D18EEA2659}" destId="{C356A30D-D32A-4EFE-B9A6-A9A0BCEBFDA9}" srcOrd="0" destOrd="0" presId="urn:microsoft.com/office/officeart/2005/8/layout/cycle5"/>
    <dgm:cxn modelId="{2BD2A7A2-02B8-4412-BF12-E9B83AEF305E}" type="presOf" srcId="{6332C118-9168-45CD-AE9F-75F23D08643D}" destId="{DBD56474-B2B5-41B3-AB08-71DF755734F1}" srcOrd="0" destOrd="0" presId="urn:microsoft.com/office/officeart/2005/8/layout/cycle5"/>
    <dgm:cxn modelId="{C786EB25-79C2-4602-936C-C24459A19A93}" srcId="{0FA6F5F8-C072-4D42-B8BC-FFB36EEA7CD6}" destId="{6332C118-9168-45CD-AE9F-75F23D08643D}" srcOrd="3" destOrd="0" parTransId="{8CD497A5-1BD5-4CF8-9619-0D2AF8C77C89}" sibTransId="{D5ABED70-F478-4FC3-B20E-8318A75EEE65}"/>
    <dgm:cxn modelId="{1758F604-1466-4A31-872F-B94F85022CE0}" type="presOf" srcId="{11636F39-CE2D-45EB-ADCD-41D3353C5211}" destId="{8E9355AA-F19B-443D-8E85-6ED64A3568C0}" srcOrd="0" destOrd="0" presId="urn:microsoft.com/office/officeart/2005/8/layout/cycle5"/>
    <dgm:cxn modelId="{274A8A0E-15B1-47D5-9F2F-8A80FAFEE021}" type="presOf" srcId="{3EB30A4E-AC08-4C85-B106-A2638964388F}" destId="{8EDA2001-E6ED-4631-9F82-12DB6340E77C}" srcOrd="0" destOrd="0" presId="urn:microsoft.com/office/officeart/2005/8/layout/cycle5"/>
    <dgm:cxn modelId="{C7364F05-7332-48B5-9DED-8E93D36382A3}" srcId="{0FA6F5F8-C072-4D42-B8BC-FFB36EEA7CD6}" destId="{D32495F3-38FD-4FA6-AE3B-3EEEF68C1716}" srcOrd="4" destOrd="0" parTransId="{201EB086-3DA5-4889-9094-3D856BE8547A}" sibTransId="{EEC8C3C5-9ED5-4197-9A41-0D0A5335B4EC}"/>
    <dgm:cxn modelId="{F484B8C6-F5E3-4F2B-8431-24A47680FFEE}" type="presParOf" srcId="{79480116-1968-4086-B774-552136DEC151}" destId="{D2498E53-B555-4D56-B473-E6817979CD0F}" srcOrd="0" destOrd="0" presId="urn:microsoft.com/office/officeart/2005/8/layout/cycle5"/>
    <dgm:cxn modelId="{B377B7AE-5B9D-401B-8BC7-2DF0BA447FAF}" type="presParOf" srcId="{79480116-1968-4086-B774-552136DEC151}" destId="{3680A2FC-F662-4FA2-BB0F-2C5D803ED40F}" srcOrd="1" destOrd="0" presId="urn:microsoft.com/office/officeart/2005/8/layout/cycle5"/>
    <dgm:cxn modelId="{23493294-95A8-478E-AB0D-3FF90DFCB7CB}" type="presParOf" srcId="{79480116-1968-4086-B774-552136DEC151}" destId="{3B37A6CD-178E-4DD2-AC57-1A8F79A9ECE5}" srcOrd="2" destOrd="0" presId="urn:microsoft.com/office/officeart/2005/8/layout/cycle5"/>
    <dgm:cxn modelId="{2D4863A2-9434-4729-A667-1F6865308583}" type="presParOf" srcId="{79480116-1968-4086-B774-552136DEC151}" destId="{8EDA2001-E6ED-4631-9F82-12DB6340E77C}" srcOrd="3" destOrd="0" presId="urn:microsoft.com/office/officeart/2005/8/layout/cycle5"/>
    <dgm:cxn modelId="{0C9864F5-9DCF-4712-9712-30D9BA1DACE4}" type="presParOf" srcId="{79480116-1968-4086-B774-552136DEC151}" destId="{948E069A-0D38-46C2-8021-C6C6D176EAE1}" srcOrd="4" destOrd="0" presId="urn:microsoft.com/office/officeart/2005/8/layout/cycle5"/>
    <dgm:cxn modelId="{9563E988-A9CE-4A75-98C2-D0216A5D7737}" type="presParOf" srcId="{79480116-1968-4086-B774-552136DEC151}" destId="{F6A15FD0-4A7A-466B-84F8-7BF1C9E59C7D}" srcOrd="5" destOrd="0" presId="urn:microsoft.com/office/officeart/2005/8/layout/cycle5"/>
    <dgm:cxn modelId="{1AD6911E-0E4E-43F5-AF46-C04E76478E59}" type="presParOf" srcId="{79480116-1968-4086-B774-552136DEC151}" destId="{8E9355AA-F19B-443D-8E85-6ED64A3568C0}" srcOrd="6" destOrd="0" presId="urn:microsoft.com/office/officeart/2005/8/layout/cycle5"/>
    <dgm:cxn modelId="{A0554582-164D-4802-A788-EF22309BC14D}" type="presParOf" srcId="{79480116-1968-4086-B774-552136DEC151}" destId="{0D916885-F98A-42C0-ABC5-9724BA5C5A3F}" srcOrd="7" destOrd="0" presId="urn:microsoft.com/office/officeart/2005/8/layout/cycle5"/>
    <dgm:cxn modelId="{BC1D511F-DB5A-4CB8-9873-DBC9D774158C}" type="presParOf" srcId="{79480116-1968-4086-B774-552136DEC151}" destId="{C356A30D-D32A-4EFE-B9A6-A9A0BCEBFDA9}" srcOrd="8" destOrd="0" presId="urn:microsoft.com/office/officeart/2005/8/layout/cycle5"/>
    <dgm:cxn modelId="{0F274B92-B538-40B0-9D42-711B61724588}" type="presParOf" srcId="{79480116-1968-4086-B774-552136DEC151}" destId="{DBD56474-B2B5-41B3-AB08-71DF755734F1}" srcOrd="9" destOrd="0" presId="urn:microsoft.com/office/officeart/2005/8/layout/cycle5"/>
    <dgm:cxn modelId="{CC0EC28E-C8BF-4EBD-8A8C-1FA88700CED3}" type="presParOf" srcId="{79480116-1968-4086-B774-552136DEC151}" destId="{8442FF1B-D47B-4840-9709-87F2BD6B0997}" srcOrd="10" destOrd="0" presId="urn:microsoft.com/office/officeart/2005/8/layout/cycle5"/>
    <dgm:cxn modelId="{1EED1765-B653-4B46-B44B-2F51B9759CA3}" type="presParOf" srcId="{79480116-1968-4086-B774-552136DEC151}" destId="{696C1C21-6AC4-4CAD-8723-297185BDD4B3}" srcOrd="11" destOrd="0" presId="urn:microsoft.com/office/officeart/2005/8/layout/cycle5"/>
    <dgm:cxn modelId="{A72E90A6-8FE3-4C4C-9AA6-8D3173E0862B}" type="presParOf" srcId="{79480116-1968-4086-B774-552136DEC151}" destId="{02F5BD29-9979-4BDA-9875-27F3D3DDEEAB}" srcOrd="12" destOrd="0" presId="urn:microsoft.com/office/officeart/2005/8/layout/cycle5"/>
    <dgm:cxn modelId="{1606279E-E83D-4155-93F4-9BA8F6065DE2}" type="presParOf" srcId="{79480116-1968-4086-B774-552136DEC151}" destId="{9FF75EE2-7B75-419A-A2A2-6C8BCD34E7F1}" srcOrd="13" destOrd="0" presId="urn:microsoft.com/office/officeart/2005/8/layout/cycle5"/>
    <dgm:cxn modelId="{4ED16B09-C633-4726-B743-C0D44B76F21B}" type="presParOf" srcId="{79480116-1968-4086-B774-552136DEC151}" destId="{9624AE02-D75A-482F-88FB-22270335F5B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197849D-89FB-4F35-BD3F-6654B717901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BD0E22-4D5E-4A15-8C17-654AAACC41D7}">
      <dgm:prSet phldrT="[Текст]" custT="1"/>
      <dgm:spPr/>
      <dgm:t>
        <a:bodyPr/>
        <a:lstStyle/>
        <a:p>
          <a:pPr algn="ctr">
            <a:tabLst>
              <a:tab pos="4122738" algn="l"/>
              <a:tab pos="4487863" algn="l"/>
              <a:tab pos="7264400" algn="l"/>
              <a:tab pos="7620000" algn="l"/>
              <a:tab pos="7983538" algn="l"/>
              <a:tab pos="8069263" algn="l"/>
              <a:tab pos="8966200" algn="l"/>
              <a:tab pos="9059863" algn="l"/>
            </a:tabLst>
          </a:pPr>
          <a:r>
            <a:rPr lang="ru-RU" sz="1400" dirty="0" smtClean="0">
              <a:solidFill>
                <a:schemeClr val="tx1"/>
              </a:solidFill>
            </a:rPr>
            <a:t>Объем расходов бюджета на 2021 год, исполненного программно-целевым методом, </a:t>
          </a:r>
        </a:p>
        <a:p>
          <a:pPr algn="ctr">
            <a:tabLst>
              <a:tab pos="4122738" algn="l"/>
              <a:tab pos="4487863" algn="l"/>
              <a:tab pos="7264400" algn="l"/>
              <a:tab pos="7620000" algn="l"/>
              <a:tab pos="7983538" algn="l"/>
              <a:tab pos="8069263" algn="l"/>
              <a:tab pos="8966200" algn="l"/>
              <a:tab pos="9059863" algn="l"/>
            </a:tabLst>
          </a:pPr>
          <a:r>
            <a:rPr lang="ru-RU" sz="1400" dirty="0" smtClean="0">
              <a:solidFill>
                <a:schemeClr val="tx1"/>
              </a:solidFill>
            </a:rPr>
            <a:t>насчитывает 7 943,8 млн. руб., что составляет свыше 99% от общего объема расходов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ru-RU" sz="1400" dirty="0" smtClean="0">
              <a:solidFill>
                <a:schemeClr val="tx1"/>
              </a:solidFill>
            </a:rPr>
            <a:t>на 2021 год.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ABBD86-1264-4435-8D75-724571B311E9}" type="parTrans" cxnId="{1ADA9277-1C13-4397-A934-7BF1C990F01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EF9494-C272-4C9E-944A-70FDAC7498C8}" type="sibTrans" cxnId="{1ADA9277-1C13-4397-A934-7BF1C990F01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1B7D2A-1203-406F-A75C-C351DC40641A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"Здравоохранение"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B8A86E-8B37-43BF-95D8-3AF81B1C60E7}" type="parTrans" cxnId="{36E272D5-4676-446D-9A65-F3A8A03E6E1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E4D952-FEA5-4855-BAC8-EE9A012628BA}" type="sibTrans" cxnId="{36E272D5-4676-446D-9A65-F3A8A03E6E1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282512-34EB-4C28-B30F-DCE4B53CA131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"Культура"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BCB329-54F5-4A61-B18C-135C92F5C48F}" type="parTrans" cxnId="{B6A0A212-ADD9-4E83-9E63-9022B58EE67A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178990-A539-4DD9-8D18-B8B1F149C843}" type="sibTrans" cxnId="{B6A0A212-ADD9-4E83-9E63-9022B58EE67A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251B07-5967-42AC-ADFE-135CEF3AFEDC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"Образование"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29C97C-A3B8-42FE-AFDF-BB2538B4A62F}" type="parTrans" cxnId="{694917EA-7EC5-49BE-B184-6F7E4E64745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8DA093-87EC-431F-B4B8-57C2E02154A2}" type="sibTrans" cxnId="{694917EA-7EC5-49BE-B184-6F7E4E64745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7CC095-C87F-421E-ABA7-0770F4DEFC5B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"Спорт"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08596C-7A45-4210-B9DD-678B55E5A2CE}" type="parTrans" cxnId="{1589498D-F9AE-4A62-97F6-3156AE0D2A7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C77E0B-1087-4469-8C67-ED887239B3A3}" type="sibTrans" cxnId="{1589498D-F9AE-4A62-97F6-3156AE0D2A7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1457AB-58F6-408D-B533-1E3CADACDF74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"Развитие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сельского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хозяйства"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4477C9-FCC2-4882-B160-1AB3D4222BF5}" type="parTrans" cxnId="{E1B75B40-0C1A-4DE8-A3D7-3C15615478A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D31DC2-8962-4084-B553-FD0A9D5013F1}" type="sibTrans" cxnId="{E1B75B40-0C1A-4DE8-A3D7-3C15615478A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4306DE-3022-420C-88AE-2D61E0D642E3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"Экология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окружающая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среда"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404C2F-0F13-489D-B756-3CD02F26BF35}" type="parTrans" cxnId="{F90D6B18-36D8-4FBA-BDEA-1CB6A67280D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0B11EE-D026-4841-92C6-CE35D13E1C64}" type="sibTrans" cxnId="{F90D6B18-36D8-4FBA-BDEA-1CB6A67280D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3EC22A-7096-45EB-BEF3-C5851F2C2AD4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"Безопасность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обеспечение безопасности жизнедеятельности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населения"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8A219C-59B3-47D8-8B52-BDA65C0B879E}" type="parTrans" cxnId="{C4BA6ADE-CB72-48AA-B3E1-924254E2D91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1E5783-A3A3-4E26-B98B-534F59510C68}" type="sibTrans" cxnId="{C4BA6ADE-CB72-48AA-B3E1-924254E2D91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11732E-9A14-48AA-9DE7-C61FB1B65E50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"Жилище"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DEC2FD-008D-45ED-AB62-880D79F7A4BD}" type="parTrans" cxnId="{A167A8C8-62AE-420C-BACF-0CCD1BEF8700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F0489F-8B75-4E63-87FE-45069BB8C261}" type="sibTrans" cxnId="{A167A8C8-62AE-420C-BACF-0CCD1BEF8700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D70503-75BA-4DF6-A935-D2FD07504C47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"Развитие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инженерной инфраструктуры и </a:t>
          </a:r>
          <a:r>
            <a:rPr lang="ru-RU" sz="1050" b="1" i="0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энергоэффективности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EBC5ED-BCCA-420A-B839-816F429E9A7C}" type="parTrans" cxnId="{2F78C0AB-97A9-40D4-91C5-885EBD6E0B6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3E2D28-2A94-4452-9ECE-9BF8CD8708F2}" type="sibTrans" cxnId="{2F78C0AB-97A9-40D4-91C5-885EBD6E0B6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199144-F821-4781-BF1D-901E863E2ADC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"Предпринимательство"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AE1B20-4DC7-4BBD-803C-20B52F6204B0}" type="parTrans" cxnId="{85559D83-37E6-4971-82EE-C9BEFF71143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735398-3DDB-4CF8-98F7-ED014BD3B6B4}" type="sibTrans" cxnId="{85559D83-37E6-4971-82EE-C9BEFF71143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207FE2-D89F-45B1-8349-E5A7E485E440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"Управление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имуществом и муниципальными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финансами"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667C2F-9419-4833-A6A3-4B8254876F65}" type="parTrans" cxnId="{C074AA77-7D90-4D05-BAC2-EFBB0F1E592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0DF92F-ECCD-4731-959A-9D803089216A}" type="sibTrans" cxnId="{C074AA77-7D90-4D05-BAC2-EFBB0F1E592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789173-0130-4CB0-BBBB-F014A7ADFD5F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80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80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"Развитие </a:t>
          </a:r>
          <a:r>
            <a:rPr lang="ru-RU" sz="80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институтов гражданского общества, повышение эффективности местного самоуправления и реализации молодежной </a:t>
          </a:r>
          <a:r>
            <a:rPr lang="ru-RU" sz="80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политики"</a:t>
          </a:r>
          <a:endParaRPr lang="ru-RU" sz="80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DC9698-A19D-422E-B684-122E0CEC3F2B}" type="parTrans" cxnId="{6BD344AE-CA41-4A47-9F0F-8537DD8CCBB0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B3A4AE-367A-4A97-B1BA-D011F18E956E}" type="sibTrans" cxnId="{6BD344AE-CA41-4A47-9F0F-8537DD8CCBB0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C68132-FEB4-4563-B0E2-771DF43EB24E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"Развитие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функционирование дорожно-транспортного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комплекса"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5B6270-8672-4975-9965-06CA28F551B1}" type="parTrans" cxnId="{158082FB-041D-451D-B83E-B27C7EC887B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D3C52E-DD75-4354-8FE5-55EB2364EE55}" type="sibTrans" cxnId="{158082FB-041D-451D-B83E-B27C7EC887B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0C7F14-62A9-43E0-B710-A61B4BD4B30E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"Цифровое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муниципальное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образование"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9472CF-8D58-4DBA-853E-3C9770ADA9E0}" type="parTrans" cxnId="{8DCF2D17-CE7C-464B-B6BC-D6C8C673436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86165C-9EE8-4F9F-B4DA-01B92AE031AE}" type="sibTrans" cxnId="{8DCF2D17-CE7C-464B-B6BC-D6C8C673436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DEA319-DED0-4081-9F01-4358836214EA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"Архитектура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градостроительство"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DE8CF0-BAEB-49FC-AB77-2187F6D357E3}" type="parTrans" cxnId="{6CB8E07D-8DB0-47CE-B2BD-83F3854A7C5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BDBB2E-BC37-4C44-A8FD-2DFBB5913FA4}" type="sibTrans" cxnId="{6CB8E07D-8DB0-47CE-B2BD-83F3854A7C5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86B58B-FEFD-4DF9-B586-420E082607BC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"Формирование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современной комфортной городской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среды"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3D6276-46F1-41F1-8738-9B1C8FB05F24}" type="parTrans" cxnId="{B939F1D3-4737-4CAB-9567-6DF4660FF8C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F0B16A-BDDC-4726-A5AD-17DE65CC2A6D}" type="sibTrans" cxnId="{B939F1D3-4737-4CAB-9567-6DF4660FF8C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FBFC31-9FCC-44AE-A3AC-C6B71371BDB6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"Строительство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объектов социальной 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инфраструктуры"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47E340-9C5B-4BBB-A709-EB25EAE60883}" type="parTrans" cxnId="{D7014A65-BF1B-40EB-B8A9-0CBBAA0A1C5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46CC98-1136-45E2-9111-FBB3F8DAD3D2}" type="sibTrans" cxnId="{D7014A65-BF1B-40EB-B8A9-0CBBAA0A1C5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2C6F7D-CCC3-4364-8B63-4924A49FE6D1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- 288,7 млн. руб., факт – 288,5 млн. руб., исполнение – 99,92 %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B999DF-CA2D-424C-9CE5-F847EC5C1C13}" type="parTrans" cxnId="{A8BA60D5-5D46-4D29-A0AA-442A59CFB61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1DE661-3AB5-4A32-95F1-70F0CC7593D6}" type="sibTrans" cxnId="{A8BA60D5-5D46-4D29-A0AA-442A59CFB61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8236B4-B4F8-443C-BFD9-2F6552DC3526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- 2 832,6 млн. руб., факт – 2 803,2 млн. руб., исполнение – 98,96 %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502EF4-C1B3-4683-B3FA-B8EF7E2187D0}" type="parTrans" cxnId="{69DE3578-E1FC-4216-80A6-76A1ED97176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7A50F6-E07B-4B21-9457-911C2D959D5F}" type="sibTrans" cxnId="{69DE3578-E1FC-4216-80A6-76A1ED97176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1B673D-AFBF-4A5C-BF4C-2E5CE1326268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- 250,1 млн. руб., факт – 249,3 млн. руб., исполнение – 99,70 %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C1BFE5-7A25-4A7A-B5F4-B5FAE750C69A}" type="parTrans" cxnId="{7DDBF93D-600F-4C08-8E74-1A4139D59E9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F34A7A-0893-40AD-962B-86EF885B616C}" type="sibTrans" cxnId="{7DDBF93D-600F-4C08-8E74-1A4139D59E9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336DFB-DF2D-457E-8440-29F925810243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- 2 003,5 млн. руб., факт – 3,5 млн. руб., исполнение – 0,18 %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ED3109-C18F-4F7C-9708-0AAE8C302F28}" type="parTrans" cxnId="{74594972-A6DE-4D52-982F-1FA934D5924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1717FC-1B6F-4A67-BD1B-E908C991A1C0}" type="sibTrans" cxnId="{74594972-A6DE-4D52-982F-1FA934D5924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FEB05B-D767-4132-A266-28E6F804A850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- 67,4 млн. руб., факт – 66,3 млн. руб., исполнение – 98,45 %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591E01-0B6F-4934-89D5-1324AEF82FB9}" type="parTrans" cxnId="{B182B2E4-2C5B-4C8F-AF2F-93C27510868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9C5824-457B-4C47-B65D-CCEB6FC4E606}" type="sibTrans" cxnId="{B182B2E4-2C5B-4C8F-AF2F-93C27510868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D790A6-2403-469F-BD2F-049FFC2C050A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- 102,8 млн. руб., факт – 100,2 млн. руб., исполнение – 97,40 %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3BCFE6-54D0-439B-BCF3-31930F0C690B}" type="parTrans" cxnId="{CB5BA0DC-6AE0-4B23-83D5-598713B2BCC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9BF443-ABF0-4A4E-B7C2-2B8B3BB37485}" type="sibTrans" cxnId="{CB5BA0DC-6AE0-4B23-83D5-598713B2BCC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32CD3A-7A28-4014-BCFF-FB4F92F789E0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- 36,8 млн. руб., факт – 25,4 млн. руб., исполнение – 68,98 %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5F91A3-8D1B-4112-A4EF-BE8C111CBB10}" type="parTrans" cxnId="{A841E6C5-5798-449E-BB82-2BDB3F3117E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E96990-C197-406A-A265-59059FDE6BCE}" type="sibTrans" cxnId="{A841E6C5-5798-449E-BB82-2BDB3F3117E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8E1AF2-10C4-4547-8912-A07450209DAA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- 447,4 млн. руб., факт – 445,7 млн. руб., исполнение – 99,61 %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633AA5-5347-4B02-935C-EB8A931B45E1}" type="parTrans" cxnId="{BF36B340-9F5C-4B1E-8071-CC58828B3AC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9F2F36-5239-4E9E-B9AA-DA98242DE58E}" type="sibTrans" cxnId="{BF36B340-9F5C-4B1E-8071-CC58828B3AC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723B0B-1558-4D7F-862D-36CE2FC3A08D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- 73,5 млн. руб., факт – 74,9 млн. руб., исполнение – 101,94 %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527FEF-74E1-4922-AF1D-A9B4AA385BDB}" type="parTrans" cxnId="{B9B1809C-F4C9-4258-9938-2C0C8ECD510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966342-96BB-439E-B94C-CC1B6454A4E1}" type="sibTrans" cxnId="{B9B1809C-F4C9-4258-9938-2C0C8ECD510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35C71A-CFA0-4368-A27E-46C7B97F2A59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- 473,3 млн. руб., факт – 461,2 млн. руб., исполнение – 97,44 %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17DFE5-0B04-429E-8FCE-A3358E9DF311}" type="parTrans" cxnId="{15A43254-238E-4D3D-8045-D1C673CBC8C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F9E8A0-120C-4D8E-BBD1-226D3FD8FE6A}" type="sibTrans" cxnId="{15A43254-238E-4D3D-8045-D1C673CBC8C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DE58F5-A8FD-4730-A1EC-F12FD2E86EA5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8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- 76,4 млн. руб., факт – 71,4 млн. руб., исполнение – 93,42 %</a:t>
          </a:r>
          <a:endParaRPr lang="ru-RU" sz="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420B73-552B-4528-9DF0-AF67928F6F1A}" type="parTrans" cxnId="{2E23E265-B368-433D-B953-92ECF42E21F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8B0F34-56D0-4669-95C8-07F8A4EA44F7}" type="sibTrans" cxnId="{2E23E265-B368-433D-B953-92ECF42E21F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6C7C96-F73F-48D9-88CA-4329162E92AB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- 243,5 млн. руб., факт – 233,0 млн. руб., исполнение – 95,70 %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3E490D-10A5-4F72-9880-CB1ACA70E16D}" type="parTrans" cxnId="{0DBB4577-07A5-499E-BC71-0264B7C4456A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404DF1-436A-45D8-B19F-596C7DB8A8C0}" type="sibTrans" cxnId="{0DBB4577-07A5-499E-BC71-0264B7C4456A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AE962E-4CEA-442B-A065-A9BC3B85C506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- 97,4 млн. руб., факт – 96,1 млн. руб., исполнение – 98,61 %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D62485-9532-476F-AED1-802C00C0797F}" type="parTrans" cxnId="{BE0B2B7C-4388-4728-947E-18D38E7ECAF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D76B77-625F-4208-967D-26B72051CEB8}" type="sibTrans" cxnId="{BE0B2B7C-4388-4728-947E-18D38E7ECAF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241BCB-11AD-4945-81B5-97387243EE85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- 0,5 млн. руб., факт - 0,5 млн. руб., исполнение – 99,96 %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3AD191-9160-471A-A12A-9590CB00C6A4}" type="parTrans" cxnId="{DBC9124F-B4F0-42B8-87D5-331481D877D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404326-EA34-4B68-B3F0-5CCD92021E67}" type="sibTrans" cxnId="{DBC9124F-B4F0-42B8-87D5-331481D877D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E33270-BBDD-4CBB-BEA3-E274B00F9017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- 755,5 млн. руб., факт – 711,0 млн. руб., исполнение – 94,11 %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9C310F-795E-4452-BE56-45A187DBAD91}" type="parTrans" cxnId="{C625DF5D-ECFF-46B3-B6DE-CF1136690C7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2448E7-6AF2-4DA2-B20B-B280DF189E3F}" type="sibTrans" cxnId="{C625DF5D-ECFF-46B3-B6DE-CF1136690C7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B61468-6132-4A53-93D0-F4582AB62A2B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</a:t>
          </a:r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  - </a:t>
          </a:r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0,5 млн. руб., </a:t>
          </a:r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факт </a:t>
          </a:r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- 0,4 </a:t>
          </a:r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 </a:t>
          </a:r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руб., </a:t>
          </a:r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исполнение – 74,87 %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BC9F67-68E5-46CB-A31E-9482CB581489}" type="sibTrans" cxnId="{8CD9CDB4-EF2D-41E9-83A2-821E1A469A9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8860F6-C968-4F33-91E8-45840E2AEA7C}" type="parTrans" cxnId="{8CD9CDB4-EF2D-41E9-83A2-821E1A469A9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2E1DF6-8EBF-45E9-8BE1-FA030C22C7AF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- 70,0 млн. руб., факт – 70,0 млн. руб., исполнение – 100 %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2AFD60-FB3B-4E19-AC09-28DF7A0E4B79}" type="sibTrans" cxnId="{281CFDB2-F778-47BD-BD8E-9713D5FF6A8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0F356B-A592-4917-B64A-5CED446B1655}" type="parTrans" cxnId="{281CFDB2-F778-47BD-BD8E-9713D5FF6A8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074F5F-1700-4CF3-80C3-F60A336A5446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"Социальная защита населения"</a:t>
          </a:r>
          <a:endParaRPr lang="ru-RU" sz="105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41B661-073B-4E16-8A98-7316FB7B35F1}" type="parTrans" cxnId="{FE3EC8D7-4B8C-4C8D-B781-64254CEE0126}">
      <dgm:prSet/>
      <dgm:spPr/>
    </dgm:pt>
    <dgm:pt modelId="{220F475F-7201-452E-BF07-F1E049D3C222}" type="sibTrans" cxnId="{FE3EC8D7-4B8C-4C8D-B781-64254CEE0126}">
      <dgm:prSet/>
      <dgm:spPr/>
    </dgm:pt>
    <dgm:pt modelId="{56CD7F8A-C354-48FA-BF11-C70C4737FCBA}">
      <dgm:prSet phldrT="[Текст]" custT="1"/>
      <dgm:spPr>
        <a:ln>
          <a:noFill/>
        </a:ln>
      </dgm:spPr>
      <dgm:t>
        <a:bodyPr/>
        <a:lstStyle/>
        <a:p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- 99,1 млн. руб., факт – 80,3 млн. руб., исполнение – 81,04 %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BD2FEC-8645-4A91-90A5-F0CEEE36E698}" type="parTrans" cxnId="{9D19195E-5669-4393-9320-FB7401672774}">
      <dgm:prSet/>
      <dgm:spPr/>
      <dgm:t>
        <a:bodyPr/>
        <a:lstStyle/>
        <a:p>
          <a:endParaRPr lang="ru-RU"/>
        </a:p>
      </dgm:t>
    </dgm:pt>
    <dgm:pt modelId="{07C89824-ABB4-435F-B105-152692BF3F17}" type="sibTrans" cxnId="{9D19195E-5669-4393-9320-FB7401672774}">
      <dgm:prSet/>
      <dgm:spPr/>
      <dgm:t>
        <a:bodyPr/>
        <a:lstStyle/>
        <a:p>
          <a:endParaRPr lang="ru-RU"/>
        </a:p>
      </dgm:t>
    </dgm:pt>
    <dgm:pt modelId="{F4AD613A-B1D3-4C81-943E-D3AE8C461D29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«Переселение граждан из аварийного жилищного фонда"</a:t>
          </a:r>
          <a:endParaRPr lang="ru-RU" sz="105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B7EF37-FA01-4423-B6DF-060203A91D6C}" type="parTrans" cxnId="{9130B055-7BCD-40B4-9C89-19630BECDAB0}">
      <dgm:prSet/>
      <dgm:spPr/>
    </dgm:pt>
    <dgm:pt modelId="{E7895196-C74F-43D3-B367-901933B18350}" type="sibTrans" cxnId="{9130B055-7BCD-40B4-9C89-19630BECDAB0}">
      <dgm:prSet/>
      <dgm:spPr/>
    </dgm:pt>
    <dgm:pt modelId="{7C37C23A-645A-4A91-9FCC-36BA0DE81FDD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- 24,7 млн. руб., факт – 20,8 млн. руб., исполнение – 84,21 %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20A44E-44E2-4BDF-B3F6-C66FE512061A}" type="parTrans" cxnId="{8E1CB5EE-4BB5-4490-ACAC-7EBA75D37D06}">
      <dgm:prSet/>
      <dgm:spPr/>
      <dgm:t>
        <a:bodyPr/>
        <a:lstStyle/>
        <a:p>
          <a:endParaRPr lang="ru-RU"/>
        </a:p>
      </dgm:t>
    </dgm:pt>
    <dgm:pt modelId="{5A2B0B00-B7C7-4ED0-84B5-7E1C9EC60CDD}" type="sibTrans" cxnId="{8E1CB5EE-4BB5-4490-ACAC-7EBA75D37D06}">
      <dgm:prSet/>
      <dgm:spPr/>
      <dgm:t>
        <a:bodyPr/>
        <a:lstStyle/>
        <a:p>
          <a:endParaRPr lang="ru-RU"/>
        </a:p>
      </dgm:t>
    </dgm:pt>
    <dgm:pt modelId="{6A78BB80-F46A-4961-8091-6B785630F616}" type="pres">
      <dgm:prSet presAssocID="{E197849D-89FB-4F35-BD3F-6654B717901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52DC7D-A7D7-49AF-B2AF-4928D23AA600}" type="pres">
      <dgm:prSet presAssocID="{D6BD0E22-4D5E-4A15-8C17-654AAACC41D7}" presName="roof" presStyleLbl="dkBgShp" presStyleIdx="0" presStyleCnt="2" custScaleX="100000" custScaleY="62269" custLinFactNeighborY="-16123"/>
      <dgm:spPr/>
      <dgm:t>
        <a:bodyPr/>
        <a:lstStyle/>
        <a:p>
          <a:endParaRPr lang="ru-RU"/>
        </a:p>
      </dgm:t>
    </dgm:pt>
    <dgm:pt modelId="{6D70BAFA-9D41-4EEC-877C-E1BEF62BAE71}" type="pres">
      <dgm:prSet presAssocID="{D6BD0E22-4D5E-4A15-8C17-654AAACC41D7}" presName="pillars" presStyleCnt="0"/>
      <dgm:spPr/>
    </dgm:pt>
    <dgm:pt modelId="{E6D9E084-D27E-4A65-AB8F-41C990169E0B}" type="pres">
      <dgm:prSet presAssocID="{D6BD0E22-4D5E-4A15-8C17-654AAACC41D7}" presName="pillar1" presStyleLbl="node1" presStyleIdx="0" presStyleCnt="19" custScaleX="1818182" custScaleY="135217" custLinFactNeighborX="-4396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6CAA7-8AC2-416B-8BE3-340E02AC169C}" type="pres">
      <dgm:prSet presAssocID="{32282512-34EB-4C28-B30F-DCE4B53CA131}" presName="pillarX" presStyleLbl="node1" presStyleIdx="1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A8716-B9A2-404F-841F-69369FD32204}" type="pres">
      <dgm:prSet presAssocID="{F0251B07-5967-42AC-ADFE-135CEF3AFEDC}" presName="pillarX" presStyleLbl="node1" presStyleIdx="2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B8F28-4CC8-4F75-9437-9B48C1D83FDB}" type="pres">
      <dgm:prSet presAssocID="{E97CC095-C87F-421E-ABA7-0770F4DEFC5B}" presName="pillarX" presStyleLbl="node1" presStyleIdx="3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6F905-21B1-46E6-942C-92D7DF48B886}" type="pres">
      <dgm:prSet presAssocID="{BB1457AB-58F6-408D-B533-1E3CADACDF74}" presName="pillarX" presStyleLbl="node1" presStyleIdx="4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1DE65-9AF8-479C-A835-DDB1B58C8222}" type="pres">
      <dgm:prSet presAssocID="{9F4306DE-3022-420C-88AE-2D61E0D642E3}" presName="pillarX" presStyleLbl="node1" presStyleIdx="5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22750-1459-4E3C-9EEF-44789B854C26}" type="pres">
      <dgm:prSet presAssocID="{F53EC22A-7096-45EB-BEF3-C5851F2C2AD4}" presName="pillarX" presStyleLbl="node1" presStyleIdx="6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4E929-AF10-448A-89C2-29E2BA950427}" type="pres">
      <dgm:prSet presAssocID="{B811732E-9A14-48AA-9DE7-C61FB1B65E50}" presName="pillarX" presStyleLbl="node1" presStyleIdx="7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AD6E4-2436-47D1-BB07-C914A58FDA3B}" type="pres">
      <dgm:prSet presAssocID="{3CD70503-75BA-4DF6-A935-D2FD07504C47}" presName="pillarX" presStyleLbl="node1" presStyleIdx="8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2BBFC-1EB6-4822-9667-C280BB8610B9}" type="pres">
      <dgm:prSet presAssocID="{E3199144-F821-4781-BF1D-901E863E2ADC}" presName="pillarX" presStyleLbl="node1" presStyleIdx="9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D02C3-2156-47FC-869F-7227B4E9E2FC}" type="pres">
      <dgm:prSet presAssocID="{61207FE2-D89F-45B1-8349-E5A7E485E440}" presName="pillarX" presStyleLbl="node1" presStyleIdx="10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BD792-E5B9-405F-86FF-A0CD33076BBD}" type="pres">
      <dgm:prSet presAssocID="{EE789173-0130-4CB0-BBBB-F014A7ADFD5F}" presName="pillarX" presStyleLbl="node1" presStyleIdx="11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FA5CC-DE79-453F-8FD9-DB1FAB2A2ECC}" type="pres">
      <dgm:prSet presAssocID="{8CC68132-FEB4-4563-B0E2-771DF43EB24E}" presName="pillarX" presStyleLbl="node1" presStyleIdx="12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BB599-D6CE-4C61-9CEE-5A117F8ED99E}" type="pres">
      <dgm:prSet presAssocID="{870C7F14-62A9-43E0-B710-A61B4BD4B30E}" presName="pillarX" presStyleLbl="node1" presStyleIdx="13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D187A-33B2-4B82-B3CD-BD67C6C1F66D}" type="pres">
      <dgm:prSet presAssocID="{77DEA319-DED0-4081-9F01-4358836214EA}" presName="pillarX" presStyleLbl="node1" presStyleIdx="14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88FF1-A0A5-4C56-900D-715E18F13A89}" type="pres">
      <dgm:prSet presAssocID="{0786B58B-FEFD-4DF9-B586-420E082607BC}" presName="pillarX" presStyleLbl="node1" presStyleIdx="15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CC71B-7D18-4392-9052-7CB1BB09E7BB}" type="pres">
      <dgm:prSet presAssocID="{A2FBFC31-9FCC-44AE-A3AC-C6B71371BDB6}" presName="pillarX" presStyleLbl="node1" presStyleIdx="16" presStyleCnt="19" custScaleX="1818182" custScaleY="135217" custLinFactNeighborX="-16882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51FA9-76CD-4BBE-A299-3C621D0325EE}" type="pres">
      <dgm:prSet presAssocID="{74074F5F-1700-4CF3-80C3-F60A336A5446}" presName="pillarX" presStyleLbl="node1" presStyleIdx="17" presStyleCnt="19" custScaleX="1818182" custScaleY="135217" custLinFactNeighborX="-16882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75A34-CC30-456A-A150-3E9A94F727F3}" type="pres">
      <dgm:prSet presAssocID="{F4AD613A-B1D3-4C81-943E-D3AE8C461D29}" presName="pillarX" presStyleLbl="node1" presStyleIdx="18" presStyleCnt="19" custScaleX="1818182" custScaleY="135217" custLinFactNeighborX="-16882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9B1A8-BE89-416F-A45C-3C0B13F844DB}" type="pres">
      <dgm:prSet presAssocID="{D6BD0E22-4D5E-4A15-8C17-654AAACC41D7}" presName="base" presStyleLbl="dkBgShp" presStyleIdx="1" presStyleCnt="2" custLinFactNeighborY="39753"/>
      <dgm:spPr>
        <a:noFill/>
      </dgm:spPr>
    </dgm:pt>
  </dgm:ptLst>
  <dgm:cxnLst>
    <dgm:cxn modelId="{BAAB9BBA-FFB0-4D2B-87AA-83EFD1AFC5CF}" type="presOf" srcId="{E3199144-F821-4781-BF1D-901E863E2ADC}" destId="{BC42BBFC-1EB6-4822-9667-C280BB8610B9}" srcOrd="0" destOrd="0" presId="urn:microsoft.com/office/officeart/2005/8/layout/hList3"/>
    <dgm:cxn modelId="{2700F8D4-A020-424C-A6A2-239778160E97}" type="presOf" srcId="{8035C71A-CFA0-4368-A27E-46C7B97F2A59}" destId="{AE8D02C3-2156-47FC-869F-7227B4E9E2FC}" srcOrd="0" destOrd="1" presId="urn:microsoft.com/office/officeart/2005/8/layout/hList3"/>
    <dgm:cxn modelId="{BFBC1C51-1704-422B-9E42-65A4A5E63367}" type="presOf" srcId="{3B8E1AF2-10C4-4547-8912-A07450209DAA}" destId="{A62AD6E4-2436-47D1-BB07-C914A58FDA3B}" srcOrd="0" destOrd="1" presId="urn:microsoft.com/office/officeart/2005/8/layout/hList3"/>
    <dgm:cxn modelId="{DBC9124F-B4F0-42B8-87D5-331481D877D7}" srcId="{77DEA319-DED0-4081-9F01-4358836214EA}" destId="{A4241BCB-11AD-4945-81B5-97387243EE85}" srcOrd="0" destOrd="0" parTransId="{123AD191-9160-471A-A12A-9590CB00C6A4}" sibTransId="{23404326-EA34-4B68-B3F0-5CCD92021E67}"/>
    <dgm:cxn modelId="{BF36B340-9F5C-4B1E-8071-CC58828B3ACF}" srcId="{3CD70503-75BA-4DF6-A935-D2FD07504C47}" destId="{3B8E1AF2-10C4-4547-8912-A07450209DAA}" srcOrd="0" destOrd="0" parTransId="{3F633AA5-5347-4B02-935C-EB8A931B45E1}" sibTransId="{2D9F2F36-5239-4E9E-B9AA-DA98242DE58E}"/>
    <dgm:cxn modelId="{3777DE2D-C7C7-4067-B0FE-28AE61613A3D}" type="presOf" srcId="{AC336DFB-DF2D-457E-8440-29F925810243}" destId="{2A36F905-21B1-46E6-942C-92D7DF48B886}" srcOrd="0" destOrd="1" presId="urn:microsoft.com/office/officeart/2005/8/layout/hList3"/>
    <dgm:cxn modelId="{71DFE5A7-E1D1-45D2-B39D-182411EC210F}" type="presOf" srcId="{56CD7F8A-C354-48FA-BF11-C70C4737FCBA}" destId="{B9651FA9-76CD-4BBE-A299-3C621D0325EE}" srcOrd="0" destOrd="1" presId="urn:microsoft.com/office/officeart/2005/8/layout/hList3"/>
    <dgm:cxn modelId="{9130B055-7BCD-40B4-9C89-19630BECDAB0}" srcId="{D6BD0E22-4D5E-4A15-8C17-654AAACC41D7}" destId="{F4AD613A-B1D3-4C81-943E-D3AE8C461D29}" srcOrd="18" destOrd="0" parTransId="{47B7EF37-FA01-4423-B6DF-060203A91D6C}" sibTransId="{E7895196-C74F-43D3-B367-901933B18350}"/>
    <dgm:cxn modelId="{E9537A71-0924-44C8-A7B2-156534CF42A1}" type="presOf" srcId="{BDFEB05B-D767-4132-A266-28E6F804A850}" destId="{E791DE65-9AF8-479C-A835-DDB1B58C8222}" srcOrd="0" destOrd="1" presId="urn:microsoft.com/office/officeart/2005/8/layout/hList3"/>
    <dgm:cxn modelId="{6CB8E07D-8DB0-47CE-B2BD-83F3854A7C51}" srcId="{D6BD0E22-4D5E-4A15-8C17-654AAACC41D7}" destId="{77DEA319-DED0-4081-9F01-4358836214EA}" srcOrd="14" destOrd="0" parTransId="{7FDE8CF0-BAEB-49FC-AB77-2187F6D357E3}" sibTransId="{9FBDBB2E-BC37-4C44-A8FD-2DFBB5913FA4}"/>
    <dgm:cxn modelId="{2F78C0AB-97A9-40D4-91C5-885EBD6E0B63}" srcId="{D6BD0E22-4D5E-4A15-8C17-654AAACC41D7}" destId="{3CD70503-75BA-4DF6-A935-D2FD07504C47}" srcOrd="8" destOrd="0" parTransId="{BFEBC5ED-BCCA-420A-B839-816F429E9A7C}" sibTransId="{AB3E2D28-2A94-4452-9ECE-9BF8CD8708F2}"/>
    <dgm:cxn modelId="{694917EA-7EC5-49BE-B184-6F7E4E647454}" srcId="{D6BD0E22-4D5E-4A15-8C17-654AAACC41D7}" destId="{F0251B07-5967-42AC-ADFE-135CEF3AFEDC}" srcOrd="2" destOrd="0" parTransId="{8229C97C-A3B8-42FE-AFDF-BB2538B4A62F}" sibTransId="{E68DA093-87EC-431F-B4B8-57C2E02154A2}"/>
    <dgm:cxn modelId="{74594972-A6DE-4D52-982F-1FA934D5924D}" srcId="{BB1457AB-58F6-408D-B533-1E3CADACDF74}" destId="{AC336DFB-DF2D-457E-8440-29F925810243}" srcOrd="0" destOrd="0" parTransId="{89ED3109-C18F-4F7C-9708-0AAE8C302F28}" sibTransId="{601717FC-1B6F-4A67-BD1B-E908C991A1C0}"/>
    <dgm:cxn modelId="{2763A8F7-D448-44DB-A29F-51103EE937CC}" type="presOf" srcId="{32282512-34EB-4C28-B30F-DCE4B53CA131}" destId="{F8F6CAA7-8AC2-416B-8BE3-340E02AC169C}" srcOrd="0" destOrd="0" presId="urn:microsoft.com/office/officeart/2005/8/layout/hList3"/>
    <dgm:cxn modelId="{7DDBF93D-600F-4C08-8E74-1A4139D59E9B}" srcId="{E97CC095-C87F-421E-ABA7-0770F4DEFC5B}" destId="{101B673D-AFBF-4A5C-BF4C-2E5CE1326268}" srcOrd="0" destOrd="0" parTransId="{59C1BFE5-7A25-4A7A-B5F4-B5FAE750C69A}" sibTransId="{6EF34A7A-0893-40AD-962B-86EF885B616C}"/>
    <dgm:cxn modelId="{C27C9DC9-EEE2-4ADE-AAA0-CC5F81005C1B}" type="presOf" srcId="{0786B58B-FEFD-4DF9-B586-420E082607BC}" destId="{22688FF1-A0A5-4C56-900D-715E18F13A89}" srcOrd="0" destOrd="0" presId="urn:microsoft.com/office/officeart/2005/8/layout/hList3"/>
    <dgm:cxn modelId="{B6A0A212-ADD9-4E83-9E63-9022B58EE67A}" srcId="{D6BD0E22-4D5E-4A15-8C17-654AAACC41D7}" destId="{32282512-34EB-4C28-B30F-DCE4B53CA131}" srcOrd="1" destOrd="0" parTransId="{FDBCB329-54F5-4A61-B18C-135C92F5C48F}" sibTransId="{BA178990-A539-4DD9-8D18-B8B1F149C843}"/>
    <dgm:cxn modelId="{15DD0F5D-9D2F-49F2-A096-445CC47315F0}" type="presOf" srcId="{6DE33270-BBDD-4CBB-BEA3-E274B00F9017}" destId="{22688FF1-A0A5-4C56-900D-715E18F13A89}" srcOrd="0" destOrd="1" presId="urn:microsoft.com/office/officeart/2005/8/layout/hList3"/>
    <dgm:cxn modelId="{B6C0FFDC-0770-4BBC-8E3D-70F8AD2AFE98}" type="presOf" srcId="{F0251B07-5967-42AC-ADFE-135CEF3AFEDC}" destId="{439A8716-B9A2-404F-841F-69369FD32204}" srcOrd="0" destOrd="0" presId="urn:microsoft.com/office/officeart/2005/8/layout/hList3"/>
    <dgm:cxn modelId="{4C618726-0E5B-4B6E-B337-896FC7D77104}" type="presOf" srcId="{94D790A6-2403-469F-BD2F-049FFC2C050A}" destId="{1E022750-1459-4E3C-9EEF-44789B854C26}" srcOrd="0" destOrd="1" presId="urn:microsoft.com/office/officeart/2005/8/layout/hList3"/>
    <dgm:cxn modelId="{D5F61F4F-B11E-410A-9872-FA2B2B9A0F3E}" type="presOf" srcId="{EC6C7C96-F73F-48D9-88CA-4329162E92AB}" destId="{B91FA5CC-DE79-453F-8FD9-DB1FAB2A2ECC}" srcOrd="0" destOrd="1" presId="urn:microsoft.com/office/officeart/2005/8/layout/hList3"/>
    <dgm:cxn modelId="{8DCF2D17-CE7C-464B-B6BC-D6C8C673436E}" srcId="{D6BD0E22-4D5E-4A15-8C17-654AAACC41D7}" destId="{870C7F14-62A9-43E0-B710-A61B4BD4B30E}" srcOrd="13" destOrd="0" parTransId="{F39472CF-8D58-4DBA-853E-3C9770ADA9E0}" sibTransId="{7586165C-9EE8-4F9F-B4DA-01B92AE031AE}"/>
    <dgm:cxn modelId="{A26E7FCE-1D61-44DD-9FA4-455291B4F35C}" type="presOf" srcId="{F53EC22A-7096-45EB-BEF3-C5851F2C2AD4}" destId="{1E022750-1459-4E3C-9EEF-44789B854C26}" srcOrd="0" destOrd="0" presId="urn:microsoft.com/office/officeart/2005/8/layout/hList3"/>
    <dgm:cxn modelId="{8CD9CDB4-EF2D-41E9-83A2-821E1A469A98}" srcId="{071B7D2A-1203-406F-A75C-C351DC40641A}" destId="{41B61468-6132-4A53-93D0-F4582AB62A2B}" srcOrd="0" destOrd="0" parTransId="{5D8860F6-C968-4F33-91E8-45840E2AEA7C}" sibTransId="{44BC9F67-68E5-46CB-A31E-9482CB581489}"/>
    <dgm:cxn modelId="{13D858F3-A869-48D3-99C0-A773B517A074}" type="presOf" srcId="{702E1DF6-8EBF-45E9-8BE1-FA030C22C7AF}" destId="{421CC71B-7D18-4392-9052-7CB1BB09E7BB}" srcOrd="0" destOrd="1" presId="urn:microsoft.com/office/officeart/2005/8/layout/hList3"/>
    <dgm:cxn modelId="{2E23E265-B368-433D-B953-92ECF42E21F9}" srcId="{EE789173-0130-4CB0-BBBB-F014A7ADFD5F}" destId="{A3DE58F5-A8FD-4730-A1EC-F12FD2E86EA5}" srcOrd="0" destOrd="0" parTransId="{C4420B73-552B-4528-9DF0-AF67928F6F1A}" sibTransId="{8B8B0F34-56D0-4669-95C8-07F8A4EA44F7}"/>
    <dgm:cxn modelId="{6F195A14-2ED2-42BE-88D0-B7B7C3477AD5}" type="presOf" srcId="{98AE962E-4CEA-442B-A065-A9BC3B85C506}" destId="{B67BB599-D6CE-4C61-9CEE-5A117F8ED99E}" srcOrd="0" destOrd="1" presId="urn:microsoft.com/office/officeart/2005/8/layout/hList3"/>
    <dgm:cxn modelId="{1566F37F-9726-48E2-8C85-A045ABAC7116}" type="presOf" srcId="{61207FE2-D89F-45B1-8349-E5A7E485E440}" destId="{AE8D02C3-2156-47FC-869F-7227B4E9E2FC}" srcOrd="0" destOrd="0" presId="urn:microsoft.com/office/officeart/2005/8/layout/hList3"/>
    <dgm:cxn modelId="{C074AA77-7D90-4D05-BAC2-EFBB0F1E5928}" srcId="{D6BD0E22-4D5E-4A15-8C17-654AAACC41D7}" destId="{61207FE2-D89F-45B1-8349-E5A7E485E440}" srcOrd="10" destOrd="0" parTransId="{2B667C2F-9419-4833-A6A3-4B8254876F65}" sibTransId="{020DF92F-ECCD-4731-959A-9D803089216A}"/>
    <dgm:cxn modelId="{158082FB-041D-451D-B83E-B27C7EC887BC}" srcId="{D6BD0E22-4D5E-4A15-8C17-654AAACC41D7}" destId="{8CC68132-FEB4-4563-B0E2-771DF43EB24E}" srcOrd="12" destOrd="0" parTransId="{0A5B6270-8672-4975-9965-06CA28F551B1}" sibTransId="{23D3C52E-DD75-4354-8FE5-55EB2364EE55}"/>
    <dgm:cxn modelId="{69DE3578-E1FC-4216-80A6-76A1ED971763}" srcId="{F0251B07-5967-42AC-ADFE-135CEF3AFEDC}" destId="{E78236B4-B4F8-443C-BFD9-2F6552DC3526}" srcOrd="0" destOrd="0" parTransId="{1A502EF4-C1B3-4683-B3FA-B8EF7E2187D0}" sibTransId="{A27A50F6-E07B-4B21-9457-911C2D959D5F}"/>
    <dgm:cxn modelId="{B51B3E96-814D-41B6-BEC9-C569A4559353}" type="presOf" srcId="{870C7F14-62A9-43E0-B710-A61B4BD4B30E}" destId="{B67BB599-D6CE-4C61-9CEE-5A117F8ED99E}" srcOrd="0" destOrd="0" presId="urn:microsoft.com/office/officeart/2005/8/layout/hList3"/>
    <dgm:cxn modelId="{7621D0D5-7E1A-4D26-A718-76EC2AB4F734}" type="presOf" srcId="{77DEA319-DED0-4081-9F01-4358836214EA}" destId="{75CD187A-33B2-4B82-B3CD-BD67C6C1F66D}" srcOrd="0" destOrd="0" presId="urn:microsoft.com/office/officeart/2005/8/layout/hList3"/>
    <dgm:cxn modelId="{214E08E2-1A1B-43F2-A315-FC334D100112}" type="presOf" srcId="{E78236B4-B4F8-443C-BFD9-2F6552DC3526}" destId="{439A8716-B9A2-404F-841F-69369FD32204}" srcOrd="0" destOrd="1" presId="urn:microsoft.com/office/officeart/2005/8/layout/hList3"/>
    <dgm:cxn modelId="{B9B1809C-F4C9-4258-9938-2C0C8ECD5107}" srcId="{E3199144-F821-4781-BF1D-901E863E2ADC}" destId="{DF723B0B-1558-4D7F-862D-36CE2FC3A08D}" srcOrd="0" destOrd="0" parTransId="{2F527FEF-74E1-4922-AF1D-A9B4AA385BDB}" sibTransId="{D1966342-96BB-439E-B94C-CC1B6454A4E1}"/>
    <dgm:cxn modelId="{92CF5BAB-855F-4E28-9D70-006254FF23B3}" type="presOf" srcId="{071B7D2A-1203-406F-A75C-C351DC40641A}" destId="{E6D9E084-D27E-4A65-AB8F-41C990169E0B}" srcOrd="0" destOrd="0" presId="urn:microsoft.com/office/officeart/2005/8/layout/hList3"/>
    <dgm:cxn modelId="{2636D010-2FF5-402A-B19A-90754003C3D8}" type="presOf" srcId="{A4241BCB-11AD-4945-81B5-97387243EE85}" destId="{75CD187A-33B2-4B82-B3CD-BD67C6C1F66D}" srcOrd="0" destOrd="1" presId="urn:microsoft.com/office/officeart/2005/8/layout/hList3"/>
    <dgm:cxn modelId="{83EC36FD-BE14-435A-BB89-4528D97D31D9}" type="presOf" srcId="{41B61468-6132-4A53-93D0-F4582AB62A2B}" destId="{E6D9E084-D27E-4A65-AB8F-41C990169E0B}" srcOrd="0" destOrd="1" presId="urn:microsoft.com/office/officeart/2005/8/layout/hList3"/>
    <dgm:cxn modelId="{752CA39A-527B-4F83-81B8-74667793AF39}" type="presOf" srcId="{EE789173-0130-4CB0-BBBB-F014A7ADFD5F}" destId="{484BD792-E5B9-405F-86FF-A0CD33076BBD}" srcOrd="0" destOrd="0" presId="urn:microsoft.com/office/officeart/2005/8/layout/hList3"/>
    <dgm:cxn modelId="{D7014A65-BF1B-40EB-B8A9-0CBBAA0A1C56}" srcId="{D6BD0E22-4D5E-4A15-8C17-654AAACC41D7}" destId="{A2FBFC31-9FCC-44AE-A3AC-C6B71371BDB6}" srcOrd="16" destOrd="0" parTransId="{2D47E340-9C5B-4BBB-A709-EB25EAE60883}" sibTransId="{8046CC98-1136-45E2-9111-FBB3F8DAD3D2}"/>
    <dgm:cxn modelId="{84FAB83B-6FA9-4B7A-A302-5555F4B613BD}" type="presOf" srcId="{DF723B0B-1558-4D7F-862D-36CE2FC3A08D}" destId="{BC42BBFC-1EB6-4822-9667-C280BB8610B9}" srcOrd="0" destOrd="1" presId="urn:microsoft.com/office/officeart/2005/8/layout/hList3"/>
    <dgm:cxn modelId="{8E1CB5EE-4BB5-4490-ACAC-7EBA75D37D06}" srcId="{F4AD613A-B1D3-4C81-943E-D3AE8C461D29}" destId="{7C37C23A-645A-4A91-9FCC-36BA0DE81FDD}" srcOrd="0" destOrd="0" parTransId="{3E20A44E-44E2-4BDF-B3F6-C66FE512061A}" sibTransId="{5A2B0B00-B7C7-4ED0-84B5-7E1C9EC60CDD}"/>
    <dgm:cxn modelId="{85559D83-37E6-4971-82EE-C9BEFF71143B}" srcId="{D6BD0E22-4D5E-4A15-8C17-654AAACC41D7}" destId="{E3199144-F821-4781-BF1D-901E863E2ADC}" srcOrd="9" destOrd="0" parTransId="{DBAE1B20-4DC7-4BBD-803C-20B52F6204B0}" sibTransId="{08735398-3DDB-4CF8-98F7-ED014BD3B6B4}"/>
    <dgm:cxn modelId="{39A3291C-9665-4085-A5CF-54646C04841E}" type="presOf" srcId="{3CD70503-75BA-4DF6-A935-D2FD07504C47}" destId="{A62AD6E4-2436-47D1-BB07-C914A58FDA3B}" srcOrd="0" destOrd="0" presId="urn:microsoft.com/office/officeart/2005/8/layout/hList3"/>
    <dgm:cxn modelId="{A167A8C8-62AE-420C-BACF-0CCD1BEF8700}" srcId="{D6BD0E22-4D5E-4A15-8C17-654AAACC41D7}" destId="{B811732E-9A14-48AA-9DE7-C61FB1B65E50}" srcOrd="7" destOrd="0" parTransId="{5ADEC2FD-008D-45ED-AB62-880D79F7A4BD}" sibTransId="{D6F0489F-8B75-4E63-87FE-45069BB8C261}"/>
    <dgm:cxn modelId="{3C8FFC2E-7EF4-4615-B324-69875AC685EC}" type="presOf" srcId="{101B673D-AFBF-4A5C-BF4C-2E5CE1326268}" destId="{B09B8F28-4CC8-4F75-9437-9B48C1D83FDB}" srcOrd="0" destOrd="1" presId="urn:microsoft.com/office/officeart/2005/8/layout/hList3"/>
    <dgm:cxn modelId="{A6AAD5B9-752E-4BC1-A49C-81D49381A8EF}" type="presOf" srcId="{E97CC095-C87F-421E-ABA7-0770F4DEFC5B}" destId="{B09B8F28-4CC8-4F75-9437-9B48C1D83FDB}" srcOrd="0" destOrd="0" presId="urn:microsoft.com/office/officeart/2005/8/layout/hList3"/>
    <dgm:cxn modelId="{C4BA6ADE-CB72-48AA-B3E1-924254E2D915}" srcId="{D6BD0E22-4D5E-4A15-8C17-654AAACC41D7}" destId="{F53EC22A-7096-45EB-BEF3-C5851F2C2AD4}" srcOrd="6" destOrd="0" parTransId="{D58A219C-59B3-47D8-8B52-BDA65C0B879E}" sibTransId="{D21E5783-A3A3-4E26-B98B-534F59510C68}"/>
    <dgm:cxn modelId="{A8BA60D5-5D46-4D29-A0AA-442A59CFB611}" srcId="{32282512-34EB-4C28-B30F-DCE4B53CA131}" destId="{D42C6F7D-CCC3-4364-8B63-4924A49FE6D1}" srcOrd="0" destOrd="0" parTransId="{EFB999DF-CA2D-424C-9CE5-F847EC5C1C13}" sibTransId="{C61DE661-3AB5-4A32-95F1-70F0CC7593D6}"/>
    <dgm:cxn modelId="{0346421B-F934-45B0-9937-8EBA0DDF84D6}" type="presOf" srcId="{A3DE58F5-A8FD-4730-A1EC-F12FD2E86EA5}" destId="{484BD792-E5B9-405F-86FF-A0CD33076BBD}" srcOrd="0" destOrd="1" presId="urn:microsoft.com/office/officeart/2005/8/layout/hList3"/>
    <dgm:cxn modelId="{A1EA6D38-62CB-439C-8B25-2737DB0E120B}" type="presOf" srcId="{B811732E-9A14-48AA-9DE7-C61FB1B65E50}" destId="{FC44E929-AF10-448A-89C2-29E2BA950427}" srcOrd="0" destOrd="0" presId="urn:microsoft.com/office/officeart/2005/8/layout/hList3"/>
    <dgm:cxn modelId="{6064A571-F305-47B3-97BC-38D5ACDC9054}" type="presOf" srcId="{A2FBFC31-9FCC-44AE-A3AC-C6B71371BDB6}" destId="{421CC71B-7D18-4392-9052-7CB1BB09E7BB}" srcOrd="0" destOrd="0" presId="urn:microsoft.com/office/officeart/2005/8/layout/hList3"/>
    <dgm:cxn modelId="{ABAE082A-B80F-4494-8502-06D090E7F8D7}" type="presOf" srcId="{6D32CD3A-7A28-4014-BCFF-FB4F92F789E0}" destId="{FC44E929-AF10-448A-89C2-29E2BA950427}" srcOrd="0" destOrd="1" presId="urn:microsoft.com/office/officeart/2005/8/layout/hList3"/>
    <dgm:cxn modelId="{0DBB4577-07A5-499E-BC71-0264B7C4456A}" srcId="{8CC68132-FEB4-4563-B0E2-771DF43EB24E}" destId="{EC6C7C96-F73F-48D9-88CA-4329162E92AB}" srcOrd="0" destOrd="0" parTransId="{203E490D-10A5-4F72-9880-CB1ACA70E16D}" sibTransId="{EC404DF1-436A-45D8-B19F-596C7DB8A8C0}"/>
    <dgm:cxn modelId="{678DF180-A68B-43A1-838A-27D26A35261C}" type="presOf" srcId="{BB1457AB-58F6-408D-B533-1E3CADACDF74}" destId="{2A36F905-21B1-46E6-942C-92D7DF48B886}" srcOrd="0" destOrd="0" presId="urn:microsoft.com/office/officeart/2005/8/layout/hList3"/>
    <dgm:cxn modelId="{1ADA9277-1C13-4397-A934-7BF1C990F01F}" srcId="{E197849D-89FB-4F35-BD3F-6654B7179015}" destId="{D6BD0E22-4D5E-4A15-8C17-654AAACC41D7}" srcOrd="0" destOrd="0" parTransId="{CEABBD86-1264-4435-8D75-724571B311E9}" sibTransId="{32EF9494-C272-4C9E-944A-70FDAC7498C8}"/>
    <dgm:cxn modelId="{A4DBFACD-580F-4C35-9154-0781BEE52484}" type="presOf" srcId="{D42C6F7D-CCC3-4364-8B63-4924A49FE6D1}" destId="{F8F6CAA7-8AC2-416B-8BE3-340E02AC169C}" srcOrd="0" destOrd="1" presId="urn:microsoft.com/office/officeart/2005/8/layout/hList3"/>
    <dgm:cxn modelId="{281CFDB2-F778-47BD-BD8E-9713D5FF6A85}" srcId="{A2FBFC31-9FCC-44AE-A3AC-C6B71371BDB6}" destId="{702E1DF6-8EBF-45E9-8BE1-FA030C22C7AF}" srcOrd="0" destOrd="0" parTransId="{520F356B-A592-4917-B64A-5CED446B1655}" sibTransId="{272AFD60-FB3B-4E19-AC09-28DF7A0E4B79}"/>
    <dgm:cxn modelId="{FE3EC8D7-4B8C-4C8D-B781-64254CEE0126}" srcId="{D6BD0E22-4D5E-4A15-8C17-654AAACC41D7}" destId="{74074F5F-1700-4CF3-80C3-F60A336A5446}" srcOrd="17" destOrd="0" parTransId="{8F41B661-073B-4E16-8A98-7316FB7B35F1}" sibTransId="{220F475F-7201-452E-BF07-F1E049D3C222}"/>
    <dgm:cxn modelId="{A841E6C5-5798-449E-BB82-2BDB3F3117E3}" srcId="{B811732E-9A14-48AA-9DE7-C61FB1B65E50}" destId="{6D32CD3A-7A28-4014-BCFF-FB4F92F789E0}" srcOrd="0" destOrd="0" parTransId="{845F91A3-8D1B-4112-A4EF-BE8C111CBB10}" sibTransId="{64E96990-C197-406A-A265-59059FDE6BCE}"/>
    <dgm:cxn modelId="{9D19195E-5669-4393-9320-FB7401672774}" srcId="{74074F5F-1700-4CF3-80C3-F60A336A5446}" destId="{56CD7F8A-C354-48FA-BF11-C70C4737FCBA}" srcOrd="0" destOrd="0" parTransId="{B2BD2FEC-8645-4A91-90A5-F0CEEE36E698}" sibTransId="{07C89824-ABB4-435F-B105-152692BF3F17}"/>
    <dgm:cxn modelId="{6BD344AE-CA41-4A47-9F0F-8537DD8CCBB0}" srcId="{D6BD0E22-4D5E-4A15-8C17-654AAACC41D7}" destId="{EE789173-0130-4CB0-BBBB-F014A7ADFD5F}" srcOrd="11" destOrd="0" parTransId="{75DC9698-A19D-422E-B684-122E0CEC3F2B}" sibTransId="{4DB3A4AE-367A-4A97-B1BA-D011F18E956E}"/>
    <dgm:cxn modelId="{D8F2B461-B664-4666-8A6A-87A1E73D95CE}" type="presOf" srcId="{F4AD613A-B1D3-4C81-943E-D3AE8C461D29}" destId="{91A75A34-CC30-456A-A150-3E9A94F727F3}" srcOrd="0" destOrd="0" presId="urn:microsoft.com/office/officeart/2005/8/layout/hList3"/>
    <dgm:cxn modelId="{B182B2E4-2C5B-4C8F-AF2F-93C275108689}" srcId="{9F4306DE-3022-420C-88AE-2D61E0D642E3}" destId="{BDFEB05B-D767-4132-A266-28E6F804A850}" srcOrd="0" destOrd="0" parTransId="{3C591E01-0B6F-4934-89D5-1324AEF82FB9}" sibTransId="{DB9C5824-457B-4C47-B65D-CCEB6FC4E606}"/>
    <dgm:cxn modelId="{DB88B3F7-AE0E-4A94-AAC2-36CA58EFA373}" type="presOf" srcId="{9F4306DE-3022-420C-88AE-2D61E0D642E3}" destId="{E791DE65-9AF8-479C-A835-DDB1B58C8222}" srcOrd="0" destOrd="0" presId="urn:microsoft.com/office/officeart/2005/8/layout/hList3"/>
    <dgm:cxn modelId="{E1B75B40-0C1A-4DE8-A3D7-3C15615478AB}" srcId="{D6BD0E22-4D5E-4A15-8C17-654AAACC41D7}" destId="{BB1457AB-58F6-408D-B533-1E3CADACDF74}" srcOrd="4" destOrd="0" parTransId="{9D4477C9-FCC2-4882-B160-1AB3D4222BF5}" sibTransId="{00D31DC2-8962-4084-B553-FD0A9D5013F1}"/>
    <dgm:cxn modelId="{3856BED2-8DB3-45F7-90F3-D9A4272BB122}" type="presOf" srcId="{7C37C23A-645A-4A91-9FCC-36BA0DE81FDD}" destId="{91A75A34-CC30-456A-A150-3E9A94F727F3}" srcOrd="0" destOrd="1" presId="urn:microsoft.com/office/officeart/2005/8/layout/hList3"/>
    <dgm:cxn modelId="{C625DF5D-ECFF-46B3-B6DE-CF1136690C7D}" srcId="{0786B58B-FEFD-4DF9-B586-420E082607BC}" destId="{6DE33270-BBDD-4CBB-BEA3-E274B00F9017}" srcOrd="0" destOrd="0" parTransId="{D49C310F-795E-4452-BE56-45A187DBAD91}" sibTransId="{0B2448E7-6AF2-4DA2-B20B-B280DF189E3F}"/>
    <dgm:cxn modelId="{1589498D-F9AE-4A62-97F6-3156AE0D2A71}" srcId="{D6BD0E22-4D5E-4A15-8C17-654AAACC41D7}" destId="{E97CC095-C87F-421E-ABA7-0770F4DEFC5B}" srcOrd="3" destOrd="0" parTransId="{5C08596C-7A45-4210-B9DD-678B55E5A2CE}" sibTransId="{9DC77E0B-1087-4469-8C67-ED887239B3A3}"/>
    <dgm:cxn modelId="{B939F1D3-4737-4CAB-9567-6DF4660FF8CF}" srcId="{D6BD0E22-4D5E-4A15-8C17-654AAACC41D7}" destId="{0786B58B-FEFD-4DF9-B586-420E082607BC}" srcOrd="15" destOrd="0" parTransId="{C53D6276-46F1-41F1-8738-9B1C8FB05F24}" sibTransId="{D0F0B16A-BDDC-4726-A5AD-17DE65CC2A6D}"/>
    <dgm:cxn modelId="{CB5BA0DC-6AE0-4B23-83D5-598713B2BCC6}" srcId="{F53EC22A-7096-45EB-BEF3-C5851F2C2AD4}" destId="{94D790A6-2403-469F-BD2F-049FFC2C050A}" srcOrd="0" destOrd="0" parTransId="{E23BCFE6-54D0-439B-BCF3-31930F0C690B}" sibTransId="{1F9BF443-ABF0-4A4E-B7C2-2B8B3BB37485}"/>
    <dgm:cxn modelId="{15A43254-238E-4D3D-8045-D1C673CBC8CC}" srcId="{61207FE2-D89F-45B1-8349-E5A7E485E440}" destId="{8035C71A-CFA0-4368-A27E-46C7B97F2A59}" srcOrd="0" destOrd="0" parTransId="{D917DFE5-0B04-429E-8FCE-A3358E9DF311}" sibTransId="{2DF9E8A0-120C-4D8E-BBD1-226D3FD8FE6A}"/>
    <dgm:cxn modelId="{B5D6641D-3889-44C0-B3C7-BF9BD057238F}" type="presOf" srcId="{E197849D-89FB-4F35-BD3F-6654B7179015}" destId="{6A78BB80-F46A-4961-8091-6B785630F616}" srcOrd="0" destOrd="0" presId="urn:microsoft.com/office/officeart/2005/8/layout/hList3"/>
    <dgm:cxn modelId="{2FDFAB22-9C13-49AD-8C25-FCB2DD56B540}" type="presOf" srcId="{74074F5F-1700-4CF3-80C3-F60A336A5446}" destId="{B9651FA9-76CD-4BBE-A299-3C621D0325EE}" srcOrd="0" destOrd="0" presId="urn:microsoft.com/office/officeart/2005/8/layout/hList3"/>
    <dgm:cxn modelId="{04F34972-AD4B-4CAE-A266-0B571A7FD672}" type="presOf" srcId="{8CC68132-FEB4-4563-B0E2-771DF43EB24E}" destId="{B91FA5CC-DE79-453F-8FD9-DB1FAB2A2ECC}" srcOrd="0" destOrd="0" presId="urn:microsoft.com/office/officeart/2005/8/layout/hList3"/>
    <dgm:cxn modelId="{6F503057-C4CE-429B-A6EB-0472FE57A9D8}" type="presOf" srcId="{D6BD0E22-4D5E-4A15-8C17-654AAACC41D7}" destId="{B152DC7D-A7D7-49AF-B2AF-4928D23AA600}" srcOrd="0" destOrd="0" presId="urn:microsoft.com/office/officeart/2005/8/layout/hList3"/>
    <dgm:cxn modelId="{F90D6B18-36D8-4FBA-BDEA-1CB6A67280D4}" srcId="{D6BD0E22-4D5E-4A15-8C17-654AAACC41D7}" destId="{9F4306DE-3022-420C-88AE-2D61E0D642E3}" srcOrd="5" destOrd="0" parTransId="{7E404C2F-0F13-489D-B756-3CD02F26BF35}" sibTransId="{610B11EE-D026-4841-92C6-CE35D13E1C64}"/>
    <dgm:cxn modelId="{BE0B2B7C-4388-4728-947E-18D38E7ECAF8}" srcId="{870C7F14-62A9-43E0-B710-A61B4BD4B30E}" destId="{98AE962E-4CEA-442B-A065-A9BC3B85C506}" srcOrd="0" destOrd="0" parTransId="{33D62485-9532-476F-AED1-802C00C0797F}" sibTransId="{71D76B77-625F-4208-967D-26B72051CEB8}"/>
    <dgm:cxn modelId="{36E272D5-4676-446D-9A65-F3A8A03E6E1E}" srcId="{D6BD0E22-4D5E-4A15-8C17-654AAACC41D7}" destId="{071B7D2A-1203-406F-A75C-C351DC40641A}" srcOrd="0" destOrd="0" parTransId="{DFB8A86E-8B37-43BF-95D8-3AF81B1C60E7}" sibTransId="{8AE4D952-FEA5-4855-BAC8-EE9A012628BA}"/>
    <dgm:cxn modelId="{42DC1957-3C64-48F8-B119-2881B35B24D0}" type="presParOf" srcId="{6A78BB80-F46A-4961-8091-6B785630F616}" destId="{B152DC7D-A7D7-49AF-B2AF-4928D23AA600}" srcOrd="0" destOrd="0" presId="urn:microsoft.com/office/officeart/2005/8/layout/hList3"/>
    <dgm:cxn modelId="{C1DE893F-33CB-4995-B23A-1378810E3E3B}" type="presParOf" srcId="{6A78BB80-F46A-4961-8091-6B785630F616}" destId="{6D70BAFA-9D41-4EEC-877C-E1BEF62BAE71}" srcOrd="1" destOrd="0" presId="urn:microsoft.com/office/officeart/2005/8/layout/hList3"/>
    <dgm:cxn modelId="{D6DCCF5E-3EF1-40F3-9A41-A8AEB52E404E}" type="presParOf" srcId="{6D70BAFA-9D41-4EEC-877C-E1BEF62BAE71}" destId="{E6D9E084-D27E-4A65-AB8F-41C990169E0B}" srcOrd="0" destOrd="0" presId="urn:microsoft.com/office/officeart/2005/8/layout/hList3"/>
    <dgm:cxn modelId="{471F9928-A3C7-43BF-86DE-9688CA7746C4}" type="presParOf" srcId="{6D70BAFA-9D41-4EEC-877C-E1BEF62BAE71}" destId="{F8F6CAA7-8AC2-416B-8BE3-340E02AC169C}" srcOrd="1" destOrd="0" presId="urn:microsoft.com/office/officeart/2005/8/layout/hList3"/>
    <dgm:cxn modelId="{ECC1EF63-ECA6-4337-AAF4-4F42DE4A992D}" type="presParOf" srcId="{6D70BAFA-9D41-4EEC-877C-E1BEF62BAE71}" destId="{439A8716-B9A2-404F-841F-69369FD32204}" srcOrd="2" destOrd="0" presId="urn:microsoft.com/office/officeart/2005/8/layout/hList3"/>
    <dgm:cxn modelId="{ED137AA0-0DB5-49DA-98B4-4440125D1FA6}" type="presParOf" srcId="{6D70BAFA-9D41-4EEC-877C-E1BEF62BAE71}" destId="{B09B8F28-4CC8-4F75-9437-9B48C1D83FDB}" srcOrd="3" destOrd="0" presId="urn:microsoft.com/office/officeart/2005/8/layout/hList3"/>
    <dgm:cxn modelId="{675AD313-4004-4E1D-9D39-C0FA807F07DC}" type="presParOf" srcId="{6D70BAFA-9D41-4EEC-877C-E1BEF62BAE71}" destId="{2A36F905-21B1-46E6-942C-92D7DF48B886}" srcOrd="4" destOrd="0" presId="urn:microsoft.com/office/officeart/2005/8/layout/hList3"/>
    <dgm:cxn modelId="{C4F4EA45-FC8C-433F-A4BE-EDDB53C07815}" type="presParOf" srcId="{6D70BAFA-9D41-4EEC-877C-E1BEF62BAE71}" destId="{E791DE65-9AF8-479C-A835-DDB1B58C8222}" srcOrd="5" destOrd="0" presId="urn:microsoft.com/office/officeart/2005/8/layout/hList3"/>
    <dgm:cxn modelId="{2B66C46F-A43E-4232-B898-DC4ACBD45DDA}" type="presParOf" srcId="{6D70BAFA-9D41-4EEC-877C-E1BEF62BAE71}" destId="{1E022750-1459-4E3C-9EEF-44789B854C26}" srcOrd="6" destOrd="0" presId="urn:microsoft.com/office/officeart/2005/8/layout/hList3"/>
    <dgm:cxn modelId="{61364FCC-98BF-4D4E-89C5-C57087D96E8C}" type="presParOf" srcId="{6D70BAFA-9D41-4EEC-877C-E1BEF62BAE71}" destId="{FC44E929-AF10-448A-89C2-29E2BA950427}" srcOrd="7" destOrd="0" presId="urn:microsoft.com/office/officeart/2005/8/layout/hList3"/>
    <dgm:cxn modelId="{B84832AC-C9C8-4843-BFB1-302EB672F2EB}" type="presParOf" srcId="{6D70BAFA-9D41-4EEC-877C-E1BEF62BAE71}" destId="{A62AD6E4-2436-47D1-BB07-C914A58FDA3B}" srcOrd="8" destOrd="0" presId="urn:microsoft.com/office/officeart/2005/8/layout/hList3"/>
    <dgm:cxn modelId="{F1E3E10E-35ED-447B-9B44-F2D855C71A64}" type="presParOf" srcId="{6D70BAFA-9D41-4EEC-877C-E1BEF62BAE71}" destId="{BC42BBFC-1EB6-4822-9667-C280BB8610B9}" srcOrd="9" destOrd="0" presId="urn:microsoft.com/office/officeart/2005/8/layout/hList3"/>
    <dgm:cxn modelId="{7F30A542-4247-4B61-8FBF-D06267BF7E80}" type="presParOf" srcId="{6D70BAFA-9D41-4EEC-877C-E1BEF62BAE71}" destId="{AE8D02C3-2156-47FC-869F-7227B4E9E2FC}" srcOrd="10" destOrd="0" presId="urn:microsoft.com/office/officeart/2005/8/layout/hList3"/>
    <dgm:cxn modelId="{5D94642F-AAD3-483C-8A04-9C0445BA8708}" type="presParOf" srcId="{6D70BAFA-9D41-4EEC-877C-E1BEF62BAE71}" destId="{484BD792-E5B9-405F-86FF-A0CD33076BBD}" srcOrd="11" destOrd="0" presId="urn:microsoft.com/office/officeart/2005/8/layout/hList3"/>
    <dgm:cxn modelId="{19C6E974-3FAE-4D53-BBAC-BD718D4D32BA}" type="presParOf" srcId="{6D70BAFA-9D41-4EEC-877C-E1BEF62BAE71}" destId="{B91FA5CC-DE79-453F-8FD9-DB1FAB2A2ECC}" srcOrd="12" destOrd="0" presId="urn:microsoft.com/office/officeart/2005/8/layout/hList3"/>
    <dgm:cxn modelId="{4914EABC-0BBF-497C-BC1B-16AF27A12117}" type="presParOf" srcId="{6D70BAFA-9D41-4EEC-877C-E1BEF62BAE71}" destId="{B67BB599-D6CE-4C61-9CEE-5A117F8ED99E}" srcOrd="13" destOrd="0" presId="urn:microsoft.com/office/officeart/2005/8/layout/hList3"/>
    <dgm:cxn modelId="{A589CCA4-AA67-4BEE-BB38-E943916CF9F4}" type="presParOf" srcId="{6D70BAFA-9D41-4EEC-877C-E1BEF62BAE71}" destId="{75CD187A-33B2-4B82-B3CD-BD67C6C1F66D}" srcOrd="14" destOrd="0" presId="urn:microsoft.com/office/officeart/2005/8/layout/hList3"/>
    <dgm:cxn modelId="{98CEB0EB-27BA-417E-80B5-BD10DFCDEF7C}" type="presParOf" srcId="{6D70BAFA-9D41-4EEC-877C-E1BEF62BAE71}" destId="{22688FF1-A0A5-4C56-900D-715E18F13A89}" srcOrd="15" destOrd="0" presId="urn:microsoft.com/office/officeart/2005/8/layout/hList3"/>
    <dgm:cxn modelId="{B387D128-85C0-4823-A9EF-094D2671E62E}" type="presParOf" srcId="{6D70BAFA-9D41-4EEC-877C-E1BEF62BAE71}" destId="{421CC71B-7D18-4392-9052-7CB1BB09E7BB}" srcOrd="16" destOrd="0" presId="urn:microsoft.com/office/officeart/2005/8/layout/hList3"/>
    <dgm:cxn modelId="{9F7EC6B9-9F12-4896-91AF-B4BA40C49D68}" type="presParOf" srcId="{6D70BAFA-9D41-4EEC-877C-E1BEF62BAE71}" destId="{B9651FA9-76CD-4BBE-A299-3C621D0325EE}" srcOrd="17" destOrd="0" presId="urn:microsoft.com/office/officeart/2005/8/layout/hList3"/>
    <dgm:cxn modelId="{A4F659C8-677D-4857-8C00-05F1409BF15B}" type="presParOf" srcId="{6D70BAFA-9D41-4EEC-877C-E1BEF62BAE71}" destId="{91A75A34-CC30-456A-A150-3E9A94F727F3}" srcOrd="18" destOrd="0" presId="urn:microsoft.com/office/officeart/2005/8/layout/hList3"/>
    <dgm:cxn modelId="{AC016C0B-0044-45BE-AFC0-546C11B71522}" type="presParOf" srcId="{6A78BB80-F46A-4961-8091-6B785630F616}" destId="{34F9B1A8-BE89-416F-A45C-3C0B13F844D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FD29C-1F01-4C9D-8FE0-02243A2F4F2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1C6C72-E45B-4EE4-ACDB-FD1D870B7CB2}">
      <dgm:prSet phldrT="[Текст]"/>
      <dgm:spPr/>
      <dgm:t>
        <a:bodyPr/>
        <a:lstStyle/>
        <a:p>
          <a:r>
            <a:rPr lang="ru-RU" dirty="0" smtClean="0"/>
            <a:t>Федеральный уровень</a:t>
          </a:r>
          <a:endParaRPr lang="ru-RU" dirty="0"/>
        </a:p>
      </dgm:t>
    </dgm:pt>
    <dgm:pt modelId="{25EE45FF-3353-4569-98C3-ACF6ADE6D911}" type="parTrans" cxnId="{40C11F3F-D2D5-405C-944D-9E1F6FEB3388}">
      <dgm:prSet/>
      <dgm:spPr/>
      <dgm:t>
        <a:bodyPr/>
        <a:lstStyle/>
        <a:p>
          <a:endParaRPr lang="ru-RU"/>
        </a:p>
      </dgm:t>
    </dgm:pt>
    <dgm:pt modelId="{7D652D62-86B3-4C56-BA4F-DE4A053C8566}" type="sibTrans" cxnId="{40C11F3F-D2D5-405C-944D-9E1F6FEB3388}">
      <dgm:prSet/>
      <dgm:spPr/>
      <dgm:t>
        <a:bodyPr/>
        <a:lstStyle/>
        <a:p>
          <a:endParaRPr lang="ru-RU"/>
        </a:p>
      </dgm:t>
    </dgm:pt>
    <dgm:pt modelId="{71A42D0A-CD46-4B71-B9CB-F2C3CC17B034}">
      <dgm:prSet phldrT="[Текст]"/>
      <dgm:spPr/>
      <dgm:t>
        <a:bodyPr/>
        <a:lstStyle/>
        <a:p>
          <a:r>
            <a:rPr lang="ru-RU" dirty="0" smtClean="0"/>
            <a:t>Федеральный бюджет</a:t>
          </a:r>
          <a:endParaRPr lang="ru-RU" dirty="0"/>
        </a:p>
      </dgm:t>
    </dgm:pt>
    <dgm:pt modelId="{CAD23145-A328-4AAD-B2C8-F1B71555DC24}" type="parTrans" cxnId="{349F5DA8-2979-4274-B434-B5AA424DE507}">
      <dgm:prSet/>
      <dgm:spPr/>
      <dgm:t>
        <a:bodyPr/>
        <a:lstStyle/>
        <a:p>
          <a:endParaRPr lang="ru-RU"/>
        </a:p>
      </dgm:t>
    </dgm:pt>
    <dgm:pt modelId="{5CC96E18-0122-4691-87F0-097026ACE100}" type="sibTrans" cxnId="{349F5DA8-2979-4274-B434-B5AA424DE507}">
      <dgm:prSet/>
      <dgm:spPr/>
      <dgm:t>
        <a:bodyPr/>
        <a:lstStyle/>
        <a:p>
          <a:endParaRPr lang="ru-RU"/>
        </a:p>
      </dgm:t>
    </dgm:pt>
    <dgm:pt modelId="{12F00319-D0CD-436C-B955-407841EF28F5}">
      <dgm:prSet phldrT="[Текст]"/>
      <dgm:spPr/>
      <dgm:t>
        <a:bodyPr/>
        <a:lstStyle/>
        <a:p>
          <a:r>
            <a:rPr lang="ru-RU" dirty="0" smtClean="0"/>
            <a:t>Бюджеты государственных внебюджетных фондов</a:t>
          </a:r>
          <a:endParaRPr lang="ru-RU" dirty="0"/>
        </a:p>
      </dgm:t>
    </dgm:pt>
    <dgm:pt modelId="{B8AA156F-707E-4A5C-9620-7D3D26CA807B}" type="parTrans" cxnId="{6FBD232B-66B3-4891-98F5-19A92B20C7EA}">
      <dgm:prSet/>
      <dgm:spPr/>
      <dgm:t>
        <a:bodyPr/>
        <a:lstStyle/>
        <a:p>
          <a:endParaRPr lang="ru-RU"/>
        </a:p>
      </dgm:t>
    </dgm:pt>
    <dgm:pt modelId="{3C69C645-00D0-4614-A0D3-8680C721A123}" type="sibTrans" cxnId="{6FBD232B-66B3-4891-98F5-19A92B20C7EA}">
      <dgm:prSet/>
      <dgm:spPr/>
      <dgm:t>
        <a:bodyPr/>
        <a:lstStyle/>
        <a:p>
          <a:endParaRPr lang="ru-RU"/>
        </a:p>
      </dgm:t>
    </dgm:pt>
    <dgm:pt modelId="{49A4C547-BA43-4747-8C25-E508A3F1E651}">
      <dgm:prSet phldrT="[Текст]"/>
      <dgm:spPr/>
      <dgm:t>
        <a:bodyPr/>
        <a:lstStyle/>
        <a:p>
          <a:r>
            <a:rPr lang="ru-RU" dirty="0" smtClean="0"/>
            <a:t>Региональный уровень</a:t>
          </a:r>
          <a:endParaRPr lang="ru-RU" dirty="0"/>
        </a:p>
      </dgm:t>
    </dgm:pt>
    <dgm:pt modelId="{B19A7367-C911-433D-9B17-6D6ACC2B0B3A}" type="parTrans" cxnId="{5401D406-C169-4252-B192-AA9012404E1C}">
      <dgm:prSet/>
      <dgm:spPr/>
      <dgm:t>
        <a:bodyPr/>
        <a:lstStyle/>
        <a:p>
          <a:endParaRPr lang="ru-RU"/>
        </a:p>
      </dgm:t>
    </dgm:pt>
    <dgm:pt modelId="{DE6C6113-D205-4E69-AD4D-2B57A8382378}" type="sibTrans" cxnId="{5401D406-C169-4252-B192-AA9012404E1C}">
      <dgm:prSet/>
      <dgm:spPr/>
      <dgm:t>
        <a:bodyPr/>
        <a:lstStyle/>
        <a:p>
          <a:endParaRPr lang="ru-RU"/>
        </a:p>
      </dgm:t>
    </dgm:pt>
    <dgm:pt modelId="{7DA212DC-16CD-4D55-AB55-DE970EA1B1C0}">
      <dgm:prSet phldrT="[Текст]"/>
      <dgm:spPr/>
      <dgm:t>
        <a:bodyPr/>
        <a:lstStyle/>
        <a:p>
          <a:r>
            <a:rPr lang="ru-RU" dirty="0" smtClean="0"/>
            <a:t>Бюджеты субъектов Российской Федерации</a:t>
          </a:r>
          <a:endParaRPr lang="ru-RU" dirty="0"/>
        </a:p>
      </dgm:t>
    </dgm:pt>
    <dgm:pt modelId="{392B5E76-6173-4E98-A844-E22918779643}" type="parTrans" cxnId="{16399CE5-72B6-4C04-AC74-6098EF4B1550}">
      <dgm:prSet/>
      <dgm:spPr/>
      <dgm:t>
        <a:bodyPr/>
        <a:lstStyle/>
        <a:p>
          <a:endParaRPr lang="ru-RU"/>
        </a:p>
      </dgm:t>
    </dgm:pt>
    <dgm:pt modelId="{65EDE0FC-C2E0-4E03-8830-50B1D13F7ECA}" type="sibTrans" cxnId="{16399CE5-72B6-4C04-AC74-6098EF4B1550}">
      <dgm:prSet/>
      <dgm:spPr/>
      <dgm:t>
        <a:bodyPr/>
        <a:lstStyle/>
        <a:p>
          <a:endParaRPr lang="ru-RU"/>
        </a:p>
      </dgm:t>
    </dgm:pt>
    <dgm:pt modelId="{9EEF1485-68F6-4152-A31E-1538CC9B432A}">
      <dgm:prSet phldrT="[Текст]"/>
      <dgm:spPr/>
      <dgm:t>
        <a:bodyPr/>
        <a:lstStyle/>
        <a:p>
          <a:r>
            <a:rPr lang="ru-RU" dirty="0" smtClean="0"/>
            <a:t>Бюджеты территориальных государственных внебюджетных фондов</a:t>
          </a:r>
          <a:endParaRPr lang="ru-RU" dirty="0"/>
        </a:p>
      </dgm:t>
    </dgm:pt>
    <dgm:pt modelId="{B2C68D20-545D-417F-82C4-994D11101284}" type="parTrans" cxnId="{EA0D9EAB-D263-405F-94AB-E047B3AF932F}">
      <dgm:prSet/>
      <dgm:spPr/>
      <dgm:t>
        <a:bodyPr/>
        <a:lstStyle/>
        <a:p>
          <a:endParaRPr lang="ru-RU"/>
        </a:p>
      </dgm:t>
    </dgm:pt>
    <dgm:pt modelId="{97C007CE-7319-4E5E-8B7B-8707B221F771}" type="sibTrans" cxnId="{EA0D9EAB-D263-405F-94AB-E047B3AF932F}">
      <dgm:prSet/>
      <dgm:spPr/>
      <dgm:t>
        <a:bodyPr/>
        <a:lstStyle/>
        <a:p>
          <a:endParaRPr lang="ru-RU"/>
        </a:p>
      </dgm:t>
    </dgm:pt>
    <dgm:pt modelId="{CA57A0C0-89C1-4C6E-B76F-A80A8DD969E8}">
      <dgm:prSet phldrT="[Текст]"/>
      <dgm:spPr/>
      <dgm:t>
        <a:bodyPr/>
        <a:lstStyle/>
        <a:p>
          <a:r>
            <a:rPr lang="ru-RU" dirty="0" smtClean="0"/>
            <a:t>Местные бюджеты</a:t>
          </a:r>
          <a:endParaRPr lang="ru-RU" dirty="0"/>
        </a:p>
      </dgm:t>
    </dgm:pt>
    <dgm:pt modelId="{5A189FD0-60E9-4568-8AFC-00911EA2FFF3}" type="parTrans" cxnId="{54E2CA2C-25DB-4367-9440-CC5CA4454AC4}">
      <dgm:prSet/>
      <dgm:spPr/>
      <dgm:t>
        <a:bodyPr/>
        <a:lstStyle/>
        <a:p>
          <a:endParaRPr lang="ru-RU"/>
        </a:p>
      </dgm:t>
    </dgm:pt>
    <dgm:pt modelId="{F1509684-EFAA-4575-A425-56A123CC4EDE}" type="sibTrans" cxnId="{54E2CA2C-25DB-4367-9440-CC5CA4454AC4}">
      <dgm:prSet/>
      <dgm:spPr/>
      <dgm:t>
        <a:bodyPr/>
        <a:lstStyle/>
        <a:p>
          <a:endParaRPr lang="ru-RU"/>
        </a:p>
      </dgm:t>
    </dgm:pt>
    <dgm:pt modelId="{8F341368-41D2-46BC-BA7B-0D1FC966FA4C}" type="pres">
      <dgm:prSet presAssocID="{366FD29C-1F01-4C9D-8FE0-02243A2F4F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F16200-CF65-4EC0-9715-89053FAFC376}" type="pres">
      <dgm:prSet presAssocID="{CA57A0C0-89C1-4C6E-B76F-A80A8DD969E8}" presName="boxAndChildren" presStyleCnt="0"/>
      <dgm:spPr/>
    </dgm:pt>
    <dgm:pt modelId="{21448D99-22F1-4F03-8CA1-FFB4D2ABFD2F}" type="pres">
      <dgm:prSet presAssocID="{CA57A0C0-89C1-4C6E-B76F-A80A8DD969E8}" presName="parentTextBox" presStyleLbl="node1" presStyleIdx="0" presStyleCnt="3" custScaleY="45218"/>
      <dgm:spPr/>
      <dgm:t>
        <a:bodyPr/>
        <a:lstStyle/>
        <a:p>
          <a:endParaRPr lang="ru-RU"/>
        </a:p>
      </dgm:t>
    </dgm:pt>
    <dgm:pt modelId="{8BB75EFD-780F-4D30-9D05-70B709E2B21F}" type="pres">
      <dgm:prSet presAssocID="{DE6C6113-D205-4E69-AD4D-2B57A8382378}" presName="sp" presStyleCnt="0"/>
      <dgm:spPr/>
    </dgm:pt>
    <dgm:pt modelId="{B73EBC20-FDCE-4324-95BC-D46EA619F031}" type="pres">
      <dgm:prSet presAssocID="{49A4C547-BA43-4747-8C25-E508A3F1E651}" presName="arrowAndChildren" presStyleCnt="0"/>
      <dgm:spPr/>
    </dgm:pt>
    <dgm:pt modelId="{3839FCD7-D1A0-40DC-B5F2-167F383D9FA2}" type="pres">
      <dgm:prSet presAssocID="{49A4C547-BA43-4747-8C25-E508A3F1E65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771EA07-DA94-4BEA-9B67-83E936C3FB67}" type="pres">
      <dgm:prSet presAssocID="{49A4C547-BA43-4747-8C25-E508A3F1E651}" presName="arrow" presStyleLbl="node1" presStyleIdx="1" presStyleCnt="3"/>
      <dgm:spPr/>
      <dgm:t>
        <a:bodyPr/>
        <a:lstStyle/>
        <a:p>
          <a:endParaRPr lang="ru-RU"/>
        </a:p>
      </dgm:t>
    </dgm:pt>
    <dgm:pt modelId="{26BD63E0-2807-47A3-9591-603B586933CF}" type="pres">
      <dgm:prSet presAssocID="{49A4C547-BA43-4747-8C25-E508A3F1E651}" presName="descendantArrow" presStyleCnt="0"/>
      <dgm:spPr/>
    </dgm:pt>
    <dgm:pt modelId="{9D2CF606-0A65-4BEA-BD98-8AD0ECB7F1A7}" type="pres">
      <dgm:prSet presAssocID="{7DA212DC-16CD-4D55-AB55-DE970EA1B1C0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E1476-778D-4976-A18E-0A34C7B80433}" type="pres">
      <dgm:prSet presAssocID="{9EEF1485-68F6-4152-A31E-1538CC9B432A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52205-C5E1-4250-B16F-DB14AB47BD81}" type="pres">
      <dgm:prSet presAssocID="{7D652D62-86B3-4C56-BA4F-DE4A053C8566}" presName="sp" presStyleCnt="0"/>
      <dgm:spPr/>
    </dgm:pt>
    <dgm:pt modelId="{CF48533B-DCB3-4023-B1CA-26D5E4B53CD6}" type="pres">
      <dgm:prSet presAssocID="{BF1C6C72-E45B-4EE4-ACDB-FD1D870B7CB2}" presName="arrowAndChildren" presStyleCnt="0"/>
      <dgm:spPr/>
    </dgm:pt>
    <dgm:pt modelId="{8A7A1373-7690-46CE-BD49-011E09B7E0FD}" type="pres">
      <dgm:prSet presAssocID="{BF1C6C72-E45B-4EE4-ACDB-FD1D870B7CB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E8331E4-DFDE-4196-A09E-A85D44D3193A}" type="pres">
      <dgm:prSet presAssocID="{BF1C6C72-E45B-4EE4-ACDB-FD1D870B7CB2}" presName="arrow" presStyleLbl="node1" presStyleIdx="2" presStyleCnt="3"/>
      <dgm:spPr/>
      <dgm:t>
        <a:bodyPr/>
        <a:lstStyle/>
        <a:p>
          <a:endParaRPr lang="ru-RU"/>
        </a:p>
      </dgm:t>
    </dgm:pt>
    <dgm:pt modelId="{BF1CE3E6-4DB2-4013-A697-53296733ACDC}" type="pres">
      <dgm:prSet presAssocID="{BF1C6C72-E45B-4EE4-ACDB-FD1D870B7CB2}" presName="descendantArrow" presStyleCnt="0"/>
      <dgm:spPr/>
    </dgm:pt>
    <dgm:pt modelId="{C6DF0F43-9E0A-4CAC-95AB-8377986A8052}" type="pres">
      <dgm:prSet presAssocID="{71A42D0A-CD46-4B71-B9CB-F2C3CC17B034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A0FB-0D5A-4F62-964F-4CB487760C90}" type="pres">
      <dgm:prSet presAssocID="{12F00319-D0CD-436C-B955-407841EF28F5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1CB361-C9E1-47E9-A6CB-EE2EB33473FC}" type="presOf" srcId="{9EEF1485-68F6-4152-A31E-1538CC9B432A}" destId="{D58E1476-778D-4976-A18E-0A34C7B80433}" srcOrd="0" destOrd="0" presId="urn:microsoft.com/office/officeart/2005/8/layout/process4"/>
    <dgm:cxn modelId="{AD7963AF-AB5C-4AD1-909B-6A18D1394FD6}" type="presOf" srcId="{BF1C6C72-E45B-4EE4-ACDB-FD1D870B7CB2}" destId="{2E8331E4-DFDE-4196-A09E-A85D44D3193A}" srcOrd="1" destOrd="0" presId="urn:microsoft.com/office/officeart/2005/8/layout/process4"/>
    <dgm:cxn modelId="{5401D406-C169-4252-B192-AA9012404E1C}" srcId="{366FD29C-1F01-4C9D-8FE0-02243A2F4F22}" destId="{49A4C547-BA43-4747-8C25-E508A3F1E651}" srcOrd="1" destOrd="0" parTransId="{B19A7367-C911-433D-9B17-6D6ACC2B0B3A}" sibTransId="{DE6C6113-D205-4E69-AD4D-2B57A8382378}"/>
    <dgm:cxn modelId="{554197E8-1AAC-4D32-9B39-5B4DFFA686BB}" type="presOf" srcId="{49A4C547-BA43-4747-8C25-E508A3F1E651}" destId="{3839FCD7-D1A0-40DC-B5F2-167F383D9FA2}" srcOrd="0" destOrd="0" presId="urn:microsoft.com/office/officeart/2005/8/layout/process4"/>
    <dgm:cxn modelId="{16399CE5-72B6-4C04-AC74-6098EF4B1550}" srcId="{49A4C547-BA43-4747-8C25-E508A3F1E651}" destId="{7DA212DC-16CD-4D55-AB55-DE970EA1B1C0}" srcOrd="0" destOrd="0" parTransId="{392B5E76-6173-4E98-A844-E22918779643}" sibTransId="{65EDE0FC-C2E0-4E03-8830-50B1D13F7ECA}"/>
    <dgm:cxn modelId="{5125C22C-26D7-4AAE-BFB7-00B0B763E757}" type="presOf" srcId="{12F00319-D0CD-436C-B955-407841EF28F5}" destId="{AF75A0FB-0D5A-4F62-964F-4CB487760C90}" srcOrd="0" destOrd="0" presId="urn:microsoft.com/office/officeart/2005/8/layout/process4"/>
    <dgm:cxn modelId="{54E2CA2C-25DB-4367-9440-CC5CA4454AC4}" srcId="{366FD29C-1F01-4C9D-8FE0-02243A2F4F22}" destId="{CA57A0C0-89C1-4C6E-B76F-A80A8DD969E8}" srcOrd="2" destOrd="0" parTransId="{5A189FD0-60E9-4568-8AFC-00911EA2FFF3}" sibTransId="{F1509684-EFAA-4575-A425-56A123CC4EDE}"/>
    <dgm:cxn modelId="{8A290418-505B-434D-A0F4-C828EDD5C0D7}" type="presOf" srcId="{BF1C6C72-E45B-4EE4-ACDB-FD1D870B7CB2}" destId="{8A7A1373-7690-46CE-BD49-011E09B7E0FD}" srcOrd="0" destOrd="0" presId="urn:microsoft.com/office/officeart/2005/8/layout/process4"/>
    <dgm:cxn modelId="{DD827AE2-AEF2-497F-9ECF-104043A954CB}" type="presOf" srcId="{366FD29C-1F01-4C9D-8FE0-02243A2F4F22}" destId="{8F341368-41D2-46BC-BA7B-0D1FC966FA4C}" srcOrd="0" destOrd="0" presId="urn:microsoft.com/office/officeart/2005/8/layout/process4"/>
    <dgm:cxn modelId="{EA0D9EAB-D263-405F-94AB-E047B3AF932F}" srcId="{49A4C547-BA43-4747-8C25-E508A3F1E651}" destId="{9EEF1485-68F6-4152-A31E-1538CC9B432A}" srcOrd="1" destOrd="0" parTransId="{B2C68D20-545D-417F-82C4-994D11101284}" sibTransId="{97C007CE-7319-4E5E-8B7B-8707B221F771}"/>
    <dgm:cxn modelId="{40C11F3F-D2D5-405C-944D-9E1F6FEB3388}" srcId="{366FD29C-1F01-4C9D-8FE0-02243A2F4F22}" destId="{BF1C6C72-E45B-4EE4-ACDB-FD1D870B7CB2}" srcOrd="0" destOrd="0" parTransId="{25EE45FF-3353-4569-98C3-ACF6ADE6D911}" sibTransId="{7D652D62-86B3-4C56-BA4F-DE4A053C8566}"/>
    <dgm:cxn modelId="{A5F956FC-BE3A-4F28-93F8-672292969265}" type="presOf" srcId="{71A42D0A-CD46-4B71-B9CB-F2C3CC17B034}" destId="{C6DF0F43-9E0A-4CAC-95AB-8377986A8052}" srcOrd="0" destOrd="0" presId="urn:microsoft.com/office/officeart/2005/8/layout/process4"/>
    <dgm:cxn modelId="{05E656A2-52D0-403C-8FE5-343232789418}" type="presOf" srcId="{CA57A0C0-89C1-4C6E-B76F-A80A8DD969E8}" destId="{21448D99-22F1-4F03-8CA1-FFB4D2ABFD2F}" srcOrd="0" destOrd="0" presId="urn:microsoft.com/office/officeart/2005/8/layout/process4"/>
    <dgm:cxn modelId="{75E0DBDF-0E09-4ECA-A7AA-D600A3ED506C}" type="presOf" srcId="{7DA212DC-16CD-4D55-AB55-DE970EA1B1C0}" destId="{9D2CF606-0A65-4BEA-BD98-8AD0ECB7F1A7}" srcOrd="0" destOrd="0" presId="urn:microsoft.com/office/officeart/2005/8/layout/process4"/>
    <dgm:cxn modelId="{6FBD232B-66B3-4891-98F5-19A92B20C7EA}" srcId="{BF1C6C72-E45B-4EE4-ACDB-FD1D870B7CB2}" destId="{12F00319-D0CD-436C-B955-407841EF28F5}" srcOrd="1" destOrd="0" parTransId="{B8AA156F-707E-4A5C-9620-7D3D26CA807B}" sibTransId="{3C69C645-00D0-4614-A0D3-8680C721A123}"/>
    <dgm:cxn modelId="{349F5DA8-2979-4274-B434-B5AA424DE507}" srcId="{BF1C6C72-E45B-4EE4-ACDB-FD1D870B7CB2}" destId="{71A42D0A-CD46-4B71-B9CB-F2C3CC17B034}" srcOrd="0" destOrd="0" parTransId="{CAD23145-A328-4AAD-B2C8-F1B71555DC24}" sibTransId="{5CC96E18-0122-4691-87F0-097026ACE100}"/>
    <dgm:cxn modelId="{698391FA-79F6-4467-80CB-17B839AFED41}" type="presOf" srcId="{49A4C547-BA43-4747-8C25-E508A3F1E651}" destId="{F771EA07-DA94-4BEA-9B67-83E936C3FB67}" srcOrd="1" destOrd="0" presId="urn:microsoft.com/office/officeart/2005/8/layout/process4"/>
    <dgm:cxn modelId="{31317DA5-5B6B-4454-AF41-D302764DBDC8}" type="presParOf" srcId="{8F341368-41D2-46BC-BA7B-0D1FC966FA4C}" destId="{6AF16200-CF65-4EC0-9715-89053FAFC376}" srcOrd="0" destOrd="0" presId="urn:microsoft.com/office/officeart/2005/8/layout/process4"/>
    <dgm:cxn modelId="{C8717B56-48DE-424E-9725-F955D7DCE10C}" type="presParOf" srcId="{6AF16200-CF65-4EC0-9715-89053FAFC376}" destId="{21448D99-22F1-4F03-8CA1-FFB4D2ABFD2F}" srcOrd="0" destOrd="0" presId="urn:microsoft.com/office/officeart/2005/8/layout/process4"/>
    <dgm:cxn modelId="{2355F172-269B-4239-9519-4EB023366EE6}" type="presParOf" srcId="{8F341368-41D2-46BC-BA7B-0D1FC966FA4C}" destId="{8BB75EFD-780F-4D30-9D05-70B709E2B21F}" srcOrd="1" destOrd="0" presId="urn:microsoft.com/office/officeart/2005/8/layout/process4"/>
    <dgm:cxn modelId="{2751C89E-117A-43E1-8493-04982322BBAE}" type="presParOf" srcId="{8F341368-41D2-46BC-BA7B-0D1FC966FA4C}" destId="{B73EBC20-FDCE-4324-95BC-D46EA619F031}" srcOrd="2" destOrd="0" presId="urn:microsoft.com/office/officeart/2005/8/layout/process4"/>
    <dgm:cxn modelId="{A9A9125B-8339-4776-93B8-5EB10523665D}" type="presParOf" srcId="{B73EBC20-FDCE-4324-95BC-D46EA619F031}" destId="{3839FCD7-D1A0-40DC-B5F2-167F383D9FA2}" srcOrd="0" destOrd="0" presId="urn:microsoft.com/office/officeart/2005/8/layout/process4"/>
    <dgm:cxn modelId="{98B56FA6-84CC-4257-A538-EE36894A5C43}" type="presParOf" srcId="{B73EBC20-FDCE-4324-95BC-D46EA619F031}" destId="{F771EA07-DA94-4BEA-9B67-83E936C3FB67}" srcOrd="1" destOrd="0" presId="urn:microsoft.com/office/officeart/2005/8/layout/process4"/>
    <dgm:cxn modelId="{32073942-ED6D-49FB-83FB-3ACF3BEB66E2}" type="presParOf" srcId="{B73EBC20-FDCE-4324-95BC-D46EA619F031}" destId="{26BD63E0-2807-47A3-9591-603B586933CF}" srcOrd="2" destOrd="0" presId="urn:microsoft.com/office/officeart/2005/8/layout/process4"/>
    <dgm:cxn modelId="{58211F0E-1022-4FD6-9DB9-83206D00127D}" type="presParOf" srcId="{26BD63E0-2807-47A3-9591-603B586933CF}" destId="{9D2CF606-0A65-4BEA-BD98-8AD0ECB7F1A7}" srcOrd="0" destOrd="0" presId="urn:microsoft.com/office/officeart/2005/8/layout/process4"/>
    <dgm:cxn modelId="{DE833E1C-ADFB-4A57-B368-0E13F5C946F8}" type="presParOf" srcId="{26BD63E0-2807-47A3-9591-603B586933CF}" destId="{D58E1476-778D-4976-A18E-0A34C7B80433}" srcOrd="1" destOrd="0" presId="urn:microsoft.com/office/officeart/2005/8/layout/process4"/>
    <dgm:cxn modelId="{7936B564-A65B-49CE-B612-E4D8D47B65CB}" type="presParOf" srcId="{8F341368-41D2-46BC-BA7B-0D1FC966FA4C}" destId="{6F452205-C5E1-4250-B16F-DB14AB47BD81}" srcOrd="3" destOrd="0" presId="urn:microsoft.com/office/officeart/2005/8/layout/process4"/>
    <dgm:cxn modelId="{E8F759BB-BF38-4C3E-8A84-F522EF84C5C4}" type="presParOf" srcId="{8F341368-41D2-46BC-BA7B-0D1FC966FA4C}" destId="{CF48533B-DCB3-4023-B1CA-26D5E4B53CD6}" srcOrd="4" destOrd="0" presId="urn:microsoft.com/office/officeart/2005/8/layout/process4"/>
    <dgm:cxn modelId="{D2F21022-FAD1-44EB-81E7-73B2B914CF0C}" type="presParOf" srcId="{CF48533B-DCB3-4023-B1CA-26D5E4B53CD6}" destId="{8A7A1373-7690-46CE-BD49-011E09B7E0FD}" srcOrd="0" destOrd="0" presId="urn:microsoft.com/office/officeart/2005/8/layout/process4"/>
    <dgm:cxn modelId="{A5301FD7-41C1-4557-AF91-22F889FBDEB5}" type="presParOf" srcId="{CF48533B-DCB3-4023-B1CA-26D5E4B53CD6}" destId="{2E8331E4-DFDE-4196-A09E-A85D44D3193A}" srcOrd="1" destOrd="0" presId="urn:microsoft.com/office/officeart/2005/8/layout/process4"/>
    <dgm:cxn modelId="{4160E463-F94E-4536-A333-21C662E8A614}" type="presParOf" srcId="{CF48533B-DCB3-4023-B1CA-26D5E4B53CD6}" destId="{BF1CE3E6-4DB2-4013-A697-53296733ACDC}" srcOrd="2" destOrd="0" presId="urn:microsoft.com/office/officeart/2005/8/layout/process4"/>
    <dgm:cxn modelId="{DFF28E7B-7B8C-4DDB-8B11-380DB6175E8E}" type="presParOf" srcId="{BF1CE3E6-4DB2-4013-A697-53296733ACDC}" destId="{C6DF0F43-9E0A-4CAC-95AB-8377986A8052}" srcOrd="0" destOrd="0" presId="urn:microsoft.com/office/officeart/2005/8/layout/process4"/>
    <dgm:cxn modelId="{909C3900-A64C-45F5-A02A-13A110356D1C}" type="presParOf" srcId="{BF1CE3E6-4DB2-4013-A697-53296733ACDC}" destId="{AF75A0FB-0D5A-4F62-964F-4CB487760C9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A5B110-378B-471A-9B7C-9B4EACA6D15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8285C5-C6DD-4021-A821-E07245EECE28}">
      <dgm:prSet phldrT="[Текст]" custT="1"/>
      <dgm:spPr/>
      <dgm:t>
        <a:bodyPr/>
        <a:lstStyle/>
        <a:p>
          <a:r>
            <a:rPr lang="ru-RU" sz="1000" dirty="0" smtClean="0"/>
            <a:t>Июнь-октябрь 2021 г</a:t>
          </a:r>
          <a:r>
            <a:rPr lang="ru-RU" sz="700" dirty="0" smtClean="0"/>
            <a:t>.</a:t>
          </a:r>
          <a:endParaRPr lang="ru-RU" sz="700" dirty="0"/>
        </a:p>
      </dgm:t>
    </dgm:pt>
    <dgm:pt modelId="{98AEB1E2-D061-4EEA-82C5-07D76A758D0E}" type="parTrans" cxnId="{A81297CA-2F12-4974-98CE-067409F76D2C}">
      <dgm:prSet/>
      <dgm:spPr/>
      <dgm:t>
        <a:bodyPr/>
        <a:lstStyle/>
        <a:p>
          <a:endParaRPr lang="ru-RU"/>
        </a:p>
      </dgm:t>
    </dgm:pt>
    <dgm:pt modelId="{2EB79BF1-F3C6-41CE-B18F-02E2BA492405}" type="sibTrans" cxnId="{A81297CA-2F12-4974-98CE-067409F76D2C}">
      <dgm:prSet/>
      <dgm:spPr/>
      <dgm:t>
        <a:bodyPr/>
        <a:lstStyle/>
        <a:p>
          <a:endParaRPr lang="ru-RU"/>
        </a:p>
      </dgm:t>
    </dgm:pt>
    <dgm:pt modelId="{8D8EF912-86BB-49F9-811C-2F3188B97F8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Составление проекта бюджета на 2022 год и плановый период 2023 и 2024 годов</a:t>
          </a:r>
          <a:endParaRPr lang="ru-RU" sz="1000" dirty="0">
            <a:solidFill>
              <a:srgbClr val="000000"/>
            </a:solidFill>
          </a:endParaRPr>
        </a:p>
      </dgm:t>
    </dgm:pt>
    <dgm:pt modelId="{9D49D894-8D45-4E75-A869-4F7092B13F99}" type="parTrans" cxnId="{10BB82D6-9340-4560-984B-D1ED2611192A}">
      <dgm:prSet/>
      <dgm:spPr/>
      <dgm:t>
        <a:bodyPr/>
        <a:lstStyle/>
        <a:p>
          <a:endParaRPr lang="ru-RU"/>
        </a:p>
      </dgm:t>
    </dgm:pt>
    <dgm:pt modelId="{2E527358-A934-442C-95D6-F3B33BE0DC4C}" type="sibTrans" cxnId="{10BB82D6-9340-4560-984B-D1ED2611192A}">
      <dgm:prSet/>
      <dgm:spPr/>
      <dgm:t>
        <a:bodyPr/>
        <a:lstStyle/>
        <a:p>
          <a:endParaRPr lang="ru-RU"/>
        </a:p>
      </dgm:t>
    </dgm:pt>
    <dgm:pt modelId="{AD6F8549-2DFC-4B5F-A148-40826C4D418E}">
      <dgm:prSet phldrT="[Текст]" custT="1"/>
      <dgm:spPr/>
      <dgm:t>
        <a:bodyPr/>
        <a:lstStyle/>
        <a:p>
          <a:r>
            <a:rPr lang="ru-RU" sz="1000" dirty="0" smtClean="0"/>
            <a:t>Ноябрь-декабрь 2021 г.</a:t>
          </a:r>
          <a:endParaRPr lang="ru-RU" sz="1000" dirty="0"/>
        </a:p>
      </dgm:t>
    </dgm:pt>
    <dgm:pt modelId="{7B99C003-32F2-448E-868C-2B20525E867F}" type="parTrans" cxnId="{BA14CF5F-C871-432E-B4E6-09B9A5A59A74}">
      <dgm:prSet/>
      <dgm:spPr/>
      <dgm:t>
        <a:bodyPr/>
        <a:lstStyle/>
        <a:p>
          <a:endParaRPr lang="ru-RU"/>
        </a:p>
      </dgm:t>
    </dgm:pt>
    <dgm:pt modelId="{39C20208-37A6-43ED-AEE4-2908548B3FA4}" type="sibTrans" cxnId="{BA14CF5F-C871-432E-B4E6-09B9A5A59A74}">
      <dgm:prSet/>
      <dgm:spPr/>
      <dgm:t>
        <a:bodyPr/>
        <a:lstStyle/>
        <a:p>
          <a:endParaRPr lang="ru-RU"/>
        </a:p>
      </dgm:t>
    </dgm:pt>
    <dgm:pt modelId="{FC413EBB-93EA-4EA6-B4C2-C96FAC216E44}">
      <dgm:prSet phldrT="[Текст]" custT="1"/>
      <dgm:spPr/>
      <dgm:t>
        <a:bodyPr/>
        <a:lstStyle/>
        <a:p>
          <a:r>
            <a:rPr lang="ru-RU" sz="1000" dirty="0" smtClean="0"/>
            <a:t>Исполнение бюджета в 2022 году</a:t>
          </a:r>
          <a:endParaRPr lang="ru-RU" sz="1000" dirty="0">
            <a:solidFill>
              <a:srgbClr val="000000"/>
            </a:solidFill>
          </a:endParaRPr>
        </a:p>
      </dgm:t>
    </dgm:pt>
    <dgm:pt modelId="{F7F92E78-6C06-4727-9A83-BE433DA5E00C}" type="parTrans" cxnId="{FE74CA17-9B29-44FC-8F58-E6F7AF291DA6}">
      <dgm:prSet/>
      <dgm:spPr/>
      <dgm:t>
        <a:bodyPr/>
        <a:lstStyle/>
        <a:p>
          <a:endParaRPr lang="ru-RU"/>
        </a:p>
      </dgm:t>
    </dgm:pt>
    <dgm:pt modelId="{5BB90932-8975-4E7D-A245-131A9E75E1EB}" type="sibTrans" cxnId="{FE74CA17-9B29-44FC-8F58-E6F7AF291DA6}">
      <dgm:prSet/>
      <dgm:spPr/>
      <dgm:t>
        <a:bodyPr/>
        <a:lstStyle/>
        <a:p>
          <a:endParaRPr lang="ru-RU"/>
        </a:p>
      </dgm:t>
    </dgm:pt>
    <dgm:pt modelId="{688DA246-F33B-4DA1-B98A-8A6FF5361709}">
      <dgm:prSet phldrT="[Текст]" custT="1"/>
      <dgm:spPr/>
      <dgm:t>
        <a:bodyPr/>
        <a:lstStyle/>
        <a:p>
          <a:r>
            <a:rPr lang="ru-RU" sz="1000" dirty="0" smtClean="0"/>
            <a:t>Май</a:t>
          </a:r>
        </a:p>
        <a:p>
          <a:r>
            <a:rPr lang="ru-RU" sz="1000" dirty="0" smtClean="0"/>
            <a:t>2022 г</a:t>
          </a:r>
          <a:r>
            <a:rPr lang="ru-RU" sz="800" dirty="0" smtClean="0"/>
            <a:t>.</a:t>
          </a:r>
          <a:endParaRPr lang="ru-RU" sz="800" dirty="0"/>
        </a:p>
      </dgm:t>
    </dgm:pt>
    <dgm:pt modelId="{1761A3F6-9F24-491F-A96F-C0F4A8F02669}" type="parTrans" cxnId="{704EBB0D-8692-4205-A598-0AC12ADBA716}">
      <dgm:prSet/>
      <dgm:spPr/>
      <dgm:t>
        <a:bodyPr/>
        <a:lstStyle/>
        <a:p>
          <a:endParaRPr lang="ru-RU"/>
        </a:p>
      </dgm:t>
    </dgm:pt>
    <dgm:pt modelId="{FCF5F62B-9D9D-456B-98E8-6A84499BD268}" type="sibTrans" cxnId="{704EBB0D-8692-4205-A598-0AC12ADBA716}">
      <dgm:prSet/>
      <dgm:spPr/>
      <dgm:t>
        <a:bodyPr/>
        <a:lstStyle/>
        <a:p>
          <a:endParaRPr lang="ru-RU"/>
        </a:p>
      </dgm:t>
    </dgm:pt>
    <dgm:pt modelId="{F12D3C76-8153-4E5C-9D92-2182C2DE8564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Рассмотрение и утверждение годового отчета об исполнении бюджета за 2021 год</a:t>
          </a:r>
          <a:endParaRPr lang="ru-RU" sz="1000" dirty="0">
            <a:solidFill>
              <a:srgbClr val="000000"/>
            </a:solidFill>
          </a:endParaRPr>
        </a:p>
      </dgm:t>
    </dgm:pt>
    <dgm:pt modelId="{1C9D8001-9A70-4AB0-9575-18395CBCAF64}" type="parTrans" cxnId="{7FC76ED9-7991-43BE-ACBC-91D2A78A96B3}">
      <dgm:prSet/>
      <dgm:spPr/>
      <dgm:t>
        <a:bodyPr/>
        <a:lstStyle/>
        <a:p>
          <a:endParaRPr lang="ru-RU"/>
        </a:p>
      </dgm:t>
    </dgm:pt>
    <dgm:pt modelId="{B4C87C30-AB77-47F6-BC98-2142CBD17782}" type="sibTrans" cxnId="{7FC76ED9-7991-43BE-ACBC-91D2A78A96B3}">
      <dgm:prSet/>
      <dgm:spPr/>
      <dgm:t>
        <a:bodyPr/>
        <a:lstStyle/>
        <a:p>
          <a:endParaRPr lang="ru-RU"/>
        </a:p>
      </dgm:t>
    </dgm:pt>
    <dgm:pt modelId="{96CFC7ED-D764-4D5B-B82E-48F1752F3129}">
      <dgm:prSet phldrT="[Текст]" custT="1"/>
      <dgm:spPr/>
      <dgm:t>
        <a:bodyPr/>
        <a:lstStyle/>
        <a:p>
          <a:r>
            <a:rPr lang="ru-RU" sz="900" dirty="0" smtClean="0">
              <a:solidFill>
                <a:srgbClr val="000000"/>
              </a:solidFill>
            </a:rPr>
            <a:t>Рассмотрение бюджета на 2022 год и плановый период 2023 и 2024 годов</a:t>
          </a:r>
          <a:endParaRPr lang="ru-RU" sz="900" dirty="0"/>
        </a:p>
      </dgm:t>
    </dgm:pt>
    <dgm:pt modelId="{7EABAAFC-8E32-4BCD-8B61-6EC308099881}" type="parTrans" cxnId="{9E58A711-1D7B-4796-AC21-C8702588585C}">
      <dgm:prSet/>
      <dgm:spPr/>
      <dgm:t>
        <a:bodyPr/>
        <a:lstStyle/>
        <a:p>
          <a:endParaRPr lang="ru-RU"/>
        </a:p>
      </dgm:t>
    </dgm:pt>
    <dgm:pt modelId="{350848C2-DBAA-480E-A566-F6575F8EA136}" type="sibTrans" cxnId="{9E58A711-1D7B-4796-AC21-C8702588585C}">
      <dgm:prSet/>
      <dgm:spPr/>
      <dgm:t>
        <a:bodyPr/>
        <a:lstStyle/>
        <a:p>
          <a:endParaRPr lang="ru-RU"/>
        </a:p>
      </dgm:t>
    </dgm:pt>
    <dgm:pt modelId="{D869AEE3-72D3-4DDA-88BF-3503272EB8F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Утверждение бюджета на 2022 год и плановый период 2023 и 2024 годов</a:t>
          </a:r>
          <a:endParaRPr lang="ru-RU" sz="1000" dirty="0">
            <a:solidFill>
              <a:srgbClr val="000000"/>
            </a:solidFill>
          </a:endParaRPr>
        </a:p>
      </dgm:t>
    </dgm:pt>
    <dgm:pt modelId="{AB28E806-1132-4DF3-A177-95D41655D471}" type="parTrans" cxnId="{F4116918-A9A5-4893-A5EF-B4D3FA16A445}">
      <dgm:prSet/>
      <dgm:spPr/>
      <dgm:t>
        <a:bodyPr/>
        <a:lstStyle/>
        <a:p>
          <a:endParaRPr lang="ru-RU"/>
        </a:p>
      </dgm:t>
    </dgm:pt>
    <dgm:pt modelId="{06681D85-CC5E-49B0-AD52-50CB51C8E21E}" type="sibTrans" cxnId="{F4116918-A9A5-4893-A5EF-B4D3FA16A445}">
      <dgm:prSet/>
      <dgm:spPr/>
      <dgm:t>
        <a:bodyPr/>
        <a:lstStyle/>
        <a:p>
          <a:endParaRPr lang="ru-RU"/>
        </a:p>
      </dgm:t>
    </dgm:pt>
    <dgm:pt modelId="{6D563DD8-590D-4B14-89EE-96E61012F67F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Формирование отчета об исполнении бюджета за 2021 год и предоставление его в Министерство экономики и финансов Московской области</a:t>
          </a:r>
          <a:endParaRPr lang="ru-RU" sz="1000" dirty="0">
            <a:solidFill>
              <a:srgbClr val="000000"/>
            </a:solidFill>
          </a:endParaRPr>
        </a:p>
      </dgm:t>
    </dgm:pt>
    <dgm:pt modelId="{8A5F5B4B-A8A2-4EE8-89D8-314E1BD7C0D1}" type="parTrans" cxnId="{A87C0047-D035-4705-84F7-3439AACC0796}">
      <dgm:prSet/>
      <dgm:spPr/>
      <dgm:t>
        <a:bodyPr/>
        <a:lstStyle/>
        <a:p>
          <a:endParaRPr lang="ru-RU"/>
        </a:p>
      </dgm:t>
    </dgm:pt>
    <dgm:pt modelId="{7BAAF456-A961-4D82-8454-86F7C9B87C4F}" type="sibTrans" cxnId="{A87C0047-D035-4705-84F7-3439AACC0796}">
      <dgm:prSet/>
      <dgm:spPr/>
      <dgm:t>
        <a:bodyPr/>
        <a:lstStyle/>
        <a:p>
          <a:endParaRPr lang="ru-RU"/>
        </a:p>
      </dgm:t>
    </dgm:pt>
    <dgm:pt modelId="{C9A1998B-568F-4943-833A-C2DAC315B425}">
      <dgm:prSet phldrT="[Текст]" custT="1"/>
      <dgm:spPr/>
      <dgm:t>
        <a:bodyPr/>
        <a:lstStyle/>
        <a:p>
          <a:r>
            <a:rPr lang="ru-RU" sz="900" dirty="0" smtClean="0">
              <a:solidFill>
                <a:srgbClr val="000000"/>
              </a:solidFill>
            </a:rPr>
            <a:t>Проведение публичных слушаний на 2022 год и плановый период 2023 и 2024 годов</a:t>
          </a:r>
          <a:endParaRPr lang="ru-RU" sz="900" dirty="0"/>
        </a:p>
      </dgm:t>
    </dgm:pt>
    <dgm:pt modelId="{FC7DF6F6-6716-4494-BBF6-2010C53AD51A}" type="parTrans" cxnId="{EF75FB4B-9708-4D60-89D3-159417C6BECD}">
      <dgm:prSet/>
      <dgm:spPr/>
      <dgm:t>
        <a:bodyPr/>
        <a:lstStyle/>
        <a:p>
          <a:endParaRPr lang="ru-RU"/>
        </a:p>
      </dgm:t>
    </dgm:pt>
    <dgm:pt modelId="{B045A4DD-0CBA-4F9E-BE85-972F531C5463}" type="sibTrans" cxnId="{EF75FB4B-9708-4D60-89D3-159417C6BECD}">
      <dgm:prSet/>
      <dgm:spPr/>
      <dgm:t>
        <a:bodyPr/>
        <a:lstStyle/>
        <a:p>
          <a:endParaRPr lang="ru-RU"/>
        </a:p>
      </dgm:t>
    </dgm:pt>
    <dgm:pt modelId="{146FEA1B-D287-41CB-B340-125FAC23C6A7}">
      <dgm:prSet phldrT="[Текст]" custT="1"/>
      <dgm:spPr/>
      <dgm:t>
        <a:bodyPr/>
        <a:lstStyle/>
        <a:p>
          <a:r>
            <a:rPr lang="ru-RU" sz="1000" dirty="0" smtClean="0"/>
            <a:t>Декабрь 2021 г.  </a:t>
          </a:r>
          <a:endParaRPr lang="ru-RU" sz="1000" dirty="0"/>
        </a:p>
      </dgm:t>
    </dgm:pt>
    <dgm:pt modelId="{506EECF2-A7DF-4618-A1BB-67953C5851F1}" type="parTrans" cxnId="{70ED744F-38B6-4650-853F-6E3531A40D54}">
      <dgm:prSet/>
      <dgm:spPr/>
      <dgm:t>
        <a:bodyPr/>
        <a:lstStyle/>
        <a:p>
          <a:endParaRPr lang="ru-RU"/>
        </a:p>
      </dgm:t>
    </dgm:pt>
    <dgm:pt modelId="{04B5F842-2C82-4F18-9A42-CDCFDBBF4798}" type="sibTrans" cxnId="{70ED744F-38B6-4650-853F-6E3531A40D54}">
      <dgm:prSet/>
      <dgm:spPr/>
      <dgm:t>
        <a:bodyPr/>
        <a:lstStyle/>
        <a:p>
          <a:endParaRPr lang="ru-RU"/>
        </a:p>
      </dgm:t>
    </dgm:pt>
    <dgm:pt modelId="{2C6ED61A-7154-4517-99B1-26AF96726AC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</a:rPr>
            <a:t>Январь-февраль</a:t>
          </a:r>
        </a:p>
        <a:p>
          <a:pPr>
            <a:spcAft>
              <a:spcPct val="35000"/>
            </a:spcAft>
          </a:pPr>
          <a:r>
            <a:rPr lang="ru-RU" sz="1000" dirty="0" smtClean="0">
              <a:solidFill>
                <a:schemeClr val="bg1"/>
              </a:solidFill>
            </a:rPr>
            <a:t>2022 г.</a:t>
          </a:r>
          <a:endParaRPr lang="ru-RU" sz="1000" dirty="0">
            <a:solidFill>
              <a:schemeClr val="bg1"/>
            </a:solidFill>
          </a:endParaRPr>
        </a:p>
      </dgm:t>
    </dgm:pt>
    <dgm:pt modelId="{11DAA1D8-A8CE-4318-9760-8DD4FB0C3799}" type="parTrans" cxnId="{9898B8F8-8216-4F11-B4A3-1EC66F6D7864}">
      <dgm:prSet/>
      <dgm:spPr/>
      <dgm:t>
        <a:bodyPr/>
        <a:lstStyle/>
        <a:p>
          <a:endParaRPr lang="ru-RU"/>
        </a:p>
      </dgm:t>
    </dgm:pt>
    <dgm:pt modelId="{9E0172E6-BA81-4EFE-90D3-E4DA40E29D11}" type="sibTrans" cxnId="{9898B8F8-8216-4F11-B4A3-1EC66F6D7864}">
      <dgm:prSet/>
      <dgm:spPr/>
      <dgm:t>
        <a:bodyPr/>
        <a:lstStyle/>
        <a:p>
          <a:endParaRPr lang="ru-RU"/>
        </a:p>
      </dgm:t>
    </dgm:pt>
    <dgm:pt modelId="{FF93B54E-E685-45C9-BC88-DEC9332784FF}">
      <dgm:prSet phldrT="[Текст]" custT="1"/>
      <dgm:spPr/>
      <dgm:t>
        <a:bodyPr/>
        <a:lstStyle/>
        <a:p>
          <a:r>
            <a:rPr lang="ru-RU" sz="1000" dirty="0" smtClean="0"/>
            <a:t>Январь-декабрь 2022 г.</a:t>
          </a:r>
          <a:endParaRPr lang="ru-RU" sz="1000" dirty="0"/>
        </a:p>
      </dgm:t>
    </dgm:pt>
    <dgm:pt modelId="{D298D1E4-423D-428D-86A1-B224A8204509}" type="sibTrans" cxnId="{618288A2-96AE-4034-99B0-7326A9754FC8}">
      <dgm:prSet/>
      <dgm:spPr/>
      <dgm:t>
        <a:bodyPr/>
        <a:lstStyle/>
        <a:p>
          <a:endParaRPr lang="ru-RU"/>
        </a:p>
      </dgm:t>
    </dgm:pt>
    <dgm:pt modelId="{91463444-38A9-4228-9822-5ECE4E166235}" type="parTrans" cxnId="{618288A2-96AE-4034-99B0-7326A9754FC8}">
      <dgm:prSet/>
      <dgm:spPr/>
      <dgm:t>
        <a:bodyPr/>
        <a:lstStyle/>
        <a:p>
          <a:endParaRPr lang="ru-RU"/>
        </a:p>
      </dgm:t>
    </dgm:pt>
    <dgm:pt modelId="{91456E71-C936-4E90-8ADE-D5F411191EBB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</a:rPr>
            <a:t>Апрель </a:t>
          </a:r>
        </a:p>
        <a:p>
          <a:r>
            <a:rPr lang="ru-RU" sz="1000" dirty="0" smtClean="0">
              <a:solidFill>
                <a:schemeClr val="bg1"/>
              </a:solidFill>
            </a:rPr>
            <a:t>2022 г.</a:t>
          </a:r>
          <a:endParaRPr lang="ru-RU" sz="1000" dirty="0">
            <a:ln>
              <a:solidFill>
                <a:schemeClr val="bg1"/>
              </a:solidFill>
            </a:ln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2C4ACE-8B2F-48D8-BBD3-A046806A8C4B}" type="parTrans" cxnId="{83C0BA1B-2B55-42D2-98EA-44F585F546F2}">
      <dgm:prSet/>
      <dgm:spPr/>
      <dgm:t>
        <a:bodyPr/>
        <a:lstStyle/>
        <a:p>
          <a:endParaRPr lang="ru-RU"/>
        </a:p>
      </dgm:t>
    </dgm:pt>
    <dgm:pt modelId="{49264768-15C8-4ED6-A14C-1772033E5305}" type="sibTrans" cxnId="{83C0BA1B-2B55-42D2-98EA-44F585F546F2}">
      <dgm:prSet/>
      <dgm:spPr/>
      <dgm:t>
        <a:bodyPr/>
        <a:lstStyle/>
        <a:p>
          <a:endParaRPr lang="ru-RU"/>
        </a:p>
      </dgm:t>
    </dgm:pt>
    <dgm:pt modelId="{9CF1F44D-5406-4249-A6C3-A5037266FFC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Проведение публичных слушаний по исполнению бюджета за 2021 год</a:t>
          </a:r>
          <a:endParaRPr lang="ru-RU" sz="1000" dirty="0">
            <a:solidFill>
              <a:srgbClr val="000000"/>
            </a:solidFill>
          </a:endParaRPr>
        </a:p>
      </dgm:t>
    </dgm:pt>
    <dgm:pt modelId="{16880495-333B-4614-807A-F5EBB509ADAC}" type="parTrans" cxnId="{73428934-B2C0-4EE7-B7E5-96315E432432}">
      <dgm:prSet/>
      <dgm:spPr/>
      <dgm:t>
        <a:bodyPr/>
        <a:lstStyle/>
        <a:p>
          <a:endParaRPr lang="ru-RU"/>
        </a:p>
      </dgm:t>
    </dgm:pt>
    <dgm:pt modelId="{F363A17C-4B60-4956-A183-F2A72F523889}" type="sibTrans" cxnId="{73428934-B2C0-4EE7-B7E5-96315E432432}">
      <dgm:prSet/>
      <dgm:spPr/>
      <dgm:t>
        <a:bodyPr/>
        <a:lstStyle/>
        <a:p>
          <a:endParaRPr lang="ru-RU"/>
        </a:p>
      </dgm:t>
    </dgm:pt>
    <dgm:pt modelId="{FA0D7C72-4E3F-4C9F-A7A4-7224625273E0}" type="pres">
      <dgm:prSet presAssocID="{7FA5B110-378B-471A-9B7C-9B4EACA6D1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83E317-5B6D-46B2-B2D2-F2AB338D300C}" type="pres">
      <dgm:prSet presAssocID="{158285C5-C6DD-4021-A821-E07245EECE28}" presName="composite" presStyleCnt="0"/>
      <dgm:spPr/>
    </dgm:pt>
    <dgm:pt modelId="{D2BA952C-8862-4CDC-A40B-87917A665C6C}" type="pres">
      <dgm:prSet presAssocID="{158285C5-C6DD-4021-A821-E07245EECE28}" presName="parentText" presStyleLbl="alignNode1" presStyleIdx="0" presStyleCnt="7" custLinFactNeighborX="-18097" custLinFactNeighborY="-9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64202-6873-4688-872F-A48516E4BFC9}" type="pres">
      <dgm:prSet presAssocID="{158285C5-C6DD-4021-A821-E07245EECE28}" presName="descendantText" presStyleLbl="alignAcc1" presStyleIdx="0" presStyleCnt="7" custAng="0" custLinFactNeighborX="91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7E54C-C687-4005-8DB1-F0CA5FA91519}" type="pres">
      <dgm:prSet presAssocID="{2EB79BF1-F3C6-41CE-B18F-02E2BA492405}" presName="sp" presStyleCnt="0"/>
      <dgm:spPr/>
    </dgm:pt>
    <dgm:pt modelId="{032B17A5-B230-4E6D-B268-C9154D8951AC}" type="pres">
      <dgm:prSet presAssocID="{AD6F8549-2DFC-4B5F-A148-40826C4D418E}" presName="composite" presStyleCnt="0"/>
      <dgm:spPr/>
    </dgm:pt>
    <dgm:pt modelId="{003AD277-CB24-4DC1-B1E3-BE416B095854}" type="pres">
      <dgm:prSet presAssocID="{AD6F8549-2DFC-4B5F-A148-40826C4D418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3C803-973D-44A3-9BCE-F0BE8E2EF2B1}" type="pres">
      <dgm:prSet presAssocID="{AD6F8549-2DFC-4B5F-A148-40826C4D418E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61C8D-EBE6-41E7-9B75-B316892BD5EF}" type="pres">
      <dgm:prSet presAssocID="{39C20208-37A6-43ED-AEE4-2908548B3FA4}" presName="sp" presStyleCnt="0"/>
      <dgm:spPr/>
    </dgm:pt>
    <dgm:pt modelId="{95B0250F-FBDF-48D2-9C36-73A455AA4DC8}" type="pres">
      <dgm:prSet presAssocID="{146FEA1B-D287-41CB-B340-125FAC23C6A7}" presName="composite" presStyleCnt="0"/>
      <dgm:spPr/>
    </dgm:pt>
    <dgm:pt modelId="{43781C65-8903-4B51-A186-20B9783DB7C1}" type="pres">
      <dgm:prSet presAssocID="{146FEA1B-D287-41CB-B340-125FAC23C6A7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7D68E-2640-4264-A2A3-C61E8A4D5D6D}" type="pres">
      <dgm:prSet presAssocID="{146FEA1B-D287-41CB-B340-125FAC23C6A7}" presName="descendantText" presStyleLbl="alignAcc1" presStyleIdx="2" presStyleCnt="7" custLinFactNeighborX="-182" custLinFactNeighborY="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2A68C-F7B4-4AA8-AB17-D500BF4117C7}" type="pres">
      <dgm:prSet presAssocID="{04B5F842-2C82-4F18-9A42-CDCFDBBF4798}" presName="sp" presStyleCnt="0"/>
      <dgm:spPr/>
    </dgm:pt>
    <dgm:pt modelId="{FAE3ED3F-53CF-44AC-999F-3841F0D3D50A}" type="pres">
      <dgm:prSet presAssocID="{FF93B54E-E685-45C9-BC88-DEC9332784FF}" presName="composite" presStyleCnt="0"/>
      <dgm:spPr/>
    </dgm:pt>
    <dgm:pt modelId="{0D08FADC-14BC-4A3F-AC64-13B9CCB36EE6}" type="pres">
      <dgm:prSet presAssocID="{FF93B54E-E685-45C9-BC88-DEC9332784FF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F6A50-D786-4F20-9BFD-27A538EA0661}" type="pres">
      <dgm:prSet presAssocID="{FF93B54E-E685-45C9-BC88-DEC9332784FF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38B12-E364-49DB-9FAB-3507D24BDF66}" type="pres">
      <dgm:prSet presAssocID="{D298D1E4-423D-428D-86A1-B224A8204509}" presName="sp" presStyleCnt="0"/>
      <dgm:spPr/>
    </dgm:pt>
    <dgm:pt modelId="{86DBC803-2701-4890-82E7-C54F7402880A}" type="pres">
      <dgm:prSet presAssocID="{2C6ED61A-7154-4517-99B1-26AF96726ACA}" presName="composite" presStyleCnt="0"/>
      <dgm:spPr/>
    </dgm:pt>
    <dgm:pt modelId="{6986A3C1-7BBE-4492-8E55-9C35BB01D1DF}" type="pres">
      <dgm:prSet presAssocID="{2C6ED61A-7154-4517-99B1-26AF96726AC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5AA2F-FF3D-4104-9A94-11E9C50982A9}" type="pres">
      <dgm:prSet presAssocID="{2C6ED61A-7154-4517-99B1-26AF96726ACA}" presName="descendantText" presStyleLbl="alignAcc1" presStyleIdx="4" presStyleCnt="7" custLinFactNeighborX="-182" custLinFactNeighborY="1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CE677-84A6-435F-AD06-ED78A1253DD1}" type="pres">
      <dgm:prSet presAssocID="{9E0172E6-BA81-4EFE-90D3-E4DA40E29D11}" presName="sp" presStyleCnt="0"/>
      <dgm:spPr/>
    </dgm:pt>
    <dgm:pt modelId="{9B9A9D1A-B331-4B06-BC09-E52188041593}" type="pres">
      <dgm:prSet presAssocID="{91456E71-C936-4E90-8ADE-D5F411191EBB}" presName="composite" presStyleCnt="0"/>
      <dgm:spPr/>
    </dgm:pt>
    <dgm:pt modelId="{92628249-EC09-45B5-9FCA-D7D8DF764C3B}" type="pres">
      <dgm:prSet presAssocID="{91456E71-C936-4E90-8ADE-D5F411191EBB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0995C-3D0C-499A-9CC8-C12BF753A321}" type="pres">
      <dgm:prSet presAssocID="{91456E71-C936-4E90-8ADE-D5F411191EBB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C3CE8-00ED-4C08-81AF-ED08A1E32B22}" type="pres">
      <dgm:prSet presAssocID="{49264768-15C8-4ED6-A14C-1772033E5305}" presName="sp" presStyleCnt="0"/>
      <dgm:spPr/>
    </dgm:pt>
    <dgm:pt modelId="{4C025F00-2442-4DF9-B579-E66F57F2A82E}" type="pres">
      <dgm:prSet presAssocID="{688DA246-F33B-4DA1-B98A-8A6FF5361709}" presName="composite" presStyleCnt="0"/>
      <dgm:spPr/>
    </dgm:pt>
    <dgm:pt modelId="{492776A4-91EC-4963-96D1-0AAAE8AABB77}" type="pres">
      <dgm:prSet presAssocID="{688DA246-F33B-4DA1-B98A-8A6FF5361709}" presName="parentText" presStyleLbl="alignNode1" presStyleIdx="6" presStyleCnt="7" custLinFactNeighborX="-18097" custLinFactNeighborY="-12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BAC7D-E895-4454-92F5-3A2B72B5A3E1}" type="pres">
      <dgm:prSet presAssocID="{688DA246-F33B-4DA1-B98A-8A6FF5361709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116918-A9A5-4893-A5EF-B4D3FA16A445}" srcId="{146FEA1B-D287-41CB-B340-125FAC23C6A7}" destId="{D869AEE3-72D3-4DDA-88BF-3503272EB8FE}" srcOrd="0" destOrd="0" parTransId="{AB28E806-1132-4DF3-A177-95D41655D471}" sibTransId="{06681D85-CC5E-49B0-AD52-50CB51C8E21E}"/>
    <dgm:cxn modelId="{73428934-B2C0-4EE7-B7E5-96315E432432}" srcId="{91456E71-C936-4E90-8ADE-D5F411191EBB}" destId="{9CF1F44D-5406-4249-A6C3-A5037266FFCE}" srcOrd="0" destOrd="0" parTransId="{16880495-333B-4614-807A-F5EBB509ADAC}" sibTransId="{F363A17C-4B60-4956-A183-F2A72F523889}"/>
    <dgm:cxn modelId="{0C5C4531-A1C7-4FD4-A7B8-59CEB947FFB9}" type="presOf" srcId="{D869AEE3-72D3-4DDA-88BF-3503272EB8FE}" destId="{4B87D68E-2640-4264-A2A3-C61E8A4D5D6D}" srcOrd="0" destOrd="0" presId="urn:microsoft.com/office/officeart/2005/8/layout/chevron2"/>
    <dgm:cxn modelId="{9E58A711-1D7B-4796-AC21-C8702588585C}" srcId="{AD6F8549-2DFC-4B5F-A148-40826C4D418E}" destId="{96CFC7ED-D764-4D5B-B82E-48F1752F3129}" srcOrd="0" destOrd="0" parTransId="{7EABAAFC-8E32-4BCD-8B61-6EC308099881}" sibTransId="{350848C2-DBAA-480E-A566-F6575F8EA136}"/>
    <dgm:cxn modelId="{9898B8F8-8216-4F11-B4A3-1EC66F6D7864}" srcId="{7FA5B110-378B-471A-9B7C-9B4EACA6D150}" destId="{2C6ED61A-7154-4517-99B1-26AF96726ACA}" srcOrd="4" destOrd="0" parTransId="{11DAA1D8-A8CE-4318-9760-8DD4FB0C3799}" sibTransId="{9E0172E6-BA81-4EFE-90D3-E4DA40E29D11}"/>
    <dgm:cxn modelId="{A81297CA-2F12-4974-98CE-067409F76D2C}" srcId="{7FA5B110-378B-471A-9B7C-9B4EACA6D150}" destId="{158285C5-C6DD-4021-A821-E07245EECE28}" srcOrd="0" destOrd="0" parTransId="{98AEB1E2-D061-4EEA-82C5-07D76A758D0E}" sibTransId="{2EB79BF1-F3C6-41CE-B18F-02E2BA492405}"/>
    <dgm:cxn modelId="{0954CB28-FE5B-4F4C-9479-F4F6CA546F9F}" type="presOf" srcId="{9CF1F44D-5406-4249-A6C3-A5037266FFCE}" destId="{74B0995C-3D0C-499A-9CC8-C12BF753A321}" srcOrd="0" destOrd="0" presId="urn:microsoft.com/office/officeart/2005/8/layout/chevron2"/>
    <dgm:cxn modelId="{ADA4E6E6-5D88-4777-978C-6BEA352F0037}" type="presOf" srcId="{AD6F8549-2DFC-4B5F-A148-40826C4D418E}" destId="{003AD277-CB24-4DC1-B1E3-BE416B095854}" srcOrd="0" destOrd="0" presId="urn:microsoft.com/office/officeart/2005/8/layout/chevron2"/>
    <dgm:cxn modelId="{EF75FB4B-9708-4D60-89D3-159417C6BECD}" srcId="{AD6F8549-2DFC-4B5F-A148-40826C4D418E}" destId="{C9A1998B-568F-4943-833A-C2DAC315B425}" srcOrd="1" destOrd="0" parTransId="{FC7DF6F6-6716-4494-BBF6-2010C53AD51A}" sibTransId="{B045A4DD-0CBA-4F9E-BE85-972F531C5463}"/>
    <dgm:cxn modelId="{D551B680-D5C8-4D7B-B78A-B8FBB231093C}" type="presOf" srcId="{96CFC7ED-D764-4D5B-B82E-48F1752F3129}" destId="{C4F3C803-973D-44A3-9BCE-F0BE8E2EF2B1}" srcOrd="0" destOrd="0" presId="urn:microsoft.com/office/officeart/2005/8/layout/chevron2"/>
    <dgm:cxn modelId="{AA8D40AD-BCCC-4E45-9E13-0C54EF0153ED}" type="presOf" srcId="{F12D3C76-8153-4E5C-9D92-2182C2DE8564}" destId="{A64BAC7D-E895-4454-92F5-3A2B72B5A3E1}" srcOrd="0" destOrd="0" presId="urn:microsoft.com/office/officeart/2005/8/layout/chevron2"/>
    <dgm:cxn modelId="{D9720E04-F44B-47EA-9D53-B22A8158AE93}" type="presOf" srcId="{91456E71-C936-4E90-8ADE-D5F411191EBB}" destId="{92628249-EC09-45B5-9FCA-D7D8DF764C3B}" srcOrd="0" destOrd="0" presId="urn:microsoft.com/office/officeart/2005/8/layout/chevron2"/>
    <dgm:cxn modelId="{CC9DD52F-A790-4948-A7E0-43809B3CADDD}" type="presOf" srcId="{7FA5B110-378B-471A-9B7C-9B4EACA6D150}" destId="{FA0D7C72-4E3F-4C9F-A7A4-7224625273E0}" srcOrd="0" destOrd="0" presId="urn:microsoft.com/office/officeart/2005/8/layout/chevron2"/>
    <dgm:cxn modelId="{7FC76ED9-7991-43BE-ACBC-91D2A78A96B3}" srcId="{688DA246-F33B-4DA1-B98A-8A6FF5361709}" destId="{F12D3C76-8153-4E5C-9D92-2182C2DE8564}" srcOrd="0" destOrd="0" parTransId="{1C9D8001-9A70-4AB0-9575-18395CBCAF64}" sibTransId="{B4C87C30-AB77-47F6-BC98-2142CBD17782}"/>
    <dgm:cxn modelId="{7628991B-EA93-48F9-A1E2-F6D48FF3359C}" type="presOf" srcId="{FF93B54E-E685-45C9-BC88-DEC9332784FF}" destId="{0D08FADC-14BC-4A3F-AC64-13B9CCB36EE6}" srcOrd="0" destOrd="0" presId="urn:microsoft.com/office/officeart/2005/8/layout/chevron2"/>
    <dgm:cxn modelId="{A87C0047-D035-4705-84F7-3439AACC0796}" srcId="{2C6ED61A-7154-4517-99B1-26AF96726ACA}" destId="{6D563DD8-590D-4B14-89EE-96E61012F67F}" srcOrd="0" destOrd="0" parTransId="{8A5F5B4B-A8A2-4EE8-89D8-314E1BD7C0D1}" sibTransId="{7BAAF456-A961-4D82-8454-86F7C9B87C4F}"/>
    <dgm:cxn modelId="{1888AB89-3083-49E8-B13E-6118EC499DE7}" type="presOf" srcId="{158285C5-C6DD-4021-A821-E07245EECE28}" destId="{D2BA952C-8862-4CDC-A40B-87917A665C6C}" srcOrd="0" destOrd="0" presId="urn:microsoft.com/office/officeart/2005/8/layout/chevron2"/>
    <dgm:cxn modelId="{5B2FDA79-30AA-40D8-B30B-D1A8DA7154C9}" type="presOf" srcId="{6D563DD8-590D-4B14-89EE-96E61012F67F}" destId="{6615AA2F-FF3D-4104-9A94-11E9C50982A9}" srcOrd="0" destOrd="0" presId="urn:microsoft.com/office/officeart/2005/8/layout/chevron2"/>
    <dgm:cxn modelId="{29B7510E-41B7-412B-83B1-8681751F6EBF}" type="presOf" srcId="{688DA246-F33B-4DA1-B98A-8A6FF5361709}" destId="{492776A4-91EC-4963-96D1-0AAAE8AABB77}" srcOrd="0" destOrd="0" presId="urn:microsoft.com/office/officeart/2005/8/layout/chevron2"/>
    <dgm:cxn modelId="{BA14CF5F-C871-432E-B4E6-09B9A5A59A74}" srcId="{7FA5B110-378B-471A-9B7C-9B4EACA6D150}" destId="{AD6F8549-2DFC-4B5F-A148-40826C4D418E}" srcOrd="1" destOrd="0" parTransId="{7B99C003-32F2-448E-868C-2B20525E867F}" sibTransId="{39C20208-37A6-43ED-AEE4-2908548B3FA4}"/>
    <dgm:cxn modelId="{41EB3A4B-B190-414A-A582-A1372CC3F630}" type="presOf" srcId="{2C6ED61A-7154-4517-99B1-26AF96726ACA}" destId="{6986A3C1-7BBE-4492-8E55-9C35BB01D1DF}" srcOrd="0" destOrd="0" presId="urn:microsoft.com/office/officeart/2005/8/layout/chevron2"/>
    <dgm:cxn modelId="{618288A2-96AE-4034-99B0-7326A9754FC8}" srcId="{7FA5B110-378B-471A-9B7C-9B4EACA6D150}" destId="{FF93B54E-E685-45C9-BC88-DEC9332784FF}" srcOrd="3" destOrd="0" parTransId="{91463444-38A9-4228-9822-5ECE4E166235}" sibTransId="{D298D1E4-423D-428D-86A1-B224A8204509}"/>
    <dgm:cxn modelId="{33694462-548F-4376-9A72-CAE4394E629F}" type="presOf" srcId="{146FEA1B-D287-41CB-B340-125FAC23C6A7}" destId="{43781C65-8903-4B51-A186-20B9783DB7C1}" srcOrd="0" destOrd="0" presId="urn:microsoft.com/office/officeart/2005/8/layout/chevron2"/>
    <dgm:cxn modelId="{CC8342FF-3496-49F6-A3D3-E8A5DE8ABD51}" type="presOf" srcId="{8D8EF912-86BB-49F9-811C-2F3188B97F8E}" destId="{0E564202-6873-4688-872F-A48516E4BFC9}" srcOrd="0" destOrd="0" presId="urn:microsoft.com/office/officeart/2005/8/layout/chevron2"/>
    <dgm:cxn modelId="{704EBB0D-8692-4205-A598-0AC12ADBA716}" srcId="{7FA5B110-378B-471A-9B7C-9B4EACA6D150}" destId="{688DA246-F33B-4DA1-B98A-8A6FF5361709}" srcOrd="6" destOrd="0" parTransId="{1761A3F6-9F24-491F-A96F-C0F4A8F02669}" sibTransId="{FCF5F62B-9D9D-456B-98E8-6A84499BD268}"/>
    <dgm:cxn modelId="{82140E8F-531E-482D-8F6A-0FE3D540CFD1}" type="presOf" srcId="{FC413EBB-93EA-4EA6-B4C2-C96FAC216E44}" destId="{98AF6A50-D786-4F20-9BFD-27A538EA0661}" srcOrd="0" destOrd="0" presId="urn:microsoft.com/office/officeart/2005/8/layout/chevron2"/>
    <dgm:cxn modelId="{70ED744F-38B6-4650-853F-6E3531A40D54}" srcId="{7FA5B110-378B-471A-9B7C-9B4EACA6D150}" destId="{146FEA1B-D287-41CB-B340-125FAC23C6A7}" srcOrd="2" destOrd="0" parTransId="{506EECF2-A7DF-4618-A1BB-67953C5851F1}" sibTransId="{04B5F842-2C82-4F18-9A42-CDCFDBBF4798}"/>
    <dgm:cxn modelId="{83C0BA1B-2B55-42D2-98EA-44F585F546F2}" srcId="{7FA5B110-378B-471A-9B7C-9B4EACA6D150}" destId="{91456E71-C936-4E90-8ADE-D5F411191EBB}" srcOrd="5" destOrd="0" parTransId="{132C4ACE-8B2F-48D8-BBD3-A046806A8C4B}" sibTransId="{49264768-15C8-4ED6-A14C-1772033E5305}"/>
    <dgm:cxn modelId="{E1D7F8A5-226E-4AC2-9AF0-2722C9E6A7B7}" type="presOf" srcId="{C9A1998B-568F-4943-833A-C2DAC315B425}" destId="{C4F3C803-973D-44A3-9BCE-F0BE8E2EF2B1}" srcOrd="0" destOrd="1" presId="urn:microsoft.com/office/officeart/2005/8/layout/chevron2"/>
    <dgm:cxn modelId="{10BB82D6-9340-4560-984B-D1ED2611192A}" srcId="{158285C5-C6DD-4021-A821-E07245EECE28}" destId="{8D8EF912-86BB-49F9-811C-2F3188B97F8E}" srcOrd="0" destOrd="0" parTransId="{9D49D894-8D45-4E75-A869-4F7092B13F99}" sibTransId="{2E527358-A934-442C-95D6-F3B33BE0DC4C}"/>
    <dgm:cxn modelId="{FE74CA17-9B29-44FC-8F58-E6F7AF291DA6}" srcId="{FF93B54E-E685-45C9-BC88-DEC9332784FF}" destId="{FC413EBB-93EA-4EA6-B4C2-C96FAC216E44}" srcOrd="0" destOrd="0" parTransId="{F7F92E78-6C06-4727-9A83-BE433DA5E00C}" sibTransId="{5BB90932-8975-4E7D-A245-131A9E75E1EB}"/>
    <dgm:cxn modelId="{4B7740FD-5481-4D0F-8D39-82C47A4A3D61}" type="presParOf" srcId="{FA0D7C72-4E3F-4C9F-A7A4-7224625273E0}" destId="{7983E317-5B6D-46B2-B2D2-F2AB338D300C}" srcOrd="0" destOrd="0" presId="urn:microsoft.com/office/officeart/2005/8/layout/chevron2"/>
    <dgm:cxn modelId="{E1C4BE5A-A6BE-4407-AED2-012C2E79B8C8}" type="presParOf" srcId="{7983E317-5B6D-46B2-B2D2-F2AB338D300C}" destId="{D2BA952C-8862-4CDC-A40B-87917A665C6C}" srcOrd="0" destOrd="0" presId="urn:microsoft.com/office/officeart/2005/8/layout/chevron2"/>
    <dgm:cxn modelId="{53710BE8-EA7D-4F4E-9FD2-92546650A168}" type="presParOf" srcId="{7983E317-5B6D-46B2-B2D2-F2AB338D300C}" destId="{0E564202-6873-4688-872F-A48516E4BFC9}" srcOrd="1" destOrd="0" presId="urn:microsoft.com/office/officeart/2005/8/layout/chevron2"/>
    <dgm:cxn modelId="{35295EED-17B8-4BA9-9AB9-804ADAA5966A}" type="presParOf" srcId="{FA0D7C72-4E3F-4C9F-A7A4-7224625273E0}" destId="{74F7E54C-C687-4005-8DB1-F0CA5FA91519}" srcOrd="1" destOrd="0" presId="urn:microsoft.com/office/officeart/2005/8/layout/chevron2"/>
    <dgm:cxn modelId="{F550E488-62E5-43FA-A218-EB77D422705E}" type="presParOf" srcId="{FA0D7C72-4E3F-4C9F-A7A4-7224625273E0}" destId="{032B17A5-B230-4E6D-B268-C9154D8951AC}" srcOrd="2" destOrd="0" presId="urn:microsoft.com/office/officeart/2005/8/layout/chevron2"/>
    <dgm:cxn modelId="{4CB6584B-AE9D-48AE-9964-56587D757498}" type="presParOf" srcId="{032B17A5-B230-4E6D-B268-C9154D8951AC}" destId="{003AD277-CB24-4DC1-B1E3-BE416B095854}" srcOrd="0" destOrd="0" presId="urn:microsoft.com/office/officeart/2005/8/layout/chevron2"/>
    <dgm:cxn modelId="{40FD20AD-F78A-4F91-92B9-625EC592CFC1}" type="presParOf" srcId="{032B17A5-B230-4E6D-B268-C9154D8951AC}" destId="{C4F3C803-973D-44A3-9BCE-F0BE8E2EF2B1}" srcOrd="1" destOrd="0" presId="urn:microsoft.com/office/officeart/2005/8/layout/chevron2"/>
    <dgm:cxn modelId="{7AD6C9A0-2533-4375-9111-0E3D6C6F68A4}" type="presParOf" srcId="{FA0D7C72-4E3F-4C9F-A7A4-7224625273E0}" destId="{63061C8D-EBE6-41E7-9B75-B316892BD5EF}" srcOrd="3" destOrd="0" presId="urn:microsoft.com/office/officeart/2005/8/layout/chevron2"/>
    <dgm:cxn modelId="{0A2DD207-DBA5-43C1-9F3E-976B67362283}" type="presParOf" srcId="{FA0D7C72-4E3F-4C9F-A7A4-7224625273E0}" destId="{95B0250F-FBDF-48D2-9C36-73A455AA4DC8}" srcOrd="4" destOrd="0" presId="urn:microsoft.com/office/officeart/2005/8/layout/chevron2"/>
    <dgm:cxn modelId="{2027B3B8-A654-4035-BA71-DEF7ADB33440}" type="presParOf" srcId="{95B0250F-FBDF-48D2-9C36-73A455AA4DC8}" destId="{43781C65-8903-4B51-A186-20B9783DB7C1}" srcOrd="0" destOrd="0" presId="urn:microsoft.com/office/officeart/2005/8/layout/chevron2"/>
    <dgm:cxn modelId="{D184D9C3-5247-44E5-9D8E-7D4E21D8C5AB}" type="presParOf" srcId="{95B0250F-FBDF-48D2-9C36-73A455AA4DC8}" destId="{4B87D68E-2640-4264-A2A3-C61E8A4D5D6D}" srcOrd="1" destOrd="0" presId="urn:microsoft.com/office/officeart/2005/8/layout/chevron2"/>
    <dgm:cxn modelId="{EF924200-412D-4444-88FC-A9673165689B}" type="presParOf" srcId="{FA0D7C72-4E3F-4C9F-A7A4-7224625273E0}" destId="{8042A68C-F7B4-4AA8-AB17-D500BF4117C7}" srcOrd="5" destOrd="0" presId="urn:microsoft.com/office/officeart/2005/8/layout/chevron2"/>
    <dgm:cxn modelId="{EBA71828-F532-444D-B286-576CA5AB4B01}" type="presParOf" srcId="{FA0D7C72-4E3F-4C9F-A7A4-7224625273E0}" destId="{FAE3ED3F-53CF-44AC-999F-3841F0D3D50A}" srcOrd="6" destOrd="0" presId="urn:microsoft.com/office/officeart/2005/8/layout/chevron2"/>
    <dgm:cxn modelId="{30853881-8B4C-4EC5-B107-11163B23E2B9}" type="presParOf" srcId="{FAE3ED3F-53CF-44AC-999F-3841F0D3D50A}" destId="{0D08FADC-14BC-4A3F-AC64-13B9CCB36EE6}" srcOrd="0" destOrd="0" presId="urn:microsoft.com/office/officeart/2005/8/layout/chevron2"/>
    <dgm:cxn modelId="{9A1D927C-E7C1-4585-AF76-68C28B7F9AF8}" type="presParOf" srcId="{FAE3ED3F-53CF-44AC-999F-3841F0D3D50A}" destId="{98AF6A50-D786-4F20-9BFD-27A538EA0661}" srcOrd="1" destOrd="0" presId="urn:microsoft.com/office/officeart/2005/8/layout/chevron2"/>
    <dgm:cxn modelId="{BDE0C202-CF98-4ADB-B7C2-BC43697F6826}" type="presParOf" srcId="{FA0D7C72-4E3F-4C9F-A7A4-7224625273E0}" destId="{8CE38B12-E364-49DB-9FAB-3507D24BDF66}" srcOrd="7" destOrd="0" presId="urn:microsoft.com/office/officeart/2005/8/layout/chevron2"/>
    <dgm:cxn modelId="{A07C3DD4-79E9-49B7-8E7F-DADB95A081BF}" type="presParOf" srcId="{FA0D7C72-4E3F-4C9F-A7A4-7224625273E0}" destId="{86DBC803-2701-4890-82E7-C54F7402880A}" srcOrd="8" destOrd="0" presId="urn:microsoft.com/office/officeart/2005/8/layout/chevron2"/>
    <dgm:cxn modelId="{B2C7F65B-2D85-4770-8C1B-0664ED1C620C}" type="presParOf" srcId="{86DBC803-2701-4890-82E7-C54F7402880A}" destId="{6986A3C1-7BBE-4492-8E55-9C35BB01D1DF}" srcOrd="0" destOrd="0" presId="urn:microsoft.com/office/officeart/2005/8/layout/chevron2"/>
    <dgm:cxn modelId="{DA4610F6-C081-4A58-BF14-02DFD8719487}" type="presParOf" srcId="{86DBC803-2701-4890-82E7-C54F7402880A}" destId="{6615AA2F-FF3D-4104-9A94-11E9C50982A9}" srcOrd="1" destOrd="0" presId="urn:microsoft.com/office/officeart/2005/8/layout/chevron2"/>
    <dgm:cxn modelId="{CB7773CB-0B90-4A4D-9FEE-98E2EC08F9DB}" type="presParOf" srcId="{FA0D7C72-4E3F-4C9F-A7A4-7224625273E0}" destId="{C1DCE677-84A6-435F-AD06-ED78A1253DD1}" srcOrd="9" destOrd="0" presId="urn:microsoft.com/office/officeart/2005/8/layout/chevron2"/>
    <dgm:cxn modelId="{BEA2B1BB-30BF-419D-B06B-70EE91204BEC}" type="presParOf" srcId="{FA0D7C72-4E3F-4C9F-A7A4-7224625273E0}" destId="{9B9A9D1A-B331-4B06-BC09-E52188041593}" srcOrd="10" destOrd="0" presId="urn:microsoft.com/office/officeart/2005/8/layout/chevron2"/>
    <dgm:cxn modelId="{AEB76ABE-8A9F-4847-B317-FEA726B08814}" type="presParOf" srcId="{9B9A9D1A-B331-4B06-BC09-E52188041593}" destId="{92628249-EC09-45B5-9FCA-D7D8DF764C3B}" srcOrd="0" destOrd="0" presId="urn:microsoft.com/office/officeart/2005/8/layout/chevron2"/>
    <dgm:cxn modelId="{DEA23CB4-FBC0-467B-ACEB-E12C613B7CC8}" type="presParOf" srcId="{9B9A9D1A-B331-4B06-BC09-E52188041593}" destId="{74B0995C-3D0C-499A-9CC8-C12BF753A321}" srcOrd="1" destOrd="0" presId="urn:microsoft.com/office/officeart/2005/8/layout/chevron2"/>
    <dgm:cxn modelId="{006645CF-2511-49F4-B0B4-8C8D6C7E230D}" type="presParOf" srcId="{FA0D7C72-4E3F-4C9F-A7A4-7224625273E0}" destId="{169C3CE8-00ED-4C08-81AF-ED08A1E32B22}" srcOrd="11" destOrd="0" presId="urn:microsoft.com/office/officeart/2005/8/layout/chevron2"/>
    <dgm:cxn modelId="{0E96B121-574E-4187-A547-C7264BF99A83}" type="presParOf" srcId="{FA0D7C72-4E3F-4C9F-A7A4-7224625273E0}" destId="{4C025F00-2442-4DF9-B579-E66F57F2A82E}" srcOrd="12" destOrd="0" presId="urn:microsoft.com/office/officeart/2005/8/layout/chevron2"/>
    <dgm:cxn modelId="{74FD123E-643B-4532-9935-5C47E8B0F935}" type="presParOf" srcId="{4C025F00-2442-4DF9-B579-E66F57F2A82E}" destId="{492776A4-91EC-4963-96D1-0AAAE8AABB77}" srcOrd="0" destOrd="0" presId="urn:microsoft.com/office/officeart/2005/8/layout/chevron2"/>
    <dgm:cxn modelId="{4B5E305F-4642-48A9-AAAF-36D5069C6682}" type="presParOf" srcId="{4C025F00-2442-4DF9-B579-E66F57F2A82E}" destId="{A64BAC7D-E895-4454-92F5-3A2B72B5A3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041EF8-A58D-44B5-A3B2-A1912EC3048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2C9018-5075-4036-BED9-0D613613C723}" type="pres">
      <dgm:prSet presAssocID="{62041EF8-A58D-44B5-A3B2-A1912EC30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6FEFF83-0E55-4872-8274-53CBB51E8838}" type="presOf" srcId="{62041EF8-A58D-44B5-A3B2-A1912EC3048F}" destId="{3D2C9018-5075-4036-BED9-0D613613C723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579DBA-59D9-4132-8A53-CAAAE35BD3D5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8695B1-2C98-4071-9E50-465C0D9F3E1A}">
      <dgm:prSet phldrT="[Текст]" custT="1"/>
      <dgm:spPr/>
      <dgm:t>
        <a:bodyPr/>
        <a:lstStyle/>
        <a:p>
          <a:r>
            <a:rPr lang="ru-RU" sz="800" b="1" u="sng" dirty="0" smtClean="0"/>
            <a:t>Налоговые доходы</a:t>
          </a:r>
        </a:p>
        <a:p>
          <a:r>
            <a:rPr lang="ru-RU" sz="800" dirty="0" smtClean="0"/>
            <a:t>Поступления от уплаты налогов, предусмотренных Налоговым кодексом Российской Федерации</a:t>
          </a:r>
          <a:endParaRPr lang="ru-RU" sz="800" dirty="0"/>
        </a:p>
      </dgm:t>
    </dgm:pt>
    <dgm:pt modelId="{A742E548-4989-432A-8D09-7307395DC94B}" type="parTrans" cxnId="{D9E2F56C-F099-4A61-AD70-041055AB5BF9}">
      <dgm:prSet/>
      <dgm:spPr/>
      <dgm:t>
        <a:bodyPr/>
        <a:lstStyle/>
        <a:p>
          <a:endParaRPr lang="ru-RU"/>
        </a:p>
      </dgm:t>
    </dgm:pt>
    <dgm:pt modelId="{B1F83029-66CA-4635-BAFA-125E76C17573}" type="sibTrans" cxnId="{D9E2F56C-F099-4A61-AD70-041055AB5BF9}">
      <dgm:prSet/>
      <dgm:spPr/>
      <dgm:t>
        <a:bodyPr/>
        <a:lstStyle/>
        <a:p>
          <a:endParaRPr lang="ru-RU"/>
        </a:p>
      </dgm:t>
    </dgm:pt>
    <dgm:pt modelId="{D4192BC8-78B6-4CF7-90A3-3B070480C7A9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Налог на доход физических лиц</a:t>
          </a:r>
          <a:endParaRPr lang="ru-RU" dirty="0"/>
        </a:p>
      </dgm:t>
    </dgm:pt>
    <dgm:pt modelId="{2AAE99C0-480F-46DA-AFB4-35BF4F1EB460}" type="parTrans" cxnId="{58894F00-5847-42DE-AF58-2F012DB0B46B}">
      <dgm:prSet/>
      <dgm:spPr/>
      <dgm:t>
        <a:bodyPr/>
        <a:lstStyle/>
        <a:p>
          <a:endParaRPr lang="ru-RU"/>
        </a:p>
      </dgm:t>
    </dgm:pt>
    <dgm:pt modelId="{1BD445DE-5FB9-4C9F-9007-D8648862CAC5}" type="sibTrans" cxnId="{58894F00-5847-42DE-AF58-2F012DB0B46B}">
      <dgm:prSet/>
      <dgm:spPr/>
      <dgm:t>
        <a:bodyPr/>
        <a:lstStyle/>
        <a:p>
          <a:endParaRPr lang="ru-RU"/>
        </a:p>
      </dgm:t>
    </dgm:pt>
    <dgm:pt modelId="{28331BCE-184E-4FF9-9039-BFD4B676A9A3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Налог на имущество физических лиц</a:t>
          </a:r>
          <a:endParaRPr lang="ru-RU" dirty="0"/>
        </a:p>
      </dgm:t>
    </dgm:pt>
    <dgm:pt modelId="{F0D15A69-67CE-4BC8-9766-DD906ECC5A0B}" type="parTrans" cxnId="{807BDC27-F9AA-458F-8992-B9418C300F8A}">
      <dgm:prSet/>
      <dgm:spPr/>
      <dgm:t>
        <a:bodyPr/>
        <a:lstStyle/>
        <a:p>
          <a:endParaRPr lang="ru-RU"/>
        </a:p>
      </dgm:t>
    </dgm:pt>
    <dgm:pt modelId="{89020172-7637-4A01-AA65-B363004F12B9}" type="sibTrans" cxnId="{807BDC27-F9AA-458F-8992-B9418C300F8A}">
      <dgm:prSet/>
      <dgm:spPr/>
      <dgm:t>
        <a:bodyPr/>
        <a:lstStyle/>
        <a:p>
          <a:endParaRPr lang="ru-RU"/>
        </a:p>
      </dgm:t>
    </dgm:pt>
    <dgm:pt modelId="{A728320D-98B9-4057-BDC7-27677F809122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Налог на совокупный доход</a:t>
          </a:r>
          <a:endParaRPr lang="ru-RU" dirty="0"/>
        </a:p>
      </dgm:t>
    </dgm:pt>
    <dgm:pt modelId="{E51078F8-A961-4A11-B94F-39EBEAE06D83}" type="parTrans" cxnId="{BE65850B-0B52-4A39-BF60-7B53DBF55F63}">
      <dgm:prSet/>
      <dgm:spPr/>
      <dgm:t>
        <a:bodyPr/>
        <a:lstStyle/>
        <a:p>
          <a:endParaRPr lang="ru-RU"/>
        </a:p>
      </dgm:t>
    </dgm:pt>
    <dgm:pt modelId="{1B7766D9-5473-4489-8507-1558190804D8}" type="sibTrans" cxnId="{BE65850B-0B52-4A39-BF60-7B53DBF55F63}">
      <dgm:prSet/>
      <dgm:spPr/>
      <dgm:t>
        <a:bodyPr/>
        <a:lstStyle/>
        <a:p>
          <a:endParaRPr lang="ru-RU"/>
        </a:p>
      </dgm:t>
    </dgm:pt>
    <dgm:pt modelId="{6FD5E874-378A-4684-BD6E-4CDD460FC7C4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Госпошлина </a:t>
          </a:r>
          <a:endParaRPr lang="ru-RU" dirty="0"/>
        </a:p>
      </dgm:t>
    </dgm:pt>
    <dgm:pt modelId="{9CD960E2-8C67-4388-A1B1-E30C274B30D6}" type="parTrans" cxnId="{C4A8BF12-0CEC-4ACC-A963-4AE9B3EE52EB}">
      <dgm:prSet/>
      <dgm:spPr/>
      <dgm:t>
        <a:bodyPr/>
        <a:lstStyle/>
        <a:p>
          <a:endParaRPr lang="ru-RU"/>
        </a:p>
      </dgm:t>
    </dgm:pt>
    <dgm:pt modelId="{7DCCA171-E3EC-490E-9C3C-8E49384687C9}" type="sibTrans" cxnId="{C4A8BF12-0CEC-4ACC-A963-4AE9B3EE52EB}">
      <dgm:prSet/>
      <dgm:spPr/>
      <dgm:t>
        <a:bodyPr/>
        <a:lstStyle/>
        <a:p>
          <a:endParaRPr lang="ru-RU"/>
        </a:p>
      </dgm:t>
    </dgm:pt>
    <dgm:pt modelId="{4E751294-56CF-4C5A-82C7-280DCE3F2FC0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Акцизы </a:t>
          </a:r>
          <a:endParaRPr lang="ru-RU" dirty="0"/>
        </a:p>
      </dgm:t>
    </dgm:pt>
    <dgm:pt modelId="{9C5BB035-F393-46B9-8AEC-99BF5328F29F}" type="parTrans" cxnId="{AD55202C-FA70-4BD0-B88A-14F9B5237F46}">
      <dgm:prSet/>
      <dgm:spPr/>
      <dgm:t>
        <a:bodyPr/>
        <a:lstStyle/>
        <a:p>
          <a:endParaRPr lang="ru-RU"/>
        </a:p>
      </dgm:t>
    </dgm:pt>
    <dgm:pt modelId="{8F2A9FB2-811C-4847-BAC9-CD36FA185B01}" type="sibTrans" cxnId="{AD55202C-FA70-4BD0-B88A-14F9B5237F46}">
      <dgm:prSet/>
      <dgm:spPr/>
      <dgm:t>
        <a:bodyPr/>
        <a:lstStyle/>
        <a:p>
          <a:endParaRPr lang="ru-RU"/>
        </a:p>
      </dgm:t>
    </dgm:pt>
    <dgm:pt modelId="{6A466249-631D-40BC-BB1E-DDA513B197EE}">
      <dgm:prSet phldrT="[Текст]" custT="1"/>
      <dgm:spPr/>
      <dgm:t>
        <a:bodyPr/>
        <a:lstStyle/>
        <a:p>
          <a:r>
            <a:rPr lang="ru-RU" sz="800" b="1" u="sng" dirty="0" smtClean="0"/>
            <a:t>Неналоговые доходы</a:t>
          </a:r>
        </a:p>
        <a:p>
          <a:r>
            <a:rPr lang="ru-RU" sz="800" dirty="0" smtClean="0"/>
            <a:t>Платежи в виде штрафов, санкций за нарушение законодательства, платежи за пользование имуществом государства, средства самообложения граждан</a:t>
          </a:r>
          <a:endParaRPr lang="ru-RU" sz="800" dirty="0"/>
        </a:p>
      </dgm:t>
    </dgm:pt>
    <dgm:pt modelId="{D23AC98C-5196-4339-A92E-9FFA99CB0369}" type="parTrans" cxnId="{9891ABB9-7F26-40FE-A275-F5048D4031E4}">
      <dgm:prSet/>
      <dgm:spPr/>
      <dgm:t>
        <a:bodyPr/>
        <a:lstStyle/>
        <a:p>
          <a:endParaRPr lang="ru-RU"/>
        </a:p>
      </dgm:t>
    </dgm:pt>
    <dgm:pt modelId="{4B936EA5-C6E8-448B-88F2-F8AA140EF6D5}" type="sibTrans" cxnId="{9891ABB9-7F26-40FE-A275-F5048D4031E4}">
      <dgm:prSet/>
      <dgm:spPr/>
      <dgm:t>
        <a:bodyPr/>
        <a:lstStyle/>
        <a:p>
          <a:endParaRPr lang="ru-RU"/>
        </a:p>
      </dgm:t>
    </dgm:pt>
    <dgm:pt modelId="{D9F6CAC0-FBB7-4EE8-9805-AF7254BF5C2F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Арендная плата за земельные участки</a:t>
          </a:r>
          <a:endParaRPr lang="ru-RU" dirty="0"/>
        </a:p>
      </dgm:t>
    </dgm:pt>
    <dgm:pt modelId="{7A60486D-6781-4BF3-B902-5F26C26DD1AC}" type="parTrans" cxnId="{C3C63738-E047-48BE-BA27-E64836B58609}">
      <dgm:prSet/>
      <dgm:spPr/>
      <dgm:t>
        <a:bodyPr/>
        <a:lstStyle/>
        <a:p>
          <a:endParaRPr lang="ru-RU"/>
        </a:p>
      </dgm:t>
    </dgm:pt>
    <dgm:pt modelId="{5AC9BE0D-E1C6-415E-8E1D-44644A3AAA93}" type="sibTrans" cxnId="{C3C63738-E047-48BE-BA27-E64836B58609}">
      <dgm:prSet/>
      <dgm:spPr/>
      <dgm:t>
        <a:bodyPr/>
        <a:lstStyle/>
        <a:p>
          <a:endParaRPr lang="ru-RU"/>
        </a:p>
      </dgm:t>
    </dgm:pt>
    <dgm:pt modelId="{99D857C6-95E0-4E5C-8CBD-3ACBABB1FBD2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Продажа имущества</a:t>
          </a:r>
          <a:endParaRPr lang="ru-RU" dirty="0"/>
        </a:p>
      </dgm:t>
    </dgm:pt>
    <dgm:pt modelId="{15970546-30E5-4CE8-B0D3-795DA04CFB47}" type="parTrans" cxnId="{3D40F91F-210A-464D-8219-2C5DDC68E47F}">
      <dgm:prSet/>
      <dgm:spPr/>
      <dgm:t>
        <a:bodyPr/>
        <a:lstStyle/>
        <a:p>
          <a:endParaRPr lang="ru-RU"/>
        </a:p>
      </dgm:t>
    </dgm:pt>
    <dgm:pt modelId="{F3D7257E-A41E-47D1-98AC-DBCF879CCD6B}" type="sibTrans" cxnId="{3D40F91F-210A-464D-8219-2C5DDC68E47F}">
      <dgm:prSet/>
      <dgm:spPr/>
      <dgm:t>
        <a:bodyPr/>
        <a:lstStyle/>
        <a:p>
          <a:endParaRPr lang="ru-RU"/>
        </a:p>
      </dgm:t>
    </dgm:pt>
    <dgm:pt modelId="{92A836F9-B9FE-44EE-B556-590388CCDD45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mtClean="0"/>
            <a:t>Пользование природными ресурсами</a:t>
          </a:r>
          <a:endParaRPr lang="ru-RU" dirty="0"/>
        </a:p>
      </dgm:t>
    </dgm:pt>
    <dgm:pt modelId="{AC34B71F-1098-452D-A72A-7169E4AB34A1}" type="parTrans" cxnId="{124ED6A6-96E6-4582-875F-969C4D4A6558}">
      <dgm:prSet/>
      <dgm:spPr/>
      <dgm:t>
        <a:bodyPr/>
        <a:lstStyle/>
        <a:p>
          <a:endParaRPr lang="ru-RU"/>
        </a:p>
      </dgm:t>
    </dgm:pt>
    <dgm:pt modelId="{1B2685BB-6B63-4BCA-94A6-1A1E7D98D4A7}" type="sibTrans" cxnId="{124ED6A6-96E6-4582-875F-969C4D4A6558}">
      <dgm:prSet/>
      <dgm:spPr/>
      <dgm:t>
        <a:bodyPr/>
        <a:lstStyle/>
        <a:p>
          <a:endParaRPr lang="ru-RU"/>
        </a:p>
      </dgm:t>
    </dgm:pt>
    <dgm:pt modelId="{31D9D058-1C08-4FAC-A2BF-A92A3FBBB563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mtClean="0"/>
            <a:t>Штрафы, санкции</a:t>
          </a:r>
          <a:endParaRPr lang="ru-RU" dirty="0"/>
        </a:p>
      </dgm:t>
    </dgm:pt>
    <dgm:pt modelId="{5C582948-27C1-4A2B-8BB9-235F838F4D0B}" type="parTrans" cxnId="{39FFAFAC-EC05-4D5D-BD6F-AC7BABA1BE0C}">
      <dgm:prSet/>
      <dgm:spPr/>
      <dgm:t>
        <a:bodyPr/>
        <a:lstStyle/>
        <a:p>
          <a:endParaRPr lang="ru-RU"/>
        </a:p>
      </dgm:t>
    </dgm:pt>
    <dgm:pt modelId="{443916AA-73EA-413C-A87D-7E23E634BE42}" type="sibTrans" cxnId="{39FFAFAC-EC05-4D5D-BD6F-AC7BABA1BE0C}">
      <dgm:prSet/>
      <dgm:spPr/>
      <dgm:t>
        <a:bodyPr/>
        <a:lstStyle/>
        <a:p>
          <a:endParaRPr lang="ru-RU"/>
        </a:p>
      </dgm:t>
    </dgm:pt>
    <dgm:pt modelId="{125550E3-DA08-4BF0-827C-740F6A9752C2}">
      <dgm:prSet phldrT="[Текст]" custT="1"/>
      <dgm:spPr/>
      <dgm:t>
        <a:bodyPr/>
        <a:lstStyle/>
        <a:p>
          <a:r>
            <a:rPr lang="ru-RU" sz="700" b="1" u="sng" dirty="0" smtClean="0"/>
            <a:t>Безвозмездные поступления</a:t>
          </a:r>
        </a:p>
        <a:p>
          <a:r>
            <a:rPr lang="ru-RU" sz="700" dirty="0" smtClean="0"/>
            <a:t>Средства, которые поступают в бюджет безвозмездно 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</a:t>
          </a:r>
          <a:endParaRPr lang="ru-RU" sz="700" dirty="0"/>
        </a:p>
      </dgm:t>
    </dgm:pt>
    <dgm:pt modelId="{7FE27589-DB51-4FB1-8006-4E3867AA4493}" type="parTrans" cxnId="{448EFAF6-48D7-4795-B840-6D8916B3386B}">
      <dgm:prSet/>
      <dgm:spPr/>
      <dgm:t>
        <a:bodyPr/>
        <a:lstStyle/>
        <a:p>
          <a:endParaRPr lang="ru-RU"/>
        </a:p>
      </dgm:t>
    </dgm:pt>
    <dgm:pt modelId="{A6131CB5-ECB8-4E8E-B514-6F7CC0AAAF94}" type="sibTrans" cxnId="{448EFAF6-48D7-4795-B840-6D8916B3386B}">
      <dgm:prSet/>
      <dgm:spPr/>
      <dgm:t>
        <a:bodyPr/>
        <a:lstStyle/>
        <a:p>
          <a:endParaRPr lang="ru-RU"/>
        </a:p>
      </dgm:t>
    </dgm:pt>
    <dgm:pt modelId="{9095CB5B-280E-4630-B2C7-D2CD0D7C012D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mtClean="0"/>
            <a:t>Субсидии</a:t>
          </a:r>
          <a:endParaRPr lang="ru-RU" dirty="0"/>
        </a:p>
      </dgm:t>
    </dgm:pt>
    <dgm:pt modelId="{824593C6-7146-4BCD-8B29-3F7439A3A376}" type="parTrans" cxnId="{12703A05-84E8-498C-81AE-1E579796A28B}">
      <dgm:prSet/>
      <dgm:spPr/>
      <dgm:t>
        <a:bodyPr/>
        <a:lstStyle/>
        <a:p>
          <a:endParaRPr lang="ru-RU"/>
        </a:p>
      </dgm:t>
    </dgm:pt>
    <dgm:pt modelId="{E9CDAAAA-436B-4FDA-8A1C-38B4A97D2543}" type="sibTrans" cxnId="{12703A05-84E8-498C-81AE-1E579796A28B}">
      <dgm:prSet/>
      <dgm:spPr/>
      <dgm:t>
        <a:bodyPr/>
        <a:lstStyle/>
        <a:p>
          <a:endParaRPr lang="ru-RU"/>
        </a:p>
      </dgm:t>
    </dgm:pt>
    <dgm:pt modelId="{6D209139-CD81-4C05-9F72-45DB3F55AACE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Дотации</a:t>
          </a:r>
          <a:endParaRPr lang="ru-RU" dirty="0"/>
        </a:p>
      </dgm:t>
    </dgm:pt>
    <dgm:pt modelId="{EEEF3202-BEA1-4BF6-8647-1A19614320A9}" type="parTrans" cxnId="{2299D14C-33B1-4CF4-9305-49A27B63EB4E}">
      <dgm:prSet/>
      <dgm:spPr/>
      <dgm:t>
        <a:bodyPr/>
        <a:lstStyle/>
        <a:p>
          <a:endParaRPr lang="ru-RU"/>
        </a:p>
      </dgm:t>
    </dgm:pt>
    <dgm:pt modelId="{0C09E7BD-9F19-4E4C-99A6-5B72FA1B7A2E}" type="sibTrans" cxnId="{2299D14C-33B1-4CF4-9305-49A27B63EB4E}">
      <dgm:prSet/>
      <dgm:spPr/>
      <dgm:t>
        <a:bodyPr/>
        <a:lstStyle/>
        <a:p>
          <a:endParaRPr lang="ru-RU"/>
        </a:p>
      </dgm:t>
    </dgm:pt>
    <dgm:pt modelId="{76797CC1-4106-4FB9-8475-5F26DAAA648E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земельный налог</a:t>
          </a:r>
          <a:endParaRPr lang="ru-RU" dirty="0"/>
        </a:p>
      </dgm:t>
    </dgm:pt>
    <dgm:pt modelId="{8016A1F6-AC10-454F-8C4E-5383B2C585E4}" type="parTrans" cxnId="{4C929070-AB4D-461E-94C2-959EEBF6BDD9}">
      <dgm:prSet/>
      <dgm:spPr/>
      <dgm:t>
        <a:bodyPr/>
        <a:lstStyle/>
        <a:p>
          <a:endParaRPr lang="ru-RU"/>
        </a:p>
      </dgm:t>
    </dgm:pt>
    <dgm:pt modelId="{78F3D538-6BFF-43FE-8A75-6514C29DDBF2}" type="sibTrans" cxnId="{4C929070-AB4D-461E-94C2-959EEBF6BDD9}">
      <dgm:prSet/>
      <dgm:spPr/>
      <dgm:t>
        <a:bodyPr/>
        <a:lstStyle/>
        <a:p>
          <a:endParaRPr lang="ru-RU"/>
        </a:p>
      </dgm:t>
    </dgm:pt>
    <dgm:pt modelId="{F1E7EA3A-0F0C-45FB-A2BB-61C647689393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Доходы от сдачи в аренду имущества</a:t>
          </a:r>
          <a:endParaRPr lang="ru-RU" dirty="0"/>
        </a:p>
      </dgm:t>
    </dgm:pt>
    <dgm:pt modelId="{67D4D03E-F144-41C6-A669-1233EE5978EB}" type="parTrans" cxnId="{E0C8E35A-134F-4CD9-9CF3-E65C8C545426}">
      <dgm:prSet/>
      <dgm:spPr/>
      <dgm:t>
        <a:bodyPr/>
        <a:lstStyle/>
        <a:p>
          <a:endParaRPr lang="ru-RU"/>
        </a:p>
      </dgm:t>
    </dgm:pt>
    <dgm:pt modelId="{E88380DA-D7EF-4CBD-BA37-D9077572EB3B}" type="sibTrans" cxnId="{E0C8E35A-134F-4CD9-9CF3-E65C8C545426}">
      <dgm:prSet/>
      <dgm:spPr/>
      <dgm:t>
        <a:bodyPr/>
        <a:lstStyle/>
        <a:p>
          <a:endParaRPr lang="ru-RU"/>
        </a:p>
      </dgm:t>
    </dgm:pt>
    <dgm:pt modelId="{6549BFB8-BD48-40AA-9411-18397515CE56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Субвенции</a:t>
          </a:r>
          <a:endParaRPr lang="ru-RU" dirty="0"/>
        </a:p>
      </dgm:t>
    </dgm:pt>
    <dgm:pt modelId="{3A8DA5D2-88B7-46C8-9EF8-8C81F36D2664}" type="parTrans" cxnId="{720D9F20-936C-4A23-B409-EAB1A68E30C2}">
      <dgm:prSet/>
      <dgm:spPr/>
      <dgm:t>
        <a:bodyPr/>
        <a:lstStyle/>
        <a:p>
          <a:endParaRPr lang="ru-RU"/>
        </a:p>
      </dgm:t>
    </dgm:pt>
    <dgm:pt modelId="{9D52DC92-15D6-474F-93AC-DAFD6764DA4F}" type="sibTrans" cxnId="{720D9F20-936C-4A23-B409-EAB1A68E30C2}">
      <dgm:prSet/>
      <dgm:spPr/>
      <dgm:t>
        <a:bodyPr/>
        <a:lstStyle/>
        <a:p>
          <a:endParaRPr lang="ru-RU"/>
        </a:p>
      </dgm:t>
    </dgm:pt>
    <dgm:pt modelId="{55F068DB-5F62-4AEF-A55C-180E49DB2DA3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Иные межбюджетные трансферты </a:t>
          </a:r>
          <a:endParaRPr lang="ru-RU" dirty="0"/>
        </a:p>
      </dgm:t>
    </dgm:pt>
    <dgm:pt modelId="{5242C742-3194-475D-91F9-863B086EA04B}" type="parTrans" cxnId="{D5FF6E2C-7EF3-40C9-924A-FA1A15136464}">
      <dgm:prSet/>
      <dgm:spPr/>
      <dgm:t>
        <a:bodyPr/>
        <a:lstStyle/>
        <a:p>
          <a:endParaRPr lang="ru-RU"/>
        </a:p>
      </dgm:t>
    </dgm:pt>
    <dgm:pt modelId="{F5216C65-923F-4B05-BE5A-11F9115A5A30}" type="sibTrans" cxnId="{D5FF6E2C-7EF3-40C9-924A-FA1A15136464}">
      <dgm:prSet/>
      <dgm:spPr/>
      <dgm:t>
        <a:bodyPr/>
        <a:lstStyle/>
        <a:p>
          <a:endParaRPr lang="ru-RU"/>
        </a:p>
      </dgm:t>
    </dgm:pt>
    <dgm:pt modelId="{02617805-66DB-4E4B-9EA5-2638777FD9B1}" type="pres">
      <dgm:prSet presAssocID="{51579DBA-59D9-4132-8A53-CAAAE35BD3D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CAD46C-8EC0-4FAA-BE19-F0E61A68F4B8}" type="pres">
      <dgm:prSet presAssocID="{4C8695B1-2C98-4071-9E50-465C0D9F3E1A}" presName="linNode" presStyleCnt="0"/>
      <dgm:spPr/>
      <dgm:t>
        <a:bodyPr/>
        <a:lstStyle/>
        <a:p>
          <a:endParaRPr lang="ru-RU"/>
        </a:p>
      </dgm:t>
    </dgm:pt>
    <dgm:pt modelId="{E45E6AD3-6666-40BE-A140-D7B6AC4C8E9B}" type="pres">
      <dgm:prSet presAssocID="{4C8695B1-2C98-4071-9E50-465C0D9F3E1A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4C620-CD42-44F5-8451-3237C9239B85}" type="pres">
      <dgm:prSet presAssocID="{4C8695B1-2C98-4071-9E50-465C0D9F3E1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AB62F-B005-4E92-BB0E-79EA3587EA88}" type="pres">
      <dgm:prSet presAssocID="{B1F83029-66CA-4635-BAFA-125E76C17573}" presName="spacing" presStyleCnt="0"/>
      <dgm:spPr/>
      <dgm:t>
        <a:bodyPr/>
        <a:lstStyle/>
        <a:p>
          <a:endParaRPr lang="ru-RU"/>
        </a:p>
      </dgm:t>
    </dgm:pt>
    <dgm:pt modelId="{0FB4FD89-6DB3-4451-B3D4-B7FF926D0FED}" type="pres">
      <dgm:prSet presAssocID="{6A466249-631D-40BC-BB1E-DDA513B197EE}" presName="linNode" presStyleCnt="0"/>
      <dgm:spPr/>
      <dgm:t>
        <a:bodyPr/>
        <a:lstStyle/>
        <a:p>
          <a:endParaRPr lang="ru-RU"/>
        </a:p>
      </dgm:t>
    </dgm:pt>
    <dgm:pt modelId="{23D3D2CA-038C-4900-A195-FE7077E1DD87}" type="pres">
      <dgm:prSet presAssocID="{6A466249-631D-40BC-BB1E-DDA513B197E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BD7E7-1DA1-4876-8A11-99D803A3C897}" type="pres">
      <dgm:prSet presAssocID="{6A466249-631D-40BC-BB1E-DDA513B197EE}" presName="childShp" presStyleLbl="bgAccFollowNode1" presStyleIdx="1" presStyleCnt="3" custLinFactNeighborX="4651" custLinFactNeighborY="-1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E82D7-6DE6-42C0-B811-293A15555BC4}" type="pres">
      <dgm:prSet presAssocID="{4B936EA5-C6E8-448B-88F2-F8AA140EF6D5}" presName="spacing" presStyleCnt="0"/>
      <dgm:spPr/>
      <dgm:t>
        <a:bodyPr/>
        <a:lstStyle/>
        <a:p>
          <a:endParaRPr lang="ru-RU"/>
        </a:p>
      </dgm:t>
    </dgm:pt>
    <dgm:pt modelId="{95D4113A-B5C4-476C-A8C9-47E170B35CD4}" type="pres">
      <dgm:prSet presAssocID="{125550E3-DA08-4BF0-827C-740F6A9752C2}" presName="linNode" presStyleCnt="0"/>
      <dgm:spPr/>
      <dgm:t>
        <a:bodyPr/>
        <a:lstStyle/>
        <a:p>
          <a:endParaRPr lang="ru-RU"/>
        </a:p>
      </dgm:t>
    </dgm:pt>
    <dgm:pt modelId="{0B83C386-215F-4814-8198-0D3FEA473E42}" type="pres">
      <dgm:prSet presAssocID="{125550E3-DA08-4BF0-827C-740F6A9752C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F2546-CF4F-43B5-995A-51D3AFD6D7AD}" type="pres">
      <dgm:prSet presAssocID="{125550E3-DA08-4BF0-827C-740F6A9752C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4CD280-D736-4ECD-88C2-AB49B8A23F20}" type="presOf" srcId="{6A466249-631D-40BC-BB1E-DDA513B197EE}" destId="{23D3D2CA-038C-4900-A195-FE7077E1DD87}" srcOrd="0" destOrd="0" presId="urn:microsoft.com/office/officeart/2005/8/layout/vList6"/>
    <dgm:cxn modelId="{91A55220-DD2D-4D79-94EE-31FE95E698CF}" type="presOf" srcId="{76797CC1-4106-4FB9-8475-5F26DAAA648E}" destId="{43D4C620-CD42-44F5-8451-3237C9239B85}" srcOrd="0" destOrd="2" presId="urn:microsoft.com/office/officeart/2005/8/layout/vList6"/>
    <dgm:cxn modelId="{3D40F91F-210A-464D-8219-2C5DDC68E47F}" srcId="{6A466249-631D-40BC-BB1E-DDA513B197EE}" destId="{99D857C6-95E0-4E5C-8CBD-3ACBABB1FBD2}" srcOrd="2" destOrd="0" parTransId="{15970546-30E5-4CE8-B0D3-795DA04CFB47}" sibTransId="{F3D7257E-A41E-47D1-98AC-DBCF879CCD6B}"/>
    <dgm:cxn modelId="{807BDC27-F9AA-458F-8992-B9418C300F8A}" srcId="{4C8695B1-2C98-4071-9E50-465C0D9F3E1A}" destId="{28331BCE-184E-4FF9-9039-BFD4B676A9A3}" srcOrd="1" destOrd="0" parTransId="{F0D15A69-67CE-4BC8-9766-DD906ECC5A0B}" sibTransId="{89020172-7637-4A01-AA65-B363004F12B9}"/>
    <dgm:cxn modelId="{2487406A-AD9E-45BC-A775-59978C53EC81}" type="presOf" srcId="{55F068DB-5F62-4AEF-A55C-180E49DB2DA3}" destId="{E87F2546-CF4F-43B5-995A-51D3AFD6D7AD}" srcOrd="0" destOrd="3" presId="urn:microsoft.com/office/officeart/2005/8/layout/vList6"/>
    <dgm:cxn modelId="{B23A9691-237A-4504-A8F3-90C14F684F50}" type="presOf" srcId="{F1E7EA3A-0F0C-45FB-A2BB-61C647689393}" destId="{444BD7E7-1DA1-4876-8A11-99D803A3C897}" srcOrd="0" destOrd="1" presId="urn:microsoft.com/office/officeart/2005/8/layout/vList6"/>
    <dgm:cxn modelId="{720D9F20-936C-4A23-B409-EAB1A68E30C2}" srcId="{125550E3-DA08-4BF0-827C-740F6A9752C2}" destId="{6549BFB8-BD48-40AA-9411-18397515CE56}" srcOrd="2" destOrd="0" parTransId="{3A8DA5D2-88B7-46C8-9EF8-8C81F36D2664}" sibTransId="{9D52DC92-15D6-474F-93AC-DAFD6764DA4F}"/>
    <dgm:cxn modelId="{D5FF6E2C-7EF3-40C9-924A-FA1A15136464}" srcId="{125550E3-DA08-4BF0-827C-740F6A9752C2}" destId="{55F068DB-5F62-4AEF-A55C-180E49DB2DA3}" srcOrd="3" destOrd="0" parTransId="{5242C742-3194-475D-91F9-863B086EA04B}" sibTransId="{F5216C65-923F-4B05-BE5A-11F9115A5A30}"/>
    <dgm:cxn modelId="{30EBA6C2-4A17-4AD3-95E5-3C19916870E6}" type="presOf" srcId="{9095CB5B-280E-4630-B2C7-D2CD0D7C012D}" destId="{E87F2546-CF4F-43B5-995A-51D3AFD6D7AD}" srcOrd="0" destOrd="0" presId="urn:microsoft.com/office/officeart/2005/8/layout/vList6"/>
    <dgm:cxn modelId="{69FAB89F-C088-4923-8257-7C4859969018}" type="presOf" srcId="{4C8695B1-2C98-4071-9E50-465C0D9F3E1A}" destId="{E45E6AD3-6666-40BE-A140-D7B6AC4C8E9B}" srcOrd="0" destOrd="0" presId="urn:microsoft.com/office/officeart/2005/8/layout/vList6"/>
    <dgm:cxn modelId="{E0C8E35A-134F-4CD9-9CF3-E65C8C545426}" srcId="{6A466249-631D-40BC-BB1E-DDA513B197EE}" destId="{F1E7EA3A-0F0C-45FB-A2BB-61C647689393}" srcOrd="1" destOrd="0" parTransId="{67D4D03E-F144-41C6-A669-1233EE5978EB}" sibTransId="{E88380DA-D7EF-4CBD-BA37-D9077572EB3B}"/>
    <dgm:cxn modelId="{C4A8BF12-0CEC-4ACC-A963-4AE9B3EE52EB}" srcId="{4C8695B1-2C98-4071-9E50-465C0D9F3E1A}" destId="{6FD5E874-378A-4684-BD6E-4CDD460FC7C4}" srcOrd="4" destOrd="0" parTransId="{9CD960E2-8C67-4388-A1B1-E30C274B30D6}" sibTransId="{7DCCA171-E3EC-490E-9C3C-8E49384687C9}"/>
    <dgm:cxn modelId="{06275732-8A70-4B83-874A-E7CF7CF7E255}" type="presOf" srcId="{92A836F9-B9FE-44EE-B556-590388CCDD45}" destId="{444BD7E7-1DA1-4876-8A11-99D803A3C897}" srcOrd="0" destOrd="3" presId="urn:microsoft.com/office/officeart/2005/8/layout/vList6"/>
    <dgm:cxn modelId="{C4FAE295-EFF0-437D-BF58-7C5AF42D9D18}" type="presOf" srcId="{D9F6CAC0-FBB7-4EE8-9805-AF7254BF5C2F}" destId="{444BD7E7-1DA1-4876-8A11-99D803A3C897}" srcOrd="0" destOrd="0" presId="urn:microsoft.com/office/officeart/2005/8/layout/vList6"/>
    <dgm:cxn modelId="{9891ABB9-7F26-40FE-A275-F5048D4031E4}" srcId="{51579DBA-59D9-4132-8A53-CAAAE35BD3D5}" destId="{6A466249-631D-40BC-BB1E-DDA513B197EE}" srcOrd="1" destOrd="0" parTransId="{D23AC98C-5196-4339-A92E-9FFA99CB0369}" sibTransId="{4B936EA5-C6E8-448B-88F2-F8AA140EF6D5}"/>
    <dgm:cxn modelId="{470E9AB7-A924-4EB9-B32E-BFD896984625}" type="presOf" srcId="{99D857C6-95E0-4E5C-8CBD-3ACBABB1FBD2}" destId="{444BD7E7-1DA1-4876-8A11-99D803A3C897}" srcOrd="0" destOrd="2" presId="urn:microsoft.com/office/officeart/2005/8/layout/vList6"/>
    <dgm:cxn modelId="{FD815322-3E3B-4060-8044-A66F14E16226}" type="presOf" srcId="{D4192BC8-78B6-4CF7-90A3-3B070480C7A9}" destId="{43D4C620-CD42-44F5-8451-3237C9239B85}" srcOrd="0" destOrd="0" presId="urn:microsoft.com/office/officeart/2005/8/layout/vList6"/>
    <dgm:cxn modelId="{10F8274F-8213-4111-813A-AA3BB6C1F4AF}" type="presOf" srcId="{31D9D058-1C08-4FAC-A2BF-A92A3FBBB563}" destId="{444BD7E7-1DA1-4876-8A11-99D803A3C897}" srcOrd="0" destOrd="4" presId="urn:microsoft.com/office/officeart/2005/8/layout/vList6"/>
    <dgm:cxn modelId="{EF7F7F9C-A8D7-4789-891F-AAB64BC259E4}" type="presOf" srcId="{6D209139-CD81-4C05-9F72-45DB3F55AACE}" destId="{E87F2546-CF4F-43B5-995A-51D3AFD6D7AD}" srcOrd="0" destOrd="1" presId="urn:microsoft.com/office/officeart/2005/8/layout/vList6"/>
    <dgm:cxn modelId="{AD55202C-FA70-4BD0-B88A-14F9B5237F46}" srcId="{4C8695B1-2C98-4071-9E50-465C0D9F3E1A}" destId="{4E751294-56CF-4C5A-82C7-280DCE3F2FC0}" srcOrd="5" destOrd="0" parTransId="{9C5BB035-F393-46B9-8AEC-99BF5328F29F}" sibTransId="{8F2A9FB2-811C-4847-BAC9-CD36FA185B01}"/>
    <dgm:cxn modelId="{DF4F5E69-5595-4A98-819A-727EAD637532}" type="presOf" srcId="{51579DBA-59D9-4132-8A53-CAAAE35BD3D5}" destId="{02617805-66DB-4E4B-9EA5-2638777FD9B1}" srcOrd="0" destOrd="0" presId="urn:microsoft.com/office/officeart/2005/8/layout/vList6"/>
    <dgm:cxn modelId="{9DC18C57-8191-4346-BA4E-01F5460A22AA}" type="presOf" srcId="{125550E3-DA08-4BF0-827C-740F6A9752C2}" destId="{0B83C386-215F-4814-8198-0D3FEA473E42}" srcOrd="0" destOrd="0" presId="urn:microsoft.com/office/officeart/2005/8/layout/vList6"/>
    <dgm:cxn modelId="{2299D14C-33B1-4CF4-9305-49A27B63EB4E}" srcId="{125550E3-DA08-4BF0-827C-740F6A9752C2}" destId="{6D209139-CD81-4C05-9F72-45DB3F55AACE}" srcOrd="1" destOrd="0" parTransId="{EEEF3202-BEA1-4BF6-8647-1A19614320A9}" sibTransId="{0C09E7BD-9F19-4E4C-99A6-5B72FA1B7A2E}"/>
    <dgm:cxn modelId="{4C929070-AB4D-461E-94C2-959EEBF6BDD9}" srcId="{4C8695B1-2C98-4071-9E50-465C0D9F3E1A}" destId="{76797CC1-4106-4FB9-8475-5F26DAAA648E}" srcOrd="2" destOrd="0" parTransId="{8016A1F6-AC10-454F-8C4E-5383B2C585E4}" sibTransId="{78F3D538-6BFF-43FE-8A75-6514C29DDBF2}"/>
    <dgm:cxn modelId="{C3C63738-E047-48BE-BA27-E64836B58609}" srcId="{6A466249-631D-40BC-BB1E-DDA513B197EE}" destId="{D9F6CAC0-FBB7-4EE8-9805-AF7254BF5C2F}" srcOrd="0" destOrd="0" parTransId="{7A60486D-6781-4BF3-B902-5F26C26DD1AC}" sibTransId="{5AC9BE0D-E1C6-415E-8E1D-44644A3AAA93}"/>
    <dgm:cxn modelId="{63FD454E-3401-46CD-A5DD-A81997ADD9EB}" type="presOf" srcId="{A728320D-98B9-4057-BDC7-27677F809122}" destId="{43D4C620-CD42-44F5-8451-3237C9239B85}" srcOrd="0" destOrd="3" presId="urn:microsoft.com/office/officeart/2005/8/layout/vList6"/>
    <dgm:cxn modelId="{BE65850B-0B52-4A39-BF60-7B53DBF55F63}" srcId="{4C8695B1-2C98-4071-9E50-465C0D9F3E1A}" destId="{A728320D-98B9-4057-BDC7-27677F809122}" srcOrd="3" destOrd="0" parTransId="{E51078F8-A961-4A11-B94F-39EBEAE06D83}" sibTransId="{1B7766D9-5473-4489-8507-1558190804D8}"/>
    <dgm:cxn modelId="{0EDD6C95-3DBB-44B9-9A57-FB67D0E85D21}" type="presOf" srcId="{6549BFB8-BD48-40AA-9411-18397515CE56}" destId="{E87F2546-CF4F-43B5-995A-51D3AFD6D7AD}" srcOrd="0" destOrd="2" presId="urn:microsoft.com/office/officeart/2005/8/layout/vList6"/>
    <dgm:cxn modelId="{12703A05-84E8-498C-81AE-1E579796A28B}" srcId="{125550E3-DA08-4BF0-827C-740F6A9752C2}" destId="{9095CB5B-280E-4630-B2C7-D2CD0D7C012D}" srcOrd="0" destOrd="0" parTransId="{824593C6-7146-4BCD-8B29-3F7439A3A376}" sibTransId="{E9CDAAAA-436B-4FDA-8A1C-38B4A97D2543}"/>
    <dgm:cxn modelId="{58894F00-5847-42DE-AF58-2F012DB0B46B}" srcId="{4C8695B1-2C98-4071-9E50-465C0D9F3E1A}" destId="{D4192BC8-78B6-4CF7-90A3-3B070480C7A9}" srcOrd="0" destOrd="0" parTransId="{2AAE99C0-480F-46DA-AFB4-35BF4F1EB460}" sibTransId="{1BD445DE-5FB9-4C9F-9007-D8648862CAC5}"/>
    <dgm:cxn modelId="{D9E2F56C-F099-4A61-AD70-041055AB5BF9}" srcId="{51579DBA-59D9-4132-8A53-CAAAE35BD3D5}" destId="{4C8695B1-2C98-4071-9E50-465C0D9F3E1A}" srcOrd="0" destOrd="0" parTransId="{A742E548-4989-432A-8D09-7307395DC94B}" sibTransId="{B1F83029-66CA-4635-BAFA-125E76C17573}"/>
    <dgm:cxn modelId="{124ED6A6-96E6-4582-875F-969C4D4A6558}" srcId="{6A466249-631D-40BC-BB1E-DDA513B197EE}" destId="{92A836F9-B9FE-44EE-B556-590388CCDD45}" srcOrd="3" destOrd="0" parTransId="{AC34B71F-1098-452D-A72A-7169E4AB34A1}" sibTransId="{1B2685BB-6B63-4BCA-94A6-1A1E7D98D4A7}"/>
    <dgm:cxn modelId="{39FFAFAC-EC05-4D5D-BD6F-AC7BABA1BE0C}" srcId="{6A466249-631D-40BC-BB1E-DDA513B197EE}" destId="{31D9D058-1C08-4FAC-A2BF-A92A3FBBB563}" srcOrd="4" destOrd="0" parTransId="{5C582948-27C1-4A2B-8BB9-235F838F4D0B}" sibTransId="{443916AA-73EA-413C-A87D-7E23E634BE42}"/>
    <dgm:cxn modelId="{524BC1C5-CAB7-42D9-868B-033A533C7E3C}" type="presOf" srcId="{6FD5E874-378A-4684-BD6E-4CDD460FC7C4}" destId="{43D4C620-CD42-44F5-8451-3237C9239B85}" srcOrd="0" destOrd="4" presId="urn:microsoft.com/office/officeart/2005/8/layout/vList6"/>
    <dgm:cxn modelId="{7AD80854-CF00-4E09-9218-D962CB3A912E}" type="presOf" srcId="{28331BCE-184E-4FF9-9039-BFD4B676A9A3}" destId="{43D4C620-CD42-44F5-8451-3237C9239B85}" srcOrd="0" destOrd="1" presId="urn:microsoft.com/office/officeart/2005/8/layout/vList6"/>
    <dgm:cxn modelId="{448EFAF6-48D7-4795-B840-6D8916B3386B}" srcId="{51579DBA-59D9-4132-8A53-CAAAE35BD3D5}" destId="{125550E3-DA08-4BF0-827C-740F6A9752C2}" srcOrd="2" destOrd="0" parTransId="{7FE27589-DB51-4FB1-8006-4E3867AA4493}" sibTransId="{A6131CB5-ECB8-4E8E-B514-6F7CC0AAAF94}"/>
    <dgm:cxn modelId="{9FAAE943-5B67-4E21-96AA-D917694C2A81}" type="presOf" srcId="{4E751294-56CF-4C5A-82C7-280DCE3F2FC0}" destId="{43D4C620-CD42-44F5-8451-3237C9239B85}" srcOrd="0" destOrd="5" presId="urn:microsoft.com/office/officeart/2005/8/layout/vList6"/>
    <dgm:cxn modelId="{69D5A700-0271-4741-8136-FB2FB356712C}" type="presParOf" srcId="{02617805-66DB-4E4B-9EA5-2638777FD9B1}" destId="{70CAD46C-8EC0-4FAA-BE19-F0E61A68F4B8}" srcOrd="0" destOrd="0" presId="urn:microsoft.com/office/officeart/2005/8/layout/vList6"/>
    <dgm:cxn modelId="{91DFDA42-B3DE-424E-8460-4A424D985DFB}" type="presParOf" srcId="{70CAD46C-8EC0-4FAA-BE19-F0E61A68F4B8}" destId="{E45E6AD3-6666-40BE-A140-D7B6AC4C8E9B}" srcOrd="0" destOrd="0" presId="urn:microsoft.com/office/officeart/2005/8/layout/vList6"/>
    <dgm:cxn modelId="{665D9AF2-E78C-4C97-89A9-377E0AF3F6D7}" type="presParOf" srcId="{70CAD46C-8EC0-4FAA-BE19-F0E61A68F4B8}" destId="{43D4C620-CD42-44F5-8451-3237C9239B85}" srcOrd="1" destOrd="0" presId="urn:microsoft.com/office/officeart/2005/8/layout/vList6"/>
    <dgm:cxn modelId="{E76D12C7-3A26-43C8-9065-ADAEC0AA02ED}" type="presParOf" srcId="{02617805-66DB-4E4B-9EA5-2638777FD9B1}" destId="{667AB62F-B005-4E92-BB0E-79EA3587EA88}" srcOrd="1" destOrd="0" presId="urn:microsoft.com/office/officeart/2005/8/layout/vList6"/>
    <dgm:cxn modelId="{7A6809EE-C955-43CE-89FD-4D34A6F3E1E2}" type="presParOf" srcId="{02617805-66DB-4E4B-9EA5-2638777FD9B1}" destId="{0FB4FD89-6DB3-4451-B3D4-B7FF926D0FED}" srcOrd="2" destOrd="0" presId="urn:microsoft.com/office/officeart/2005/8/layout/vList6"/>
    <dgm:cxn modelId="{03145986-EEC2-41AF-B0A3-F004436A9BF1}" type="presParOf" srcId="{0FB4FD89-6DB3-4451-B3D4-B7FF926D0FED}" destId="{23D3D2CA-038C-4900-A195-FE7077E1DD87}" srcOrd="0" destOrd="0" presId="urn:microsoft.com/office/officeart/2005/8/layout/vList6"/>
    <dgm:cxn modelId="{67D72C13-A3C8-4323-B548-C73CAA3D4018}" type="presParOf" srcId="{0FB4FD89-6DB3-4451-B3D4-B7FF926D0FED}" destId="{444BD7E7-1DA1-4876-8A11-99D803A3C897}" srcOrd="1" destOrd="0" presId="urn:microsoft.com/office/officeart/2005/8/layout/vList6"/>
    <dgm:cxn modelId="{CEB34F03-8DAE-4C81-88CC-F147D3206CFB}" type="presParOf" srcId="{02617805-66DB-4E4B-9EA5-2638777FD9B1}" destId="{8B8E82D7-6DE6-42C0-B811-293A15555BC4}" srcOrd="3" destOrd="0" presId="urn:microsoft.com/office/officeart/2005/8/layout/vList6"/>
    <dgm:cxn modelId="{305CB4B9-4A38-4670-A12C-8FCC5BD48B4E}" type="presParOf" srcId="{02617805-66DB-4E4B-9EA5-2638777FD9B1}" destId="{95D4113A-B5C4-476C-A8C9-47E170B35CD4}" srcOrd="4" destOrd="0" presId="urn:microsoft.com/office/officeart/2005/8/layout/vList6"/>
    <dgm:cxn modelId="{894698B8-F88C-41E9-BDC3-8CDF45381C81}" type="presParOf" srcId="{95D4113A-B5C4-476C-A8C9-47E170B35CD4}" destId="{0B83C386-215F-4814-8198-0D3FEA473E42}" srcOrd="0" destOrd="0" presId="urn:microsoft.com/office/officeart/2005/8/layout/vList6"/>
    <dgm:cxn modelId="{99125EF1-4D94-4370-9AB2-34B07513AEAD}" type="presParOf" srcId="{95D4113A-B5C4-476C-A8C9-47E170B35CD4}" destId="{E87F2546-CF4F-43B5-995A-51D3AFD6D7A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041EF8-A58D-44B5-A3B2-A1912EC3048F}" type="doc">
      <dgm:prSet loTypeId="urn:microsoft.com/office/officeart/2005/8/layout/radial5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1B6FF38-4BF4-4080-AD43-3E6119FB242B}">
      <dgm:prSet phldrT="[Текст]"/>
      <dgm:spPr/>
      <dgm:t>
        <a:bodyPr/>
        <a:lstStyle/>
        <a:p>
          <a:r>
            <a:rPr lang="ru-RU" dirty="0" smtClean="0"/>
            <a:t>Бюджет</a:t>
          </a:r>
          <a:endParaRPr lang="ru-RU" dirty="0"/>
        </a:p>
      </dgm:t>
    </dgm:pt>
    <dgm:pt modelId="{4ACF94ED-CD00-4D9E-AFF7-C1ADD47774B1}" type="parTrans" cxnId="{1EF92CA0-9E61-4F2F-9486-3B1A95003150}">
      <dgm:prSet/>
      <dgm:spPr/>
      <dgm:t>
        <a:bodyPr/>
        <a:lstStyle/>
        <a:p>
          <a:endParaRPr lang="ru-RU"/>
        </a:p>
      </dgm:t>
    </dgm:pt>
    <dgm:pt modelId="{4B28D371-9C3A-4F83-AA05-43C7189B8860}" type="sibTrans" cxnId="{1EF92CA0-9E61-4F2F-9486-3B1A95003150}">
      <dgm:prSet/>
      <dgm:spPr/>
      <dgm:t>
        <a:bodyPr/>
        <a:lstStyle/>
        <a:p>
          <a:endParaRPr lang="ru-RU"/>
        </a:p>
      </dgm:t>
    </dgm:pt>
    <dgm:pt modelId="{9C89655D-953A-46AB-AAF0-A815C5564ED5}">
      <dgm:prSet phldrT="[Текст]"/>
      <dgm:spPr/>
      <dgm:t>
        <a:bodyPr/>
        <a:lstStyle/>
        <a:p>
          <a:r>
            <a:rPr lang="ru-RU" dirty="0" smtClean="0"/>
            <a:t>Образование</a:t>
          </a:r>
          <a:endParaRPr lang="ru-RU" dirty="0"/>
        </a:p>
      </dgm:t>
    </dgm:pt>
    <dgm:pt modelId="{67E9B706-4447-4320-BF2B-B5E647336D25}" type="parTrans" cxnId="{3586C4D5-50D1-4893-953E-4ADF50AC56C8}">
      <dgm:prSet/>
      <dgm:spPr/>
      <dgm:t>
        <a:bodyPr/>
        <a:lstStyle/>
        <a:p>
          <a:endParaRPr lang="ru-RU"/>
        </a:p>
      </dgm:t>
    </dgm:pt>
    <dgm:pt modelId="{2D92028E-C0DD-49A9-85A1-AE2B1F443C75}" type="sibTrans" cxnId="{3586C4D5-50D1-4893-953E-4ADF50AC56C8}">
      <dgm:prSet/>
      <dgm:spPr/>
      <dgm:t>
        <a:bodyPr/>
        <a:lstStyle/>
        <a:p>
          <a:endParaRPr lang="ru-RU"/>
        </a:p>
      </dgm:t>
    </dgm:pt>
    <dgm:pt modelId="{D243BD96-6490-422F-82B4-141BC92445C2}">
      <dgm:prSet phldrT="[Текст]"/>
      <dgm:spPr/>
      <dgm:t>
        <a:bodyPr/>
        <a:lstStyle/>
        <a:p>
          <a:r>
            <a:rPr lang="ru-RU" dirty="0" smtClean="0"/>
            <a:t>Социальная сфера</a:t>
          </a:r>
          <a:endParaRPr lang="ru-RU" dirty="0"/>
        </a:p>
      </dgm:t>
    </dgm:pt>
    <dgm:pt modelId="{B194E8AE-58CF-4FDB-81A0-1ABB846E1AEF}" type="parTrans" cxnId="{06E6874F-80BA-49F6-A824-78D1D6D340D9}">
      <dgm:prSet/>
      <dgm:spPr/>
      <dgm:t>
        <a:bodyPr/>
        <a:lstStyle/>
        <a:p>
          <a:endParaRPr lang="ru-RU"/>
        </a:p>
      </dgm:t>
    </dgm:pt>
    <dgm:pt modelId="{2F227CF4-5060-4DE3-A7B1-AF6EC077897F}" type="sibTrans" cxnId="{06E6874F-80BA-49F6-A824-78D1D6D340D9}">
      <dgm:prSet/>
      <dgm:spPr/>
      <dgm:t>
        <a:bodyPr/>
        <a:lstStyle/>
        <a:p>
          <a:endParaRPr lang="ru-RU"/>
        </a:p>
      </dgm:t>
    </dgm:pt>
    <dgm:pt modelId="{5BCDE91E-EE3C-47B2-A57C-40BF28B093FC}">
      <dgm:prSet phldrT="[Текст]"/>
      <dgm:spPr/>
      <dgm:t>
        <a:bodyPr/>
        <a:lstStyle/>
        <a:p>
          <a:r>
            <a:rPr lang="ru-RU" dirty="0" smtClean="0"/>
            <a:t>Культура </a:t>
          </a:r>
          <a:endParaRPr lang="ru-RU" dirty="0"/>
        </a:p>
      </dgm:t>
    </dgm:pt>
    <dgm:pt modelId="{75A32918-4DCD-40FC-A086-0BD9FF72BB7C}" type="parTrans" cxnId="{1E119FD5-183F-4DDA-9B1E-F1DDDBFE7860}">
      <dgm:prSet/>
      <dgm:spPr/>
      <dgm:t>
        <a:bodyPr/>
        <a:lstStyle/>
        <a:p>
          <a:endParaRPr lang="ru-RU"/>
        </a:p>
      </dgm:t>
    </dgm:pt>
    <dgm:pt modelId="{203D4192-DDB7-48D8-BA45-6E4EA5B4A4C1}" type="sibTrans" cxnId="{1E119FD5-183F-4DDA-9B1E-F1DDDBFE7860}">
      <dgm:prSet/>
      <dgm:spPr/>
      <dgm:t>
        <a:bodyPr/>
        <a:lstStyle/>
        <a:p>
          <a:endParaRPr lang="ru-RU"/>
        </a:p>
      </dgm:t>
    </dgm:pt>
    <dgm:pt modelId="{F416B584-BF21-41FB-A427-96B0E4C133F4}">
      <dgm:prSet phldrT="[Текст]"/>
      <dgm:spPr/>
      <dgm:t>
        <a:bodyPr/>
        <a:lstStyle/>
        <a:p>
          <a:r>
            <a:rPr lang="ru-RU" dirty="0" smtClean="0"/>
            <a:t>Дороги и ЖКХ</a:t>
          </a:r>
          <a:endParaRPr lang="ru-RU" dirty="0"/>
        </a:p>
      </dgm:t>
    </dgm:pt>
    <dgm:pt modelId="{D9D40E7F-F42B-4468-9A12-A58CE8A52020}" type="parTrans" cxnId="{885255E9-0CD4-43A0-AC32-F1458FA550E4}">
      <dgm:prSet/>
      <dgm:spPr/>
      <dgm:t>
        <a:bodyPr/>
        <a:lstStyle/>
        <a:p>
          <a:endParaRPr lang="ru-RU"/>
        </a:p>
      </dgm:t>
    </dgm:pt>
    <dgm:pt modelId="{ADB9E122-8051-41EC-B44A-B9C716C2A5C4}" type="sibTrans" cxnId="{885255E9-0CD4-43A0-AC32-F1458FA550E4}">
      <dgm:prSet/>
      <dgm:spPr/>
      <dgm:t>
        <a:bodyPr/>
        <a:lstStyle/>
        <a:p>
          <a:endParaRPr lang="ru-RU"/>
        </a:p>
      </dgm:t>
    </dgm:pt>
    <dgm:pt modelId="{050A3401-EC90-4D55-A064-578BB0D10335}">
      <dgm:prSet phldrT="[Текст]"/>
      <dgm:spPr/>
      <dgm:t>
        <a:bodyPr/>
        <a:lstStyle/>
        <a:p>
          <a:r>
            <a:rPr lang="ru-RU" dirty="0" smtClean="0"/>
            <a:t>Спорт и молодежная политика</a:t>
          </a:r>
          <a:endParaRPr lang="ru-RU" dirty="0"/>
        </a:p>
      </dgm:t>
    </dgm:pt>
    <dgm:pt modelId="{92CBFAA7-D33F-4211-8E98-63BD400C7FBF}" type="parTrans" cxnId="{FA9C9A5B-C82F-48FE-87D5-4E8B73FD5EC4}">
      <dgm:prSet/>
      <dgm:spPr/>
      <dgm:t>
        <a:bodyPr/>
        <a:lstStyle/>
        <a:p>
          <a:endParaRPr lang="ru-RU"/>
        </a:p>
      </dgm:t>
    </dgm:pt>
    <dgm:pt modelId="{E8B6607B-1D83-46E3-9E88-3EF38978D005}" type="sibTrans" cxnId="{FA9C9A5B-C82F-48FE-87D5-4E8B73FD5EC4}">
      <dgm:prSet/>
      <dgm:spPr/>
      <dgm:t>
        <a:bodyPr/>
        <a:lstStyle/>
        <a:p>
          <a:endParaRPr lang="ru-RU"/>
        </a:p>
      </dgm:t>
    </dgm:pt>
    <dgm:pt modelId="{3D2C9018-5075-4036-BED9-0D613613C723}" type="pres">
      <dgm:prSet presAssocID="{62041EF8-A58D-44B5-A3B2-A1912EC30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F10DB-5938-4BD9-B177-922018A8D384}" type="pres">
      <dgm:prSet presAssocID="{E1B6FF38-4BF4-4080-AD43-3E6119FB242B}" presName="centerShape" presStyleLbl="node0" presStyleIdx="0" presStyleCnt="1" custScaleX="114120" custScaleY="401060" custLinFactNeighborX="-46158" custLinFactNeighborY="-1057"/>
      <dgm:spPr/>
      <dgm:t>
        <a:bodyPr/>
        <a:lstStyle/>
        <a:p>
          <a:endParaRPr lang="ru-RU"/>
        </a:p>
      </dgm:t>
    </dgm:pt>
    <dgm:pt modelId="{8136B89D-2E8A-44C8-B607-9AA682FECF56}" type="pres">
      <dgm:prSet presAssocID="{67E9B706-4447-4320-BF2B-B5E647336D25}" presName="parTrans" presStyleLbl="sibTrans2D1" presStyleIdx="0" presStyleCnt="5" custLinFactNeighborX="12606" custLinFactNeighborY="-13745"/>
      <dgm:spPr/>
      <dgm:t>
        <a:bodyPr/>
        <a:lstStyle/>
        <a:p>
          <a:endParaRPr lang="ru-RU"/>
        </a:p>
      </dgm:t>
    </dgm:pt>
    <dgm:pt modelId="{7C8377D6-1D63-4888-9B5E-CF539E315FA6}" type="pres">
      <dgm:prSet presAssocID="{67E9B706-4447-4320-BF2B-B5E647336D2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A152C45-220D-483D-920C-0D946E4A6EE6}" type="pres">
      <dgm:prSet presAssocID="{9C89655D-953A-46AB-AAF0-A815C5564ED5}" presName="node" presStyleLbl="node1" presStyleIdx="0" presStyleCnt="5" custScaleX="87810" custScaleY="87811" custRadScaleRad="110030" custRadScaleInc="-28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638B3-8848-4946-869A-54C94CC5D016}" type="pres">
      <dgm:prSet presAssocID="{B194E8AE-58CF-4FDB-81A0-1ABB846E1AEF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1F67EDB-A1E3-488B-A07B-6C987459B19F}" type="pres">
      <dgm:prSet presAssocID="{B194E8AE-58CF-4FDB-81A0-1ABB846E1AE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D6AF679-CCC7-4879-A506-E583F949F970}" type="pres">
      <dgm:prSet presAssocID="{D243BD96-6490-422F-82B4-141BC92445C2}" presName="node" presStyleLbl="node1" presStyleIdx="1" presStyleCnt="5" custScaleX="87756" custScaleY="87756" custRadScaleRad="130937" custRadScaleInc="-86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2FF05-AD3E-41C3-8AF3-3847A758527C}" type="pres">
      <dgm:prSet presAssocID="{75A32918-4DCD-40FC-A086-0BD9FF72BB7C}" presName="parTrans" presStyleLbl="sibTrans2D1" presStyleIdx="2" presStyleCnt="5"/>
      <dgm:spPr/>
      <dgm:t>
        <a:bodyPr/>
        <a:lstStyle/>
        <a:p>
          <a:endParaRPr lang="ru-RU"/>
        </a:p>
      </dgm:t>
    </dgm:pt>
    <dgm:pt modelId="{2A566AE3-9F55-4E12-8E5F-6963AF41EBDD}" type="pres">
      <dgm:prSet presAssocID="{75A32918-4DCD-40FC-A086-0BD9FF72BB7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83BABE6-1BE2-4AAA-BCCB-2738709C2701}" type="pres">
      <dgm:prSet presAssocID="{5BCDE91E-EE3C-47B2-A57C-40BF28B093FC}" presName="node" presStyleLbl="node1" presStyleIdx="2" presStyleCnt="5" custScaleX="88753" custScaleY="88753" custRadScaleRad="118596" custRadScaleInc="-38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A2F83-02ED-450F-B37D-5CABAA310270}" type="pres">
      <dgm:prSet presAssocID="{D9D40E7F-F42B-4468-9A12-A58CE8A52020}" presName="parTrans" presStyleLbl="sibTrans2D1" presStyleIdx="3" presStyleCnt="5" custAng="100494" custLinFactNeighborX="-2531" custLinFactNeighborY="-4480"/>
      <dgm:spPr/>
      <dgm:t>
        <a:bodyPr/>
        <a:lstStyle/>
        <a:p>
          <a:endParaRPr lang="ru-RU"/>
        </a:p>
      </dgm:t>
    </dgm:pt>
    <dgm:pt modelId="{188B1987-AD9F-42B5-8A87-A0F6B37030D4}" type="pres">
      <dgm:prSet presAssocID="{D9D40E7F-F42B-4468-9A12-A58CE8A5202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D705141-AFBC-4788-8B3F-D35CD8FE1110}" type="pres">
      <dgm:prSet presAssocID="{F416B584-BF21-41FB-A427-96B0E4C133F4}" presName="node" presStyleLbl="node1" presStyleIdx="3" presStyleCnt="5" custScaleX="92829" custScaleY="95596" custRadScaleRad="107390" custRadScaleInc="-368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F7084-369B-41DA-8267-4DD87DE16E89}" type="pres">
      <dgm:prSet presAssocID="{92CBFAA7-D33F-4211-8E98-63BD400C7FBF}" presName="parTrans" presStyleLbl="sibTrans2D1" presStyleIdx="4" presStyleCnt="5" custLinFactNeighborX="1893" custLinFactNeighborY="7632"/>
      <dgm:spPr/>
      <dgm:t>
        <a:bodyPr/>
        <a:lstStyle/>
        <a:p>
          <a:endParaRPr lang="ru-RU"/>
        </a:p>
      </dgm:t>
    </dgm:pt>
    <dgm:pt modelId="{8B17F667-A43D-4550-8D3B-EFA6C73716BF}" type="pres">
      <dgm:prSet presAssocID="{92CBFAA7-D33F-4211-8E98-63BD400C7FB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D400125-6F90-4CBF-AE64-1F83D8784788}" type="pres">
      <dgm:prSet presAssocID="{050A3401-EC90-4D55-A064-578BB0D10335}" presName="node" presStyleLbl="node1" presStyleIdx="4" presStyleCnt="5" custScaleX="88510" custScaleY="88752" custRadScaleRad="88288" custRadScaleInc="-272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B3BD25-7B11-40D7-9FBC-DD6A10E1A692}" type="presOf" srcId="{92CBFAA7-D33F-4211-8E98-63BD400C7FBF}" destId="{A06F7084-369B-41DA-8267-4DD87DE16E89}" srcOrd="0" destOrd="0" presId="urn:microsoft.com/office/officeart/2005/8/layout/radial5"/>
    <dgm:cxn modelId="{3B7A2634-06AC-4D0C-8F1B-4A16D981DE3B}" type="presOf" srcId="{75A32918-4DCD-40FC-A086-0BD9FF72BB7C}" destId="{2A566AE3-9F55-4E12-8E5F-6963AF41EBDD}" srcOrd="1" destOrd="0" presId="urn:microsoft.com/office/officeart/2005/8/layout/radial5"/>
    <dgm:cxn modelId="{1E119FD5-183F-4DDA-9B1E-F1DDDBFE7860}" srcId="{E1B6FF38-4BF4-4080-AD43-3E6119FB242B}" destId="{5BCDE91E-EE3C-47B2-A57C-40BF28B093FC}" srcOrd="2" destOrd="0" parTransId="{75A32918-4DCD-40FC-A086-0BD9FF72BB7C}" sibTransId="{203D4192-DDB7-48D8-BA45-6E4EA5B4A4C1}"/>
    <dgm:cxn modelId="{06E6874F-80BA-49F6-A824-78D1D6D340D9}" srcId="{E1B6FF38-4BF4-4080-AD43-3E6119FB242B}" destId="{D243BD96-6490-422F-82B4-141BC92445C2}" srcOrd="1" destOrd="0" parTransId="{B194E8AE-58CF-4FDB-81A0-1ABB846E1AEF}" sibTransId="{2F227CF4-5060-4DE3-A7B1-AF6EC077897F}"/>
    <dgm:cxn modelId="{6A49EDA2-0D82-469D-9FA2-52CA5120A35B}" type="presOf" srcId="{E1B6FF38-4BF4-4080-AD43-3E6119FB242B}" destId="{4D2F10DB-5938-4BD9-B177-922018A8D384}" srcOrd="0" destOrd="0" presId="urn:microsoft.com/office/officeart/2005/8/layout/radial5"/>
    <dgm:cxn modelId="{89D5DC3F-347E-410F-9F5C-79038661FF45}" type="presOf" srcId="{5BCDE91E-EE3C-47B2-A57C-40BF28B093FC}" destId="{583BABE6-1BE2-4AAA-BCCB-2738709C2701}" srcOrd="0" destOrd="0" presId="urn:microsoft.com/office/officeart/2005/8/layout/radial5"/>
    <dgm:cxn modelId="{F1BCAA85-EBE8-4EF0-B5EF-5AB8318DECFD}" type="presOf" srcId="{67E9B706-4447-4320-BF2B-B5E647336D25}" destId="{7C8377D6-1D63-4888-9B5E-CF539E315FA6}" srcOrd="1" destOrd="0" presId="urn:microsoft.com/office/officeart/2005/8/layout/radial5"/>
    <dgm:cxn modelId="{77F49F7D-9CC5-48F1-A349-F23BC88B769B}" type="presOf" srcId="{9C89655D-953A-46AB-AAF0-A815C5564ED5}" destId="{EA152C45-220D-483D-920C-0D946E4A6EE6}" srcOrd="0" destOrd="0" presId="urn:microsoft.com/office/officeart/2005/8/layout/radial5"/>
    <dgm:cxn modelId="{7095CD5F-4F6E-409C-B69C-7E504C01A788}" type="presOf" srcId="{F416B584-BF21-41FB-A427-96B0E4C133F4}" destId="{AD705141-AFBC-4788-8B3F-D35CD8FE1110}" srcOrd="0" destOrd="0" presId="urn:microsoft.com/office/officeart/2005/8/layout/radial5"/>
    <dgm:cxn modelId="{65E5E425-1F54-44B6-850D-7ADB834624E8}" type="presOf" srcId="{D9D40E7F-F42B-4468-9A12-A58CE8A52020}" destId="{4C9A2F83-02ED-450F-B37D-5CABAA310270}" srcOrd="0" destOrd="0" presId="urn:microsoft.com/office/officeart/2005/8/layout/radial5"/>
    <dgm:cxn modelId="{885255E9-0CD4-43A0-AC32-F1458FA550E4}" srcId="{E1B6FF38-4BF4-4080-AD43-3E6119FB242B}" destId="{F416B584-BF21-41FB-A427-96B0E4C133F4}" srcOrd="3" destOrd="0" parTransId="{D9D40E7F-F42B-4468-9A12-A58CE8A52020}" sibTransId="{ADB9E122-8051-41EC-B44A-B9C716C2A5C4}"/>
    <dgm:cxn modelId="{3586C4D5-50D1-4893-953E-4ADF50AC56C8}" srcId="{E1B6FF38-4BF4-4080-AD43-3E6119FB242B}" destId="{9C89655D-953A-46AB-AAF0-A815C5564ED5}" srcOrd="0" destOrd="0" parTransId="{67E9B706-4447-4320-BF2B-B5E647336D25}" sibTransId="{2D92028E-C0DD-49A9-85A1-AE2B1F443C75}"/>
    <dgm:cxn modelId="{42580F3E-5013-45CA-B4BA-D521E834B6EB}" type="presOf" srcId="{050A3401-EC90-4D55-A064-578BB0D10335}" destId="{1D400125-6F90-4CBF-AE64-1F83D8784788}" srcOrd="0" destOrd="0" presId="urn:microsoft.com/office/officeart/2005/8/layout/radial5"/>
    <dgm:cxn modelId="{CB4C0CA8-C0D3-44B0-ADC0-E73483160BB4}" type="presOf" srcId="{B194E8AE-58CF-4FDB-81A0-1ABB846E1AEF}" destId="{134638B3-8848-4946-869A-54C94CC5D016}" srcOrd="0" destOrd="0" presId="urn:microsoft.com/office/officeart/2005/8/layout/radial5"/>
    <dgm:cxn modelId="{45A223CF-7290-42D0-BB34-C2C870735B7F}" type="presOf" srcId="{62041EF8-A58D-44B5-A3B2-A1912EC3048F}" destId="{3D2C9018-5075-4036-BED9-0D613613C723}" srcOrd="0" destOrd="0" presId="urn:microsoft.com/office/officeart/2005/8/layout/radial5"/>
    <dgm:cxn modelId="{1EF92CA0-9E61-4F2F-9486-3B1A95003150}" srcId="{62041EF8-A58D-44B5-A3B2-A1912EC3048F}" destId="{E1B6FF38-4BF4-4080-AD43-3E6119FB242B}" srcOrd="0" destOrd="0" parTransId="{4ACF94ED-CD00-4D9E-AFF7-C1ADD47774B1}" sibTransId="{4B28D371-9C3A-4F83-AA05-43C7189B8860}"/>
    <dgm:cxn modelId="{D5F0AB65-704B-4744-9601-8019F391671D}" type="presOf" srcId="{D9D40E7F-F42B-4468-9A12-A58CE8A52020}" destId="{188B1987-AD9F-42B5-8A87-A0F6B37030D4}" srcOrd="1" destOrd="0" presId="urn:microsoft.com/office/officeart/2005/8/layout/radial5"/>
    <dgm:cxn modelId="{FA9C9A5B-C82F-48FE-87D5-4E8B73FD5EC4}" srcId="{E1B6FF38-4BF4-4080-AD43-3E6119FB242B}" destId="{050A3401-EC90-4D55-A064-578BB0D10335}" srcOrd="4" destOrd="0" parTransId="{92CBFAA7-D33F-4211-8E98-63BD400C7FBF}" sibTransId="{E8B6607B-1D83-46E3-9E88-3EF38978D005}"/>
    <dgm:cxn modelId="{FC5A2313-D5F8-4FB6-970A-FDDEC20A9430}" type="presOf" srcId="{75A32918-4DCD-40FC-A086-0BD9FF72BB7C}" destId="{1EB2FF05-AD3E-41C3-8AF3-3847A758527C}" srcOrd="0" destOrd="0" presId="urn:microsoft.com/office/officeart/2005/8/layout/radial5"/>
    <dgm:cxn modelId="{ED889893-DA0C-49E1-9B23-1425F466C28F}" type="presOf" srcId="{B194E8AE-58CF-4FDB-81A0-1ABB846E1AEF}" destId="{C1F67EDB-A1E3-488B-A07B-6C987459B19F}" srcOrd="1" destOrd="0" presId="urn:microsoft.com/office/officeart/2005/8/layout/radial5"/>
    <dgm:cxn modelId="{F25AD45B-F84E-4903-B150-32E0AA673D14}" type="presOf" srcId="{D243BD96-6490-422F-82B4-141BC92445C2}" destId="{AD6AF679-CCC7-4879-A506-E583F949F970}" srcOrd="0" destOrd="0" presId="urn:microsoft.com/office/officeart/2005/8/layout/radial5"/>
    <dgm:cxn modelId="{6028D9F4-A1EF-47BF-B781-968A99A9F394}" type="presOf" srcId="{92CBFAA7-D33F-4211-8E98-63BD400C7FBF}" destId="{8B17F667-A43D-4550-8D3B-EFA6C73716BF}" srcOrd="1" destOrd="0" presId="urn:microsoft.com/office/officeart/2005/8/layout/radial5"/>
    <dgm:cxn modelId="{6D85725B-46C6-4CBC-B2F8-B3065781E686}" type="presOf" srcId="{67E9B706-4447-4320-BF2B-B5E647336D25}" destId="{8136B89D-2E8A-44C8-B607-9AA682FECF56}" srcOrd="0" destOrd="0" presId="urn:microsoft.com/office/officeart/2005/8/layout/radial5"/>
    <dgm:cxn modelId="{1EE17446-0B28-4A13-884F-D494628B83A7}" type="presParOf" srcId="{3D2C9018-5075-4036-BED9-0D613613C723}" destId="{4D2F10DB-5938-4BD9-B177-922018A8D384}" srcOrd="0" destOrd="0" presId="urn:microsoft.com/office/officeart/2005/8/layout/radial5"/>
    <dgm:cxn modelId="{86CA3F12-4F82-4F7E-B851-7540732811DB}" type="presParOf" srcId="{3D2C9018-5075-4036-BED9-0D613613C723}" destId="{8136B89D-2E8A-44C8-B607-9AA682FECF56}" srcOrd="1" destOrd="0" presId="urn:microsoft.com/office/officeart/2005/8/layout/radial5"/>
    <dgm:cxn modelId="{9F1A27FB-0E6C-4176-9C19-92CF8645A200}" type="presParOf" srcId="{8136B89D-2E8A-44C8-B607-9AA682FECF56}" destId="{7C8377D6-1D63-4888-9B5E-CF539E315FA6}" srcOrd="0" destOrd="0" presId="urn:microsoft.com/office/officeart/2005/8/layout/radial5"/>
    <dgm:cxn modelId="{D6352780-6485-4B27-B691-8D26905EE56C}" type="presParOf" srcId="{3D2C9018-5075-4036-BED9-0D613613C723}" destId="{EA152C45-220D-483D-920C-0D946E4A6EE6}" srcOrd="2" destOrd="0" presId="urn:microsoft.com/office/officeart/2005/8/layout/radial5"/>
    <dgm:cxn modelId="{3CA7763F-D8B7-4E72-B863-857F79666121}" type="presParOf" srcId="{3D2C9018-5075-4036-BED9-0D613613C723}" destId="{134638B3-8848-4946-869A-54C94CC5D016}" srcOrd="3" destOrd="0" presId="urn:microsoft.com/office/officeart/2005/8/layout/radial5"/>
    <dgm:cxn modelId="{2DAA34C7-E5DC-46F7-95CA-F01BF8E9A5B2}" type="presParOf" srcId="{134638B3-8848-4946-869A-54C94CC5D016}" destId="{C1F67EDB-A1E3-488B-A07B-6C987459B19F}" srcOrd="0" destOrd="0" presId="urn:microsoft.com/office/officeart/2005/8/layout/radial5"/>
    <dgm:cxn modelId="{5A1BD130-0B80-4EFA-B8CF-6F2F6259D7C0}" type="presParOf" srcId="{3D2C9018-5075-4036-BED9-0D613613C723}" destId="{AD6AF679-CCC7-4879-A506-E583F949F970}" srcOrd="4" destOrd="0" presId="urn:microsoft.com/office/officeart/2005/8/layout/radial5"/>
    <dgm:cxn modelId="{F39425FE-6D09-4D6A-8A03-C969D03F816A}" type="presParOf" srcId="{3D2C9018-5075-4036-BED9-0D613613C723}" destId="{1EB2FF05-AD3E-41C3-8AF3-3847A758527C}" srcOrd="5" destOrd="0" presId="urn:microsoft.com/office/officeart/2005/8/layout/radial5"/>
    <dgm:cxn modelId="{CFD6A454-C1BF-461E-B600-90924BC46E6E}" type="presParOf" srcId="{1EB2FF05-AD3E-41C3-8AF3-3847A758527C}" destId="{2A566AE3-9F55-4E12-8E5F-6963AF41EBDD}" srcOrd="0" destOrd="0" presId="urn:microsoft.com/office/officeart/2005/8/layout/radial5"/>
    <dgm:cxn modelId="{EA24BA4C-D92A-4D51-B458-5F6A6F06844E}" type="presParOf" srcId="{3D2C9018-5075-4036-BED9-0D613613C723}" destId="{583BABE6-1BE2-4AAA-BCCB-2738709C2701}" srcOrd="6" destOrd="0" presId="urn:microsoft.com/office/officeart/2005/8/layout/radial5"/>
    <dgm:cxn modelId="{5D108861-D89A-4454-9F57-A105FDFD0934}" type="presParOf" srcId="{3D2C9018-5075-4036-BED9-0D613613C723}" destId="{4C9A2F83-02ED-450F-B37D-5CABAA310270}" srcOrd="7" destOrd="0" presId="urn:microsoft.com/office/officeart/2005/8/layout/radial5"/>
    <dgm:cxn modelId="{ACB8519A-6ED6-438B-8D60-ED74EC4512FD}" type="presParOf" srcId="{4C9A2F83-02ED-450F-B37D-5CABAA310270}" destId="{188B1987-AD9F-42B5-8A87-A0F6B37030D4}" srcOrd="0" destOrd="0" presId="urn:microsoft.com/office/officeart/2005/8/layout/radial5"/>
    <dgm:cxn modelId="{DE8A7EF2-D4FC-4F22-9324-7F69751C9485}" type="presParOf" srcId="{3D2C9018-5075-4036-BED9-0D613613C723}" destId="{AD705141-AFBC-4788-8B3F-D35CD8FE1110}" srcOrd="8" destOrd="0" presId="urn:microsoft.com/office/officeart/2005/8/layout/radial5"/>
    <dgm:cxn modelId="{B0D4D0AC-7D17-49A6-B952-82E2C88170BA}" type="presParOf" srcId="{3D2C9018-5075-4036-BED9-0D613613C723}" destId="{A06F7084-369B-41DA-8267-4DD87DE16E89}" srcOrd="9" destOrd="0" presId="urn:microsoft.com/office/officeart/2005/8/layout/radial5"/>
    <dgm:cxn modelId="{5348F3EB-5F52-4E77-83F6-4857DA5BED90}" type="presParOf" srcId="{A06F7084-369B-41DA-8267-4DD87DE16E89}" destId="{8B17F667-A43D-4550-8D3B-EFA6C73716BF}" srcOrd="0" destOrd="0" presId="urn:microsoft.com/office/officeart/2005/8/layout/radial5"/>
    <dgm:cxn modelId="{A6AD289D-26A1-4665-809A-052B8E007163}" type="presParOf" srcId="{3D2C9018-5075-4036-BED9-0D613613C723}" destId="{1D400125-6F90-4CBF-AE64-1F83D878478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041EF8-A58D-44B5-A3B2-A1912EC3048F}" type="doc">
      <dgm:prSet loTypeId="urn:microsoft.com/office/officeart/2005/8/layout/radial5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C89655D-953A-46AB-AAF0-A815C5564ED5}">
      <dgm:prSet phldrT="[Текст]"/>
      <dgm:spPr>
        <a:xfrm>
          <a:off x="1295936" y="71526"/>
          <a:ext cx="1096760" cy="1096773"/>
        </a:xfr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Образование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7E9B706-4447-4320-BF2B-B5E647336D25}" type="parTrans" cxnId="{3586C4D5-50D1-4893-953E-4ADF50AC56C8}">
      <dgm:prSet/>
      <dgm:spPr>
        <a:xfrm rot="18251469">
          <a:off x="892191" y="1458219"/>
          <a:ext cx="699961" cy="27907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D92028E-C0DD-49A9-85A1-AE2B1F443C75}" type="sibTrans" cxnId="{3586C4D5-50D1-4893-953E-4ADF50AC56C8}">
      <dgm:prSet/>
      <dgm:spPr/>
      <dgm:t>
        <a:bodyPr/>
        <a:lstStyle/>
        <a:p>
          <a:endParaRPr lang="ru-RU"/>
        </a:p>
      </dgm:t>
    </dgm:pt>
    <dgm:pt modelId="{D243BD96-6490-422F-82B4-141BC92445C2}">
      <dgm:prSet phldrT="[Текст]"/>
      <dgm:spPr>
        <a:xfrm>
          <a:off x="2376236" y="575674"/>
          <a:ext cx="1096086" cy="1096086"/>
        </a:xfrm>
        <a:solidFill>
          <a:srgbClr val="00B050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Социальная сфера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194E8AE-58CF-4FDB-81A0-1ABB846E1AEF}" type="parTrans" cxnId="{06E6874F-80BA-49F6-A824-78D1D6D340D9}">
      <dgm:prSet/>
      <dgm:spPr>
        <a:xfrm rot="19789780">
          <a:off x="1285594" y="1725921"/>
          <a:ext cx="895521" cy="279076"/>
        </a:xfrm>
        <a:solidFill>
          <a:srgbClr val="00B05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F227CF4-5060-4DE3-A7B1-AF6EC077897F}" type="sibTrans" cxnId="{06E6874F-80BA-49F6-A824-78D1D6D340D9}">
      <dgm:prSet/>
      <dgm:spPr/>
      <dgm:t>
        <a:bodyPr/>
        <a:lstStyle/>
        <a:p>
          <a:endParaRPr lang="ru-RU"/>
        </a:p>
      </dgm:t>
    </dgm:pt>
    <dgm:pt modelId="{5BCDE91E-EE3C-47B2-A57C-40BF28B093FC}">
      <dgm:prSet phldrT="[Текст]"/>
      <dgm:spPr>
        <a:xfrm>
          <a:off x="2448263" y="3024368"/>
          <a:ext cx="1108538" cy="1108538"/>
        </a:xfr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Культура 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5A32918-4DCD-40FC-A086-0BD9FF72BB7C}" type="parTrans" cxnId="{1E119FD5-183F-4DDA-9B1E-F1DDDBFE7860}">
      <dgm:prSet/>
      <dgm:spPr>
        <a:xfrm rot="1448414">
          <a:off x="1320760" y="2875416"/>
          <a:ext cx="848026" cy="27907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03D4192-DDB7-48D8-BA45-6E4EA5B4A4C1}" type="sibTrans" cxnId="{1E119FD5-183F-4DDA-9B1E-F1DDDBFE7860}">
      <dgm:prSet/>
      <dgm:spPr/>
      <dgm:t>
        <a:bodyPr/>
        <a:lstStyle/>
        <a:p>
          <a:endParaRPr lang="ru-RU"/>
        </a:p>
      </dgm:t>
    </dgm:pt>
    <dgm:pt modelId="{F416B584-BF21-41FB-A427-96B0E4C133F4}">
      <dgm:prSet phldrT="[Текст]"/>
      <dgm:spPr>
        <a:xfrm>
          <a:off x="2592304" y="1727989"/>
          <a:ext cx="1159448" cy="1194009"/>
        </a:xfr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Дороги и ЖКХ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9D40E7F-F42B-4468-9A12-A58CE8A52020}" type="parTrans" cxnId="{885255E9-0CD4-43A0-AC32-F1458FA550E4}">
      <dgm:prSet/>
      <dgm:spPr>
        <a:xfrm rot="21482290">
          <a:off x="1442932" y="2257158"/>
          <a:ext cx="769520" cy="279076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DB9E122-8051-41EC-B44A-B9C716C2A5C4}" type="sibTrans" cxnId="{885255E9-0CD4-43A0-AC32-F1458FA550E4}">
      <dgm:prSet/>
      <dgm:spPr/>
      <dgm:t>
        <a:bodyPr/>
        <a:lstStyle/>
        <a:p>
          <a:endParaRPr lang="ru-RU"/>
        </a:p>
      </dgm:t>
    </dgm:pt>
    <dgm:pt modelId="{050A3401-EC90-4D55-A064-578BB0D10335}">
      <dgm:prSet phldrT="[Текст]"/>
      <dgm:spPr>
        <a:xfrm>
          <a:off x="1367956" y="3456486"/>
          <a:ext cx="1105503" cy="1108526"/>
        </a:xfrm>
        <a:solidFill>
          <a:srgbClr val="FF0000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Спорт и молодежная политика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2CBFAA7-D33F-4211-8E98-63BD400C7FBF}" type="parTrans" cxnId="{FA9C9A5B-C82F-48FE-87D5-4E8B73FD5EC4}">
      <dgm:prSet/>
      <dgm:spPr>
        <a:xfrm rot="2907912">
          <a:off x="918138" y="3067374"/>
          <a:ext cx="564693" cy="279076"/>
        </a:xfrm>
        <a:solidFill>
          <a:srgbClr val="FF000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8B6607B-1D83-46E3-9E88-3EF38978D005}" type="sibTrans" cxnId="{FA9C9A5B-C82F-48FE-87D5-4E8B73FD5EC4}">
      <dgm:prSet/>
      <dgm:spPr/>
      <dgm:t>
        <a:bodyPr/>
        <a:lstStyle/>
        <a:p>
          <a:endParaRPr lang="ru-RU"/>
        </a:p>
      </dgm:t>
    </dgm:pt>
    <dgm:pt modelId="{E1B6FF38-4BF4-4080-AD43-3E6119FB242B}">
      <dgm:prSet phldrT="[Текст]"/>
      <dgm:spPr>
        <a:xfrm>
          <a:off x="0" y="2139042"/>
          <a:ext cx="1147473" cy="702188"/>
        </a:xfr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Бюджет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B28D371-9C3A-4F83-AA05-43C7189B8860}" type="sibTrans" cxnId="{1EF92CA0-9E61-4F2F-9486-3B1A95003150}">
      <dgm:prSet/>
      <dgm:spPr/>
      <dgm:t>
        <a:bodyPr/>
        <a:lstStyle/>
        <a:p>
          <a:endParaRPr lang="ru-RU"/>
        </a:p>
      </dgm:t>
    </dgm:pt>
    <dgm:pt modelId="{4ACF94ED-CD00-4D9E-AFF7-C1ADD47774B1}" type="parTrans" cxnId="{1EF92CA0-9E61-4F2F-9486-3B1A95003150}">
      <dgm:prSet/>
      <dgm:spPr/>
      <dgm:t>
        <a:bodyPr/>
        <a:lstStyle/>
        <a:p>
          <a:endParaRPr lang="ru-RU"/>
        </a:p>
      </dgm:t>
    </dgm:pt>
    <dgm:pt modelId="{3D2C9018-5075-4036-BED9-0D613613C723}" type="pres">
      <dgm:prSet presAssocID="{62041EF8-A58D-44B5-A3B2-A1912EC30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F10DB-5938-4BD9-B177-922018A8D384}" type="pres">
      <dgm:prSet presAssocID="{E1B6FF38-4BF4-4080-AD43-3E6119FB242B}" presName="centerShape" presStyleLbl="node0" presStyleIdx="0" presStyleCnt="1" custScaleX="114120" custScaleY="69835" custLinFactNeighborX="-87695" custLinFactNeighborY="-1441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136B89D-2E8A-44C8-B607-9AA682FECF56}" type="pres">
      <dgm:prSet presAssocID="{67E9B706-4447-4320-BF2B-B5E647336D25}" presName="parTrans" presStyleLbl="sibTrans2D1" presStyleIdx="0" presStyleCnt="5" custLinFactNeighborX="12606" custLinFactNeighborY="-1374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7C8377D6-1D63-4888-9B5E-CF539E315FA6}" type="pres">
      <dgm:prSet presAssocID="{67E9B706-4447-4320-BF2B-B5E647336D2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A152C45-220D-483D-920C-0D946E4A6EE6}" type="pres">
      <dgm:prSet presAssocID="{9C89655D-953A-46AB-AAF0-A815C5564ED5}" presName="node" presStyleLbl="node1" presStyleIdx="0" presStyleCnt="5" custScaleX="87810" custScaleY="87811" custRadScaleRad="125944" custRadScaleInc="-2036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34638B3-8848-4946-869A-54C94CC5D016}" type="pres">
      <dgm:prSet presAssocID="{B194E8AE-58CF-4FDB-81A0-1ABB846E1AEF}" presName="parTrans" presStyleLbl="sibTrans2D1" presStyleIdx="1" presStyleCnt="5" custLinFactNeighborX="3928" custLinFactNeighborY="1038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C1F67EDB-A1E3-488B-A07B-6C987459B19F}" type="pres">
      <dgm:prSet presAssocID="{B194E8AE-58CF-4FDB-81A0-1ABB846E1AE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D6AF679-CCC7-4879-A506-E583F949F970}" type="pres">
      <dgm:prSet presAssocID="{D243BD96-6490-422F-82B4-141BC92445C2}" presName="node" presStyleLbl="node1" presStyleIdx="1" presStyleCnt="5" custScaleX="87756" custScaleY="87756" custRadScaleRad="106915" custRadScaleInc="-11504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EB2FF05-AD3E-41C3-8AF3-3847A758527C}" type="pres">
      <dgm:prSet presAssocID="{75A32918-4DCD-40FC-A086-0BD9FF72BB7C}" presName="par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2A566AE3-9F55-4E12-8E5F-6963AF41EBDD}" type="pres">
      <dgm:prSet presAssocID="{75A32918-4DCD-40FC-A086-0BD9FF72BB7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83BABE6-1BE2-4AAA-BCCB-2738709C2701}" type="pres">
      <dgm:prSet presAssocID="{5BCDE91E-EE3C-47B2-A57C-40BF28B093FC}" presName="node" presStyleLbl="node1" presStyleIdx="2" presStyleCnt="5" custScaleX="88753" custScaleY="88753" custRadScaleRad="90467" custRadScaleInc="-1424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C9A2F83-02ED-450F-B37D-5CABAA310270}" type="pres">
      <dgm:prSet presAssocID="{D9D40E7F-F42B-4468-9A12-A58CE8A52020}" presName="parTrans" presStyleLbl="sibTrans2D1" presStyleIdx="3" presStyleCnt="5" custAng="100494" custLinFactNeighborX="-2531" custLinFactNeighborY="-448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188B1987-AD9F-42B5-8A87-A0F6B37030D4}" type="pres">
      <dgm:prSet presAssocID="{D9D40E7F-F42B-4468-9A12-A58CE8A5202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D705141-AFBC-4788-8B3F-D35CD8FE1110}" type="pres">
      <dgm:prSet presAssocID="{F416B584-BF21-41FB-A427-96B0E4C133F4}" presName="node" presStyleLbl="node1" presStyleIdx="3" presStyleCnt="5" custScaleX="92829" custScaleY="95596" custRadScaleRad="71874" custRadScaleInc="-38042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A06F7084-369B-41DA-8267-4DD87DE16E89}" type="pres">
      <dgm:prSet presAssocID="{92CBFAA7-D33F-4211-8E98-63BD400C7FBF}" presName="parTrans" presStyleLbl="sibTrans2D1" presStyleIdx="4" presStyleCnt="5" custLinFactNeighborX="1893" custLinFactNeighborY="7395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8B17F667-A43D-4550-8D3B-EFA6C73716BF}" type="pres">
      <dgm:prSet presAssocID="{92CBFAA7-D33F-4211-8E98-63BD400C7FB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D400125-6F90-4CBF-AE64-1F83D8784788}" type="pres">
      <dgm:prSet presAssocID="{050A3401-EC90-4D55-A064-578BB0D10335}" presName="node" presStyleLbl="node1" presStyleIdx="4" presStyleCnt="5" custScaleX="88510" custScaleY="88752" custRadScaleRad="96974" custRadScaleInc="-28176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268018D4-5374-452D-AC0F-46229B80EB44}" type="presOf" srcId="{62041EF8-A58D-44B5-A3B2-A1912EC3048F}" destId="{3D2C9018-5075-4036-BED9-0D613613C723}" srcOrd="0" destOrd="0" presId="urn:microsoft.com/office/officeart/2005/8/layout/radial5"/>
    <dgm:cxn modelId="{CEFA3100-DB97-49EB-B2D9-E4CB644CA026}" type="presOf" srcId="{E1B6FF38-4BF4-4080-AD43-3E6119FB242B}" destId="{4D2F10DB-5938-4BD9-B177-922018A8D384}" srcOrd="0" destOrd="0" presId="urn:microsoft.com/office/officeart/2005/8/layout/radial5"/>
    <dgm:cxn modelId="{F24B4E1E-BEAA-40C6-A2EB-917CE538AF1F}" type="presOf" srcId="{67E9B706-4447-4320-BF2B-B5E647336D25}" destId="{7C8377D6-1D63-4888-9B5E-CF539E315FA6}" srcOrd="1" destOrd="0" presId="urn:microsoft.com/office/officeart/2005/8/layout/radial5"/>
    <dgm:cxn modelId="{1E119FD5-183F-4DDA-9B1E-F1DDDBFE7860}" srcId="{E1B6FF38-4BF4-4080-AD43-3E6119FB242B}" destId="{5BCDE91E-EE3C-47B2-A57C-40BF28B093FC}" srcOrd="2" destOrd="0" parTransId="{75A32918-4DCD-40FC-A086-0BD9FF72BB7C}" sibTransId="{203D4192-DDB7-48D8-BA45-6E4EA5B4A4C1}"/>
    <dgm:cxn modelId="{06E6874F-80BA-49F6-A824-78D1D6D340D9}" srcId="{E1B6FF38-4BF4-4080-AD43-3E6119FB242B}" destId="{D243BD96-6490-422F-82B4-141BC92445C2}" srcOrd="1" destOrd="0" parTransId="{B194E8AE-58CF-4FDB-81A0-1ABB846E1AEF}" sibTransId="{2F227CF4-5060-4DE3-A7B1-AF6EC077897F}"/>
    <dgm:cxn modelId="{398190FE-C44F-4082-8BD5-120E360DC98C}" type="presOf" srcId="{92CBFAA7-D33F-4211-8E98-63BD400C7FBF}" destId="{8B17F667-A43D-4550-8D3B-EFA6C73716BF}" srcOrd="1" destOrd="0" presId="urn:microsoft.com/office/officeart/2005/8/layout/radial5"/>
    <dgm:cxn modelId="{4B18E96A-F9D4-4EA0-AEB9-7665029ABB02}" type="presOf" srcId="{5BCDE91E-EE3C-47B2-A57C-40BF28B093FC}" destId="{583BABE6-1BE2-4AAA-BCCB-2738709C2701}" srcOrd="0" destOrd="0" presId="urn:microsoft.com/office/officeart/2005/8/layout/radial5"/>
    <dgm:cxn modelId="{B0C2DD8E-685B-4398-A14F-848894BBE181}" type="presOf" srcId="{67E9B706-4447-4320-BF2B-B5E647336D25}" destId="{8136B89D-2E8A-44C8-B607-9AA682FECF56}" srcOrd="0" destOrd="0" presId="urn:microsoft.com/office/officeart/2005/8/layout/radial5"/>
    <dgm:cxn modelId="{B887B741-3608-4983-A565-2C55B33C20E2}" type="presOf" srcId="{75A32918-4DCD-40FC-A086-0BD9FF72BB7C}" destId="{2A566AE3-9F55-4E12-8E5F-6963AF41EBDD}" srcOrd="1" destOrd="0" presId="urn:microsoft.com/office/officeart/2005/8/layout/radial5"/>
    <dgm:cxn modelId="{165B571E-6C02-46CB-851D-6A64F2474F0A}" type="presOf" srcId="{D243BD96-6490-422F-82B4-141BC92445C2}" destId="{AD6AF679-CCC7-4879-A506-E583F949F970}" srcOrd="0" destOrd="0" presId="urn:microsoft.com/office/officeart/2005/8/layout/radial5"/>
    <dgm:cxn modelId="{885255E9-0CD4-43A0-AC32-F1458FA550E4}" srcId="{E1B6FF38-4BF4-4080-AD43-3E6119FB242B}" destId="{F416B584-BF21-41FB-A427-96B0E4C133F4}" srcOrd="3" destOrd="0" parTransId="{D9D40E7F-F42B-4468-9A12-A58CE8A52020}" sibTransId="{ADB9E122-8051-41EC-B44A-B9C716C2A5C4}"/>
    <dgm:cxn modelId="{3586C4D5-50D1-4893-953E-4ADF50AC56C8}" srcId="{E1B6FF38-4BF4-4080-AD43-3E6119FB242B}" destId="{9C89655D-953A-46AB-AAF0-A815C5564ED5}" srcOrd="0" destOrd="0" parTransId="{67E9B706-4447-4320-BF2B-B5E647336D25}" sibTransId="{2D92028E-C0DD-49A9-85A1-AE2B1F443C75}"/>
    <dgm:cxn modelId="{583BAA22-9897-4BC6-BAF1-75A21E5E0CAC}" type="presOf" srcId="{B194E8AE-58CF-4FDB-81A0-1ABB846E1AEF}" destId="{134638B3-8848-4946-869A-54C94CC5D016}" srcOrd="0" destOrd="0" presId="urn:microsoft.com/office/officeart/2005/8/layout/radial5"/>
    <dgm:cxn modelId="{A5075511-C504-4FF4-80EB-BCF96D36BAC2}" type="presOf" srcId="{F416B584-BF21-41FB-A427-96B0E4C133F4}" destId="{AD705141-AFBC-4788-8B3F-D35CD8FE1110}" srcOrd="0" destOrd="0" presId="urn:microsoft.com/office/officeart/2005/8/layout/radial5"/>
    <dgm:cxn modelId="{1EF92CA0-9E61-4F2F-9486-3B1A95003150}" srcId="{62041EF8-A58D-44B5-A3B2-A1912EC3048F}" destId="{E1B6FF38-4BF4-4080-AD43-3E6119FB242B}" srcOrd="0" destOrd="0" parTransId="{4ACF94ED-CD00-4D9E-AFF7-C1ADD47774B1}" sibTransId="{4B28D371-9C3A-4F83-AA05-43C7189B8860}"/>
    <dgm:cxn modelId="{D6BF5F31-3DD1-4BE8-B248-410DDA3D0CA9}" type="presOf" srcId="{75A32918-4DCD-40FC-A086-0BD9FF72BB7C}" destId="{1EB2FF05-AD3E-41C3-8AF3-3847A758527C}" srcOrd="0" destOrd="0" presId="urn:microsoft.com/office/officeart/2005/8/layout/radial5"/>
    <dgm:cxn modelId="{95014C1A-914F-4BF1-B331-A002BA60DF5C}" type="presOf" srcId="{9C89655D-953A-46AB-AAF0-A815C5564ED5}" destId="{EA152C45-220D-483D-920C-0D946E4A6EE6}" srcOrd="0" destOrd="0" presId="urn:microsoft.com/office/officeart/2005/8/layout/radial5"/>
    <dgm:cxn modelId="{DFCE5C23-B038-408E-995F-E030D584F919}" type="presOf" srcId="{D9D40E7F-F42B-4468-9A12-A58CE8A52020}" destId="{4C9A2F83-02ED-450F-B37D-5CABAA310270}" srcOrd="0" destOrd="0" presId="urn:microsoft.com/office/officeart/2005/8/layout/radial5"/>
    <dgm:cxn modelId="{FA9C9A5B-C82F-48FE-87D5-4E8B73FD5EC4}" srcId="{E1B6FF38-4BF4-4080-AD43-3E6119FB242B}" destId="{050A3401-EC90-4D55-A064-578BB0D10335}" srcOrd="4" destOrd="0" parTransId="{92CBFAA7-D33F-4211-8E98-63BD400C7FBF}" sibTransId="{E8B6607B-1D83-46E3-9E88-3EF38978D005}"/>
    <dgm:cxn modelId="{31F04F2C-E719-40B6-9619-FFBEB276D825}" type="presOf" srcId="{B194E8AE-58CF-4FDB-81A0-1ABB846E1AEF}" destId="{C1F67EDB-A1E3-488B-A07B-6C987459B19F}" srcOrd="1" destOrd="0" presId="urn:microsoft.com/office/officeart/2005/8/layout/radial5"/>
    <dgm:cxn modelId="{AB782DE1-9916-4CA3-84D1-75BD7608D86A}" type="presOf" srcId="{92CBFAA7-D33F-4211-8E98-63BD400C7FBF}" destId="{A06F7084-369B-41DA-8267-4DD87DE16E89}" srcOrd="0" destOrd="0" presId="urn:microsoft.com/office/officeart/2005/8/layout/radial5"/>
    <dgm:cxn modelId="{ED5B3234-E6C9-46B0-A241-F4779B6E1698}" type="presOf" srcId="{050A3401-EC90-4D55-A064-578BB0D10335}" destId="{1D400125-6F90-4CBF-AE64-1F83D8784788}" srcOrd="0" destOrd="0" presId="urn:microsoft.com/office/officeart/2005/8/layout/radial5"/>
    <dgm:cxn modelId="{949EB8F3-E057-4CB4-8E8D-9D2E700E13C0}" type="presOf" srcId="{D9D40E7F-F42B-4468-9A12-A58CE8A52020}" destId="{188B1987-AD9F-42B5-8A87-A0F6B37030D4}" srcOrd="1" destOrd="0" presId="urn:microsoft.com/office/officeart/2005/8/layout/radial5"/>
    <dgm:cxn modelId="{5D6D4D88-668F-4ACD-994C-EDCEF29F6EA4}" type="presParOf" srcId="{3D2C9018-5075-4036-BED9-0D613613C723}" destId="{4D2F10DB-5938-4BD9-B177-922018A8D384}" srcOrd="0" destOrd="0" presId="urn:microsoft.com/office/officeart/2005/8/layout/radial5"/>
    <dgm:cxn modelId="{F738FFA9-960A-4500-AA34-50537CD3F190}" type="presParOf" srcId="{3D2C9018-5075-4036-BED9-0D613613C723}" destId="{8136B89D-2E8A-44C8-B607-9AA682FECF56}" srcOrd="1" destOrd="0" presId="urn:microsoft.com/office/officeart/2005/8/layout/radial5"/>
    <dgm:cxn modelId="{E4A864F8-F60E-42B7-96C0-11A46957D921}" type="presParOf" srcId="{8136B89D-2E8A-44C8-B607-9AA682FECF56}" destId="{7C8377D6-1D63-4888-9B5E-CF539E315FA6}" srcOrd="0" destOrd="0" presId="urn:microsoft.com/office/officeart/2005/8/layout/radial5"/>
    <dgm:cxn modelId="{36BA3D72-2425-4A33-84D0-565BA8EE5013}" type="presParOf" srcId="{3D2C9018-5075-4036-BED9-0D613613C723}" destId="{EA152C45-220D-483D-920C-0D946E4A6EE6}" srcOrd="2" destOrd="0" presId="urn:microsoft.com/office/officeart/2005/8/layout/radial5"/>
    <dgm:cxn modelId="{21E9013E-5C83-41A2-AD22-47A00A107576}" type="presParOf" srcId="{3D2C9018-5075-4036-BED9-0D613613C723}" destId="{134638B3-8848-4946-869A-54C94CC5D016}" srcOrd="3" destOrd="0" presId="urn:microsoft.com/office/officeart/2005/8/layout/radial5"/>
    <dgm:cxn modelId="{97BD366A-5913-42A7-9C4F-105B93A28F72}" type="presParOf" srcId="{134638B3-8848-4946-869A-54C94CC5D016}" destId="{C1F67EDB-A1E3-488B-A07B-6C987459B19F}" srcOrd="0" destOrd="0" presId="urn:microsoft.com/office/officeart/2005/8/layout/radial5"/>
    <dgm:cxn modelId="{6CDB6DD5-8E13-4850-9983-02B697E6337D}" type="presParOf" srcId="{3D2C9018-5075-4036-BED9-0D613613C723}" destId="{AD6AF679-CCC7-4879-A506-E583F949F970}" srcOrd="4" destOrd="0" presId="urn:microsoft.com/office/officeart/2005/8/layout/radial5"/>
    <dgm:cxn modelId="{F093271D-33B0-4E95-A786-B79BD5926DE2}" type="presParOf" srcId="{3D2C9018-5075-4036-BED9-0D613613C723}" destId="{1EB2FF05-AD3E-41C3-8AF3-3847A758527C}" srcOrd="5" destOrd="0" presId="urn:microsoft.com/office/officeart/2005/8/layout/radial5"/>
    <dgm:cxn modelId="{22745083-FD47-4255-9963-D752E200666C}" type="presParOf" srcId="{1EB2FF05-AD3E-41C3-8AF3-3847A758527C}" destId="{2A566AE3-9F55-4E12-8E5F-6963AF41EBDD}" srcOrd="0" destOrd="0" presId="urn:microsoft.com/office/officeart/2005/8/layout/radial5"/>
    <dgm:cxn modelId="{136208E2-2210-412E-B839-B2E6F2F2EE7E}" type="presParOf" srcId="{3D2C9018-5075-4036-BED9-0D613613C723}" destId="{583BABE6-1BE2-4AAA-BCCB-2738709C2701}" srcOrd="6" destOrd="0" presId="urn:microsoft.com/office/officeart/2005/8/layout/radial5"/>
    <dgm:cxn modelId="{D84FFDE4-4B5A-4571-A444-81D6AA9F15A8}" type="presParOf" srcId="{3D2C9018-5075-4036-BED9-0D613613C723}" destId="{4C9A2F83-02ED-450F-B37D-5CABAA310270}" srcOrd="7" destOrd="0" presId="urn:microsoft.com/office/officeart/2005/8/layout/radial5"/>
    <dgm:cxn modelId="{9BF589A4-7669-453D-8783-AFB2147F959C}" type="presParOf" srcId="{4C9A2F83-02ED-450F-B37D-5CABAA310270}" destId="{188B1987-AD9F-42B5-8A87-A0F6B37030D4}" srcOrd="0" destOrd="0" presId="urn:microsoft.com/office/officeart/2005/8/layout/radial5"/>
    <dgm:cxn modelId="{4F6DD2C7-2B19-42A2-8773-492E7A9BDD09}" type="presParOf" srcId="{3D2C9018-5075-4036-BED9-0D613613C723}" destId="{AD705141-AFBC-4788-8B3F-D35CD8FE1110}" srcOrd="8" destOrd="0" presId="urn:microsoft.com/office/officeart/2005/8/layout/radial5"/>
    <dgm:cxn modelId="{0198019B-2FBA-4E05-8041-668CB0D97DB4}" type="presParOf" srcId="{3D2C9018-5075-4036-BED9-0D613613C723}" destId="{A06F7084-369B-41DA-8267-4DD87DE16E89}" srcOrd="9" destOrd="0" presId="urn:microsoft.com/office/officeart/2005/8/layout/radial5"/>
    <dgm:cxn modelId="{2974D5A6-4514-4BA9-B873-ADAE9FA00938}" type="presParOf" srcId="{A06F7084-369B-41DA-8267-4DD87DE16E89}" destId="{8B17F667-A43D-4550-8D3B-EFA6C73716BF}" srcOrd="0" destOrd="0" presId="urn:microsoft.com/office/officeart/2005/8/layout/radial5"/>
    <dgm:cxn modelId="{2AE0BF06-8A45-4B2C-8EE3-2A65B6F6850C}" type="presParOf" srcId="{3D2C9018-5075-4036-BED9-0D613613C723}" destId="{1D400125-6F90-4CBF-AE64-1F83D878478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10D238-FB51-47C6-AEC9-BE4320B38B9C}" type="doc">
      <dgm:prSet loTypeId="urn:microsoft.com/office/officeart/2005/8/layout/hList9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B94B51-25CB-45FD-AAB5-9BC0F2D86DFF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Налоговая политика</a:t>
          </a:r>
          <a:endParaRPr lang="ru-RU" sz="14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67EAE99-E1BA-498B-87BD-D8A6CF451790}" type="parTrans" cxnId="{7A76BD14-1790-49F3-8BC0-740E688D41C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D987ED6-BA72-4CDE-8A6A-DDB6AA74A2F0}" type="sibTrans" cxnId="{7A76BD14-1790-49F3-8BC0-740E688D41C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4E5004FD-247D-476B-BB6D-759F4C50941B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Анализ социально-экономического обоснования установления льгот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15B04EE-85CE-46A4-96AC-519ECF962356}" type="parTrans" cxnId="{ACC237CF-0093-4DBA-BAE9-426B9FEA73AE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5F3AC01A-77CF-48FF-A738-DDDE6391261B}" type="sibTrans" cxnId="{ACC237CF-0093-4DBA-BAE9-426B9FEA73AE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DEDC50E8-5462-4E70-9D99-1B17B6D39802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 и физическими лицами – должниками в бюджетную систему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EB5F072-4B83-4060-BB72-BC634E02FB5E}" type="parTrans" cxnId="{30A256F8-B313-47D6-AA01-64F3797B403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4C6325A5-2942-4F1C-B084-DAB39EF532E9}" type="sibTrans" cxnId="{30A256F8-B313-47D6-AA01-64F3797B403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0F9F0ED5-F02A-400D-8481-0C09B102EAF4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труда и занятости</a:t>
          </a:r>
          <a:endParaRPr lang="ru-RU" sz="14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22F9266-29D5-4B79-825B-B6798D8D1BAA}" type="parTrans" cxnId="{57C4872A-7E58-43B1-ACFE-BFF9D892023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2AA1314-B185-4C0C-B145-3F0F6D65ED4E}" type="sibTrans" cxnId="{57C4872A-7E58-43B1-ACFE-BFF9D892023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FDDDB6B-0F64-4997-9F69-12E01906EBF1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допустившими </a:t>
          </a:r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"неформальную" </a:t>
          </a:r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занятость 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B02E7077-3CCE-43C2-A2E9-3E33A03CEDDA}" type="parTrans" cxnId="{214CFBAA-EEB3-41A6-B243-2784B432AFD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CD90988-C052-4F5B-94F0-C0441EAB67C7}" type="sibTrans" cxnId="{214CFBAA-EEB3-41A6-B243-2784B432AFD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FB57A2B-E170-4465-942E-9F43DB292E3D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в которых установлена заработная плата ниже минимально установленного уровня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37C34D41-A90B-47DF-AA7A-3CAD95C2CFA2}" type="parTrans" cxnId="{E8B0EBF4-8237-432F-9CED-FF00C4D98CF9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95908C11-B761-4CB6-8BC0-E27A572B184F}" type="sibTrans" cxnId="{E8B0EBF4-8237-432F-9CED-FF00C4D98CF9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AA0F9FC7-EF11-4AFF-B5A8-AE5C1BD70888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</a:t>
          </a:r>
          <a:r>
            <a:rPr lang="ru-RU" sz="12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имуществе-нных</a:t>
          </a:r>
          <a:r>
            <a:rPr lang="ru-RU" sz="12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отношений</a:t>
          </a:r>
          <a:endParaRPr lang="ru-RU" sz="12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4A5B033-0931-42BF-A603-7092ADCEFE48}" type="parTrans" cxnId="{53309E4D-A907-424F-B9DF-A59D2D7591D5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13827374-93F5-47FD-8283-EAE819212889}" type="sibTrans" cxnId="{53309E4D-A907-424F-B9DF-A59D2D7591D5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6E993C9-66CF-4726-A840-E371EA7365C9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Постановка на учет неучтенных объектов капитального строительства и земельных участков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4B8D62F-AA9A-4DFE-87B6-2F6BEC93973B}" type="parTrans" cxnId="{C6AF166A-E26A-4B74-9E41-4596C953CEA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75A6784D-8F7D-4BA6-A7DA-B66C24B75FDC}" type="sibTrans" cxnId="{C6AF166A-E26A-4B74-9E41-4596C953CEA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2E31307E-BF2F-440C-BCBF-1A92745DE201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Приведение арендных ставок по аренде муниципального имущества к рыночному уровню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5008C41-7159-4462-8E02-014422CD6BB0}" type="parTrans" cxnId="{559DE0AF-ADCD-45DF-835C-CC8E0F7EE5D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B5DC3B39-0CD5-491F-BA67-4109F8EE6589}" type="sibTrans" cxnId="{559DE0AF-ADCD-45DF-835C-CC8E0F7EE5D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5E02CF5-A979-482C-B04F-3FC633A59955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Мероприятия, нацеленные на вывод убыточных организаций на безубыточный уровень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E3E435F-B6FF-47C2-ADC7-67DB07953B81}" type="parTrans" cxnId="{A1B0BCBA-B4DE-41ED-8DF7-131A6EC71030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AF9D3DF7-8DCB-40DA-B28C-BAA24677E1EA}" type="sibTrans" cxnId="{A1B0BCBA-B4DE-41ED-8DF7-131A6EC71030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4E1B827-60AC-4A0D-8179-CF02C8B4176E}" type="pres">
      <dgm:prSet presAssocID="{1010D238-FB51-47C6-AEC9-BE4320B38B9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134B8D-80A1-4611-B8F5-C9B91EC34A4B}" type="pres">
      <dgm:prSet presAssocID="{18B94B51-25CB-45FD-AAB5-9BC0F2D86DFF}" presName="posSpace" presStyleCnt="0"/>
      <dgm:spPr/>
    </dgm:pt>
    <dgm:pt modelId="{FAA0687A-AA00-4A6B-B100-E21897ECBD8E}" type="pres">
      <dgm:prSet presAssocID="{18B94B51-25CB-45FD-AAB5-9BC0F2D86DFF}" presName="vertFlow" presStyleCnt="0"/>
      <dgm:spPr/>
    </dgm:pt>
    <dgm:pt modelId="{B77D6584-5D14-4B83-9797-37DD6D2BC5B6}" type="pres">
      <dgm:prSet presAssocID="{18B94B51-25CB-45FD-AAB5-9BC0F2D86DFF}" presName="topSpace" presStyleCnt="0"/>
      <dgm:spPr/>
    </dgm:pt>
    <dgm:pt modelId="{B1F75C85-B97A-4AA1-9BBB-EFE98F8C1E07}" type="pres">
      <dgm:prSet presAssocID="{18B94B51-25CB-45FD-AAB5-9BC0F2D86DFF}" presName="firstComp" presStyleCnt="0"/>
      <dgm:spPr/>
    </dgm:pt>
    <dgm:pt modelId="{219005CA-0C6B-48E4-865D-9F030E249A3C}" type="pres">
      <dgm:prSet presAssocID="{18B94B51-25CB-45FD-AAB5-9BC0F2D86DFF}" presName="firstChild" presStyleLbl="bgAccFollowNode1" presStyleIdx="0" presStyleCnt="7" custLinFactNeighborX="9514" custLinFactNeighborY="-2413"/>
      <dgm:spPr/>
      <dgm:t>
        <a:bodyPr/>
        <a:lstStyle/>
        <a:p>
          <a:endParaRPr lang="ru-RU"/>
        </a:p>
      </dgm:t>
    </dgm:pt>
    <dgm:pt modelId="{209447FD-47EA-47DE-AA72-DDAC612C6441}" type="pres">
      <dgm:prSet presAssocID="{18B94B51-25CB-45FD-AAB5-9BC0F2D86DFF}" presName="firstChildTx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09CD5-67E2-4E33-B610-557C9C9CFD68}" type="pres">
      <dgm:prSet presAssocID="{DEDC50E8-5462-4E70-9D99-1B17B6D39802}" presName="comp" presStyleCnt="0"/>
      <dgm:spPr/>
    </dgm:pt>
    <dgm:pt modelId="{05E4D00E-81EE-4369-A116-4E6FADB188B5}" type="pres">
      <dgm:prSet presAssocID="{DEDC50E8-5462-4E70-9D99-1B17B6D39802}" presName="child" presStyleLbl="bgAccFollowNode1" presStyleIdx="1" presStyleCnt="7" custScaleY="118378" custLinFactNeighborX="9514" custLinFactNeighborY="-4718"/>
      <dgm:spPr/>
      <dgm:t>
        <a:bodyPr/>
        <a:lstStyle/>
        <a:p>
          <a:endParaRPr lang="ru-RU"/>
        </a:p>
      </dgm:t>
    </dgm:pt>
    <dgm:pt modelId="{064B996E-6BCB-4305-AF80-66034EFD5670}" type="pres">
      <dgm:prSet presAssocID="{DEDC50E8-5462-4E70-9D99-1B17B6D39802}" presName="childTx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B90F3-D579-446C-9C27-551C50E9A622}" type="pres">
      <dgm:prSet presAssocID="{F5E02CF5-A979-482C-B04F-3FC633A59955}" presName="comp" presStyleCnt="0"/>
      <dgm:spPr/>
    </dgm:pt>
    <dgm:pt modelId="{27735BBA-C0B1-460A-84C4-E498667DD4B2}" type="pres">
      <dgm:prSet presAssocID="{F5E02CF5-A979-482C-B04F-3FC633A59955}" presName="child" presStyleLbl="bgAccFollowNode1" presStyleIdx="2" presStyleCnt="7" custLinFactNeighborX="9514" custLinFactNeighborY="-4718"/>
      <dgm:spPr/>
      <dgm:t>
        <a:bodyPr/>
        <a:lstStyle/>
        <a:p>
          <a:endParaRPr lang="ru-RU"/>
        </a:p>
      </dgm:t>
    </dgm:pt>
    <dgm:pt modelId="{2C102498-A7F9-4935-BE4C-6C71CACA0A2B}" type="pres">
      <dgm:prSet presAssocID="{F5E02CF5-A979-482C-B04F-3FC633A59955}" presName="childTx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6499A-7D41-4C2F-BC00-428291B47094}" type="pres">
      <dgm:prSet presAssocID="{18B94B51-25CB-45FD-AAB5-9BC0F2D86DFF}" presName="negSpace" presStyleCnt="0"/>
      <dgm:spPr/>
    </dgm:pt>
    <dgm:pt modelId="{0F0CF420-D880-413A-A812-FC1D3B4889F1}" type="pres">
      <dgm:prSet presAssocID="{18B94B51-25CB-45FD-AAB5-9BC0F2D86DFF}" presName="circle" presStyleLbl="node1" presStyleIdx="0" presStyleCnt="3" custLinFactNeighborX="7336" custLinFactNeighborY="-248"/>
      <dgm:spPr/>
      <dgm:t>
        <a:bodyPr/>
        <a:lstStyle/>
        <a:p>
          <a:endParaRPr lang="ru-RU"/>
        </a:p>
      </dgm:t>
    </dgm:pt>
    <dgm:pt modelId="{A7E42D56-91E6-46C0-8ED1-BEF7BF17CA94}" type="pres">
      <dgm:prSet presAssocID="{ED987ED6-BA72-4CDE-8A6A-DDB6AA74A2F0}" presName="transSpace" presStyleCnt="0"/>
      <dgm:spPr/>
    </dgm:pt>
    <dgm:pt modelId="{16AC45DD-05C0-4DC4-9E5B-2D6905CFB3D6}" type="pres">
      <dgm:prSet presAssocID="{0F9F0ED5-F02A-400D-8481-0C09B102EAF4}" presName="posSpace" presStyleCnt="0"/>
      <dgm:spPr/>
    </dgm:pt>
    <dgm:pt modelId="{3650A09E-C524-4904-A122-E913978C0476}" type="pres">
      <dgm:prSet presAssocID="{0F9F0ED5-F02A-400D-8481-0C09B102EAF4}" presName="vertFlow" presStyleCnt="0"/>
      <dgm:spPr/>
    </dgm:pt>
    <dgm:pt modelId="{CD45BF87-9EBF-4C7D-9508-B2C350908D17}" type="pres">
      <dgm:prSet presAssocID="{0F9F0ED5-F02A-400D-8481-0C09B102EAF4}" presName="topSpace" presStyleCnt="0"/>
      <dgm:spPr/>
    </dgm:pt>
    <dgm:pt modelId="{EC6B565F-0603-4962-B654-6D9A813B7E56}" type="pres">
      <dgm:prSet presAssocID="{0F9F0ED5-F02A-400D-8481-0C09B102EAF4}" presName="firstComp" presStyleCnt="0"/>
      <dgm:spPr/>
    </dgm:pt>
    <dgm:pt modelId="{6C84E473-7A81-4633-831D-141F87A005F8}" type="pres">
      <dgm:prSet presAssocID="{0F9F0ED5-F02A-400D-8481-0C09B102EAF4}" presName="firstChild" presStyleLbl="bgAccFollowNode1" presStyleIdx="3" presStyleCnt="7" custLinFactNeighborX="5" custLinFactNeighborY="1029"/>
      <dgm:spPr/>
      <dgm:t>
        <a:bodyPr/>
        <a:lstStyle/>
        <a:p>
          <a:endParaRPr lang="ru-RU"/>
        </a:p>
      </dgm:t>
    </dgm:pt>
    <dgm:pt modelId="{A7B5AF88-8FF0-43A9-8498-10060E623C77}" type="pres">
      <dgm:prSet presAssocID="{0F9F0ED5-F02A-400D-8481-0C09B102EAF4}" presName="firstChildTx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8095B-5E10-41D1-A732-178743F7D1D5}" type="pres">
      <dgm:prSet presAssocID="{FFB57A2B-E170-4465-942E-9F43DB292E3D}" presName="comp" presStyleCnt="0"/>
      <dgm:spPr/>
    </dgm:pt>
    <dgm:pt modelId="{0B75528C-B633-4F0A-BDC8-DFC7C482A214}" type="pres">
      <dgm:prSet presAssocID="{FFB57A2B-E170-4465-942E-9F43DB292E3D}" presName="child" presStyleLbl="bgAccFollowNode1" presStyleIdx="4" presStyleCnt="7" custScaleY="141365" custLinFactNeighborX="5" custLinFactNeighborY="1029"/>
      <dgm:spPr/>
      <dgm:t>
        <a:bodyPr/>
        <a:lstStyle/>
        <a:p>
          <a:endParaRPr lang="ru-RU"/>
        </a:p>
      </dgm:t>
    </dgm:pt>
    <dgm:pt modelId="{72127C05-DD11-478A-9D36-458947742334}" type="pres">
      <dgm:prSet presAssocID="{FFB57A2B-E170-4465-942E-9F43DB292E3D}" presName="childTx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A0943-B796-4E68-A9CD-B1453B50CA03}" type="pres">
      <dgm:prSet presAssocID="{0F9F0ED5-F02A-400D-8481-0C09B102EAF4}" presName="negSpace" presStyleCnt="0"/>
      <dgm:spPr/>
    </dgm:pt>
    <dgm:pt modelId="{BCE4B423-FBF5-425E-924F-17746D5B8F96}" type="pres">
      <dgm:prSet presAssocID="{0F9F0ED5-F02A-400D-8481-0C09B102EAF4}" presName="circle" presStyleLbl="node1" presStyleIdx="1" presStyleCnt="3" custLinFactNeighborX="5" custLinFactNeighborY="1029"/>
      <dgm:spPr/>
      <dgm:t>
        <a:bodyPr/>
        <a:lstStyle/>
        <a:p>
          <a:endParaRPr lang="ru-RU"/>
        </a:p>
      </dgm:t>
    </dgm:pt>
    <dgm:pt modelId="{6BBACAE2-5DCC-4427-8A8C-252C42A8C558}" type="pres">
      <dgm:prSet presAssocID="{E2AA1314-B185-4C0C-B145-3F0F6D65ED4E}" presName="transSpace" presStyleCnt="0"/>
      <dgm:spPr/>
    </dgm:pt>
    <dgm:pt modelId="{5EEA522B-FD73-4254-AB45-8A39C4E54806}" type="pres">
      <dgm:prSet presAssocID="{AA0F9FC7-EF11-4AFF-B5A8-AE5C1BD70888}" presName="posSpace" presStyleCnt="0"/>
      <dgm:spPr/>
    </dgm:pt>
    <dgm:pt modelId="{904571D2-29E3-4352-A01F-9A8605A39FF4}" type="pres">
      <dgm:prSet presAssocID="{AA0F9FC7-EF11-4AFF-B5A8-AE5C1BD70888}" presName="vertFlow" presStyleCnt="0"/>
      <dgm:spPr/>
    </dgm:pt>
    <dgm:pt modelId="{64F3F3C2-9822-4125-AF14-2AB6A15A0A31}" type="pres">
      <dgm:prSet presAssocID="{AA0F9FC7-EF11-4AFF-B5A8-AE5C1BD70888}" presName="topSpace" presStyleCnt="0"/>
      <dgm:spPr/>
    </dgm:pt>
    <dgm:pt modelId="{E05D42AB-E90B-46CA-A5F4-1FA5C8A87D61}" type="pres">
      <dgm:prSet presAssocID="{AA0F9FC7-EF11-4AFF-B5A8-AE5C1BD70888}" presName="firstComp" presStyleCnt="0"/>
      <dgm:spPr/>
    </dgm:pt>
    <dgm:pt modelId="{49CF51D4-EA94-488E-9FDA-C10420F49B9B}" type="pres">
      <dgm:prSet presAssocID="{AA0F9FC7-EF11-4AFF-B5A8-AE5C1BD70888}" presName="firstChild" presStyleLbl="bgAccFollowNode1" presStyleIdx="5" presStyleCnt="7" custScaleY="111494" custLinFactNeighborX="-9505" custLinFactNeighborY="1029"/>
      <dgm:spPr/>
      <dgm:t>
        <a:bodyPr/>
        <a:lstStyle/>
        <a:p>
          <a:endParaRPr lang="ru-RU"/>
        </a:p>
      </dgm:t>
    </dgm:pt>
    <dgm:pt modelId="{BECE80DF-DE5E-4028-8C34-479A4D442C8B}" type="pres">
      <dgm:prSet presAssocID="{AA0F9FC7-EF11-4AFF-B5A8-AE5C1BD70888}" presName="firstChildTx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F3368-9D15-4C0A-B9E0-3A57ABCEA56A}" type="pres">
      <dgm:prSet presAssocID="{2E31307E-BF2F-440C-BCBF-1A92745DE201}" presName="comp" presStyleCnt="0"/>
      <dgm:spPr/>
    </dgm:pt>
    <dgm:pt modelId="{F318DD30-FC5A-440D-9988-C120D6F97852}" type="pres">
      <dgm:prSet presAssocID="{2E31307E-BF2F-440C-BCBF-1A92745DE201}" presName="child" presStyleLbl="bgAccFollowNode1" presStyleIdx="6" presStyleCnt="7" custLinFactNeighborX="-9505" custLinFactNeighborY="1029"/>
      <dgm:spPr/>
      <dgm:t>
        <a:bodyPr/>
        <a:lstStyle/>
        <a:p>
          <a:endParaRPr lang="ru-RU"/>
        </a:p>
      </dgm:t>
    </dgm:pt>
    <dgm:pt modelId="{23E6D3DC-D99B-4186-B294-91E7FFE0440C}" type="pres">
      <dgm:prSet presAssocID="{2E31307E-BF2F-440C-BCBF-1A92745DE201}" presName="childTx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DB54A-AE20-4615-AA49-A5659EBA0742}" type="pres">
      <dgm:prSet presAssocID="{AA0F9FC7-EF11-4AFF-B5A8-AE5C1BD70888}" presName="negSpace" presStyleCnt="0"/>
      <dgm:spPr/>
    </dgm:pt>
    <dgm:pt modelId="{B868963C-11C7-42B9-A074-F5001EAB51F4}" type="pres">
      <dgm:prSet presAssocID="{AA0F9FC7-EF11-4AFF-B5A8-AE5C1BD70888}" presName="circle" presStyleLbl="node1" presStyleIdx="2" presStyleCnt="3" custLinFactNeighborX="-6199" custLinFactNeighborY="6779"/>
      <dgm:spPr/>
      <dgm:t>
        <a:bodyPr/>
        <a:lstStyle/>
        <a:p>
          <a:endParaRPr lang="ru-RU"/>
        </a:p>
      </dgm:t>
    </dgm:pt>
  </dgm:ptLst>
  <dgm:cxnLst>
    <dgm:cxn modelId="{967ABC4A-813C-4E79-AE12-057D1BEFF485}" type="presOf" srcId="{1010D238-FB51-47C6-AEC9-BE4320B38B9C}" destId="{E4E1B827-60AC-4A0D-8179-CF02C8B4176E}" srcOrd="0" destOrd="0" presId="urn:microsoft.com/office/officeart/2005/8/layout/hList9"/>
    <dgm:cxn modelId="{A4A4B33A-76EA-47A9-A35A-706E4D91186E}" type="presOf" srcId="{4E5004FD-247D-476B-BB6D-759F4C50941B}" destId="{219005CA-0C6B-48E4-865D-9F030E249A3C}" srcOrd="0" destOrd="0" presId="urn:microsoft.com/office/officeart/2005/8/layout/hList9"/>
    <dgm:cxn modelId="{508475EE-B372-4F44-BA26-0442A7C1FB11}" type="presOf" srcId="{DEDC50E8-5462-4E70-9D99-1B17B6D39802}" destId="{05E4D00E-81EE-4369-A116-4E6FADB188B5}" srcOrd="0" destOrd="0" presId="urn:microsoft.com/office/officeart/2005/8/layout/hList9"/>
    <dgm:cxn modelId="{4EF777D3-354C-4D17-A0D5-A2B90CA95AF9}" type="presOf" srcId="{2E31307E-BF2F-440C-BCBF-1A92745DE201}" destId="{F318DD30-FC5A-440D-9988-C120D6F97852}" srcOrd="0" destOrd="0" presId="urn:microsoft.com/office/officeart/2005/8/layout/hList9"/>
    <dgm:cxn modelId="{C6AF166A-E26A-4B74-9E41-4596C953CEA2}" srcId="{AA0F9FC7-EF11-4AFF-B5A8-AE5C1BD70888}" destId="{36E993C9-66CF-4726-A840-E371EA7365C9}" srcOrd="0" destOrd="0" parTransId="{E4B8D62F-AA9A-4DFE-87B6-2F6BEC93973B}" sibTransId="{75A6784D-8F7D-4BA6-A7DA-B66C24B75FDC}"/>
    <dgm:cxn modelId="{57C4872A-7E58-43B1-ACFE-BFF9D8920238}" srcId="{1010D238-FB51-47C6-AEC9-BE4320B38B9C}" destId="{0F9F0ED5-F02A-400D-8481-0C09B102EAF4}" srcOrd="1" destOrd="0" parTransId="{522F9266-29D5-4B79-825B-B6798D8D1BAA}" sibTransId="{E2AA1314-B185-4C0C-B145-3F0F6D65ED4E}"/>
    <dgm:cxn modelId="{A6A3061E-1BC6-436C-B499-15C218DA8A06}" type="presOf" srcId="{0F9F0ED5-F02A-400D-8481-0C09B102EAF4}" destId="{BCE4B423-FBF5-425E-924F-17746D5B8F96}" srcOrd="0" destOrd="0" presId="urn:microsoft.com/office/officeart/2005/8/layout/hList9"/>
    <dgm:cxn modelId="{A1B0BCBA-B4DE-41ED-8DF7-131A6EC71030}" srcId="{18B94B51-25CB-45FD-AAB5-9BC0F2D86DFF}" destId="{F5E02CF5-A979-482C-B04F-3FC633A59955}" srcOrd="2" destOrd="0" parTransId="{AE3E435F-B6FF-47C2-ADC7-67DB07953B81}" sibTransId="{AF9D3DF7-8DCB-40DA-B28C-BAA24677E1EA}"/>
    <dgm:cxn modelId="{7A76BD14-1790-49F3-8BC0-740E688D41C7}" srcId="{1010D238-FB51-47C6-AEC9-BE4320B38B9C}" destId="{18B94B51-25CB-45FD-AAB5-9BC0F2D86DFF}" srcOrd="0" destOrd="0" parTransId="{E67EAE99-E1BA-498B-87BD-D8A6CF451790}" sibTransId="{ED987ED6-BA72-4CDE-8A6A-DDB6AA74A2F0}"/>
    <dgm:cxn modelId="{8F37778D-AF2B-44A2-83E5-1A3223FA84EA}" type="presOf" srcId="{F5E02CF5-A979-482C-B04F-3FC633A59955}" destId="{27735BBA-C0B1-460A-84C4-E498667DD4B2}" srcOrd="0" destOrd="0" presId="urn:microsoft.com/office/officeart/2005/8/layout/hList9"/>
    <dgm:cxn modelId="{8F686A00-6D69-49F9-84B8-413AC7758953}" type="presOf" srcId="{3FDDDB6B-0F64-4997-9F69-12E01906EBF1}" destId="{A7B5AF88-8FF0-43A9-8498-10060E623C77}" srcOrd="1" destOrd="0" presId="urn:microsoft.com/office/officeart/2005/8/layout/hList9"/>
    <dgm:cxn modelId="{778D04FF-EF64-46AA-9E6B-C22FD97CC577}" type="presOf" srcId="{FFB57A2B-E170-4465-942E-9F43DB292E3D}" destId="{72127C05-DD11-478A-9D36-458947742334}" srcOrd="1" destOrd="0" presId="urn:microsoft.com/office/officeart/2005/8/layout/hList9"/>
    <dgm:cxn modelId="{559DE0AF-ADCD-45DF-835C-CC8E0F7EE5D2}" srcId="{AA0F9FC7-EF11-4AFF-B5A8-AE5C1BD70888}" destId="{2E31307E-BF2F-440C-BCBF-1A92745DE201}" srcOrd="1" destOrd="0" parTransId="{65008C41-7159-4462-8E02-014422CD6BB0}" sibTransId="{B5DC3B39-0CD5-491F-BA67-4109F8EE6589}"/>
    <dgm:cxn modelId="{EF5A8EBE-32CB-4C1B-89E8-A5E49C5308DB}" type="presOf" srcId="{4E5004FD-247D-476B-BB6D-759F4C50941B}" destId="{209447FD-47EA-47DE-AA72-DDAC612C6441}" srcOrd="1" destOrd="0" presId="urn:microsoft.com/office/officeart/2005/8/layout/hList9"/>
    <dgm:cxn modelId="{D08FAF44-C41B-4A45-B164-5BAB35168401}" type="presOf" srcId="{18B94B51-25CB-45FD-AAB5-9BC0F2D86DFF}" destId="{0F0CF420-D880-413A-A812-FC1D3B4889F1}" srcOrd="0" destOrd="0" presId="urn:microsoft.com/office/officeart/2005/8/layout/hList9"/>
    <dgm:cxn modelId="{30A256F8-B313-47D6-AA01-64F3797B4037}" srcId="{18B94B51-25CB-45FD-AAB5-9BC0F2D86DFF}" destId="{DEDC50E8-5462-4E70-9D99-1B17B6D39802}" srcOrd="1" destOrd="0" parTransId="{5EB5F072-4B83-4060-BB72-BC634E02FB5E}" sibTransId="{4C6325A5-2942-4F1C-B084-DAB39EF532E9}"/>
    <dgm:cxn modelId="{3DD84F1E-7FB3-48C7-8063-260E966C88F3}" type="presOf" srcId="{36E993C9-66CF-4726-A840-E371EA7365C9}" destId="{BECE80DF-DE5E-4028-8C34-479A4D442C8B}" srcOrd="1" destOrd="0" presId="urn:microsoft.com/office/officeart/2005/8/layout/hList9"/>
    <dgm:cxn modelId="{53309E4D-A907-424F-B9DF-A59D2D7591D5}" srcId="{1010D238-FB51-47C6-AEC9-BE4320B38B9C}" destId="{AA0F9FC7-EF11-4AFF-B5A8-AE5C1BD70888}" srcOrd="2" destOrd="0" parTransId="{34A5B033-0931-42BF-A603-7092ADCEFE48}" sibTransId="{13827374-93F5-47FD-8283-EAE819212889}"/>
    <dgm:cxn modelId="{216CD67E-96BE-4D0D-A399-C791505AA3A0}" type="presOf" srcId="{3FDDDB6B-0F64-4997-9F69-12E01906EBF1}" destId="{6C84E473-7A81-4633-831D-141F87A005F8}" srcOrd="0" destOrd="0" presId="urn:microsoft.com/office/officeart/2005/8/layout/hList9"/>
    <dgm:cxn modelId="{8FB852CA-38B0-4422-A023-5F3856F98E59}" type="presOf" srcId="{2E31307E-BF2F-440C-BCBF-1A92745DE201}" destId="{23E6D3DC-D99B-4186-B294-91E7FFE0440C}" srcOrd="1" destOrd="0" presId="urn:microsoft.com/office/officeart/2005/8/layout/hList9"/>
    <dgm:cxn modelId="{E8B0EBF4-8237-432F-9CED-FF00C4D98CF9}" srcId="{0F9F0ED5-F02A-400D-8481-0C09B102EAF4}" destId="{FFB57A2B-E170-4465-942E-9F43DB292E3D}" srcOrd="1" destOrd="0" parTransId="{37C34D41-A90B-47DF-AA7A-3CAD95C2CFA2}" sibTransId="{95908C11-B761-4CB6-8BC0-E27A572B184F}"/>
    <dgm:cxn modelId="{085E2F1C-E60A-42D9-A020-6135445F4CAC}" type="presOf" srcId="{F5E02CF5-A979-482C-B04F-3FC633A59955}" destId="{2C102498-A7F9-4935-BE4C-6C71CACA0A2B}" srcOrd="1" destOrd="0" presId="urn:microsoft.com/office/officeart/2005/8/layout/hList9"/>
    <dgm:cxn modelId="{DA86F33A-1B71-4B06-87D0-604E7730C8B7}" type="presOf" srcId="{FFB57A2B-E170-4465-942E-9F43DB292E3D}" destId="{0B75528C-B633-4F0A-BDC8-DFC7C482A214}" srcOrd="0" destOrd="0" presId="urn:microsoft.com/office/officeart/2005/8/layout/hList9"/>
    <dgm:cxn modelId="{ACC237CF-0093-4DBA-BAE9-426B9FEA73AE}" srcId="{18B94B51-25CB-45FD-AAB5-9BC0F2D86DFF}" destId="{4E5004FD-247D-476B-BB6D-759F4C50941B}" srcOrd="0" destOrd="0" parTransId="{E15B04EE-85CE-46A4-96AC-519ECF962356}" sibTransId="{5F3AC01A-77CF-48FF-A738-DDDE6391261B}"/>
    <dgm:cxn modelId="{3B84412B-9A19-4035-85DF-92C51E1E00CF}" type="presOf" srcId="{AA0F9FC7-EF11-4AFF-B5A8-AE5C1BD70888}" destId="{B868963C-11C7-42B9-A074-F5001EAB51F4}" srcOrd="0" destOrd="0" presId="urn:microsoft.com/office/officeart/2005/8/layout/hList9"/>
    <dgm:cxn modelId="{8B471F83-F5CA-4E3E-9EA2-91F52B8BD638}" type="presOf" srcId="{36E993C9-66CF-4726-A840-E371EA7365C9}" destId="{49CF51D4-EA94-488E-9FDA-C10420F49B9B}" srcOrd="0" destOrd="0" presId="urn:microsoft.com/office/officeart/2005/8/layout/hList9"/>
    <dgm:cxn modelId="{214CFBAA-EEB3-41A6-B243-2784B432AFD8}" srcId="{0F9F0ED5-F02A-400D-8481-0C09B102EAF4}" destId="{3FDDDB6B-0F64-4997-9F69-12E01906EBF1}" srcOrd="0" destOrd="0" parTransId="{B02E7077-3CCE-43C2-A2E9-3E33A03CEDDA}" sibTransId="{FCD90988-C052-4F5B-94F0-C0441EAB67C7}"/>
    <dgm:cxn modelId="{7B8DBF2A-AB2E-4B37-A75B-21D105A0CE53}" type="presOf" srcId="{DEDC50E8-5462-4E70-9D99-1B17B6D39802}" destId="{064B996E-6BCB-4305-AF80-66034EFD5670}" srcOrd="1" destOrd="0" presId="urn:microsoft.com/office/officeart/2005/8/layout/hList9"/>
    <dgm:cxn modelId="{53518E1D-C1A1-4F5E-8021-1C8E5AE08992}" type="presParOf" srcId="{E4E1B827-60AC-4A0D-8179-CF02C8B4176E}" destId="{81134B8D-80A1-4611-B8F5-C9B91EC34A4B}" srcOrd="0" destOrd="0" presId="urn:microsoft.com/office/officeart/2005/8/layout/hList9"/>
    <dgm:cxn modelId="{AC194D38-1704-44B9-AE2B-56C492FA4B14}" type="presParOf" srcId="{E4E1B827-60AC-4A0D-8179-CF02C8B4176E}" destId="{FAA0687A-AA00-4A6B-B100-E21897ECBD8E}" srcOrd="1" destOrd="0" presId="urn:microsoft.com/office/officeart/2005/8/layout/hList9"/>
    <dgm:cxn modelId="{86FFA322-4468-4684-AA69-7A0511F7CB2A}" type="presParOf" srcId="{FAA0687A-AA00-4A6B-B100-E21897ECBD8E}" destId="{B77D6584-5D14-4B83-9797-37DD6D2BC5B6}" srcOrd="0" destOrd="0" presId="urn:microsoft.com/office/officeart/2005/8/layout/hList9"/>
    <dgm:cxn modelId="{FDE6250F-2FD7-430F-9F8E-112173772FD9}" type="presParOf" srcId="{FAA0687A-AA00-4A6B-B100-E21897ECBD8E}" destId="{B1F75C85-B97A-4AA1-9BBB-EFE98F8C1E07}" srcOrd="1" destOrd="0" presId="urn:microsoft.com/office/officeart/2005/8/layout/hList9"/>
    <dgm:cxn modelId="{C56F2C46-A19A-4099-81EF-6A49C2A734A9}" type="presParOf" srcId="{B1F75C85-B97A-4AA1-9BBB-EFE98F8C1E07}" destId="{219005CA-0C6B-48E4-865D-9F030E249A3C}" srcOrd="0" destOrd="0" presId="urn:microsoft.com/office/officeart/2005/8/layout/hList9"/>
    <dgm:cxn modelId="{CCF49712-909A-4B2F-B196-407721E0D728}" type="presParOf" srcId="{B1F75C85-B97A-4AA1-9BBB-EFE98F8C1E07}" destId="{209447FD-47EA-47DE-AA72-DDAC612C6441}" srcOrd="1" destOrd="0" presId="urn:microsoft.com/office/officeart/2005/8/layout/hList9"/>
    <dgm:cxn modelId="{F581D4C4-8100-4ACD-B7F8-0F78AA35C0A7}" type="presParOf" srcId="{FAA0687A-AA00-4A6B-B100-E21897ECBD8E}" destId="{3C909CD5-67E2-4E33-B610-557C9C9CFD68}" srcOrd="2" destOrd="0" presId="urn:microsoft.com/office/officeart/2005/8/layout/hList9"/>
    <dgm:cxn modelId="{B0D4579D-6746-40B6-AEB9-3E32F8F09E52}" type="presParOf" srcId="{3C909CD5-67E2-4E33-B610-557C9C9CFD68}" destId="{05E4D00E-81EE-4369-A116-4E6FADB188B5}" srcOrd="0" destOrd="0" presId="urn:microsoft.com/office/officeart/2005/8/layout/hList9"/>
    <dgm:cxn modelId="{39B3BEB2-B713-489E-A6AE-2C66E03DE9D2}" type="presParOf" srcId="{3C909CD5-67E2-4E33-B610-557C9C9CFD68}" destId="{064B996E-6BCB-4305-AF80-66034EFD5670}" srcOrd="1" destOrd="0" presId="urn:microsoft.com/office/officeart/2005/8/layout/hList9"/>
    <dgm:cxn modelId="{B0A87266-3366-42A9-98BE-9661F18DDBD9}" type="presParOf" srcId="{FAA0687A-AA00-4A6B-B100-E21897ECBD8E}" destId="{03FB90F3-D579-446C-9C27-551C50E9A622}" srcOrd="3" destOrd="0" presId="urn:microsoft.com/office/officeart/2005/8/layout/hList9"/>
    <dgm:cxn modelId="{E3E242F5-41A8-4E15-B548-649124AD8A70}" type="presParOf" srcId="{03FB90F3-D579-446C-9C27-551C50E9A622}" destId="{27735BBA-C0B1-460A-84C4-E498667DD4B2}" srcOrd="0" destOrd="0" presId="urn:microsoft.com/office/officeart/2005/8/layout/hList9"/>
    <dgm:cxn modelId="{D7B68870-4375-49A3-BBB1-8A0617D1016A}" type="presParOf" srcId="{03FB90F3-D579-446C-9C27-551C50E9A622}" destId="{2C102498-A7F9-4935-BE4C-6C71CACA0A2B}" srcOrd="1" destOrd="0" presId="urn:microsoft.com/office/officeart/2005/8/layout/hList9"/>
    <dgm:cxn modelId="{E6E940BC-1BC3-4C2C-9E3E-964649190E3F}" type="presParOf" srcId="{E4E1B827-60AC-4A0D-8179-CF02C8B4176E}" destId="{59A6499A-7D41-4C2F-BC00-428291B47094}" srcOrd="2" destOrd="0" presId="urn:microsoft.com/office/officeart/2005/8/layout/hList9"/>
    <dgm:cxn modelId="{56BE6A5E-0168-4B6A-89C8-86E035B420CC}" type="presParOf" srcId="{E4E1B827-60AC-4A0D-8179-CF02C8B4176E}" destId="{0F0CF420-D880-413A-A812-FC1D3B4889F1}" srcOrd="3" destOrd="0" presId="urn:microsoft.com/office/officeart/2005/8/layout/hList9"/>
    <dgm:cxn modelId="{C654CF05-001A-4E33-B7E6-51EE955A2E7B}" type="presParOf" srcId="{E4E1B827-60AC-4A0D-8179-CF02C8B4176E}" destId="{A7E42D56-91E6-46C0-8ED1-BEF7BF17CA94}" srcOrd="4" destOrd="0" presId="urn:microsoft.com/office/officeart/2005/8/layout/hList9"/>
    <dgm:cxn modelId="{27D83DC8-6A7E-44EC-9404-206E9F65AFAF}" type="presParOf" srcId="{E4E1B827-60AC-4A0D-8179-CF02C8B4176E}" destId="{16AC45DD-05C0-4DC4-9E5B-2D6905CFB3D6}" srcOrd="5" destOrd="0" presId="urn:microsoft.com/office/officeart/2005/8/layout/hList9"/>
    <dgm:cxn modelId="{51F4BDD3-32F3-4B3A-89B1-1C6D6A51A5EB}" type="presParOf" srcId="{E4E1B827-60AC-4A0D-8179-CF02C8B4176E}" destId="{3650A09E-C524-4904-A122-E913978C0476}" srcOrd="6" destOrd="0" presId="urn:microsoft.com/office/officeart/2005/8/layout/hList9"/>
    <dgm:cxn modelId="{29BB3AB6-49A2-4671-8828-F0E8229A81EE}" type="presParOf" srcId="{3650A09E-C524-4904-A122-E913978C0476}" destId="{CD45BF87-9EBF-4C7D-9508-B2C350908D17}" srcOrd="0" destOrd="0" presId="urn:microsoft.com/office/officeart/2005/8/layout/hList9"/>
    <dgm:cxn modelId="{BFFE195A-2288-4837-A1B3-4F5AE5CB32C1}" type="presParOf" srcId="{3650A09E-C524-4904-A122-E913978C0476}" destId="{EC6B565F-0603-4962-B654-6D9A813B7E56}" srcOrd="1" destOrd="0" presId="urn:microsoft.com/office/officeart/2005/8/layout/hList9"/>
    <dgm:cxn modelId="{139C744C-925C-4A17-B8D4-D0353DD75E9C}" type="presParOf" srcId="{EC6B565F-0603-4962-B654-6D9A813B7E56}" destId="{6C84E473-7A81-4633-831D-141F87A005F8}" srcOrd="0" destOrd="0" presId="urn:microsoft.com/office/officeart/2005/8/layout/hList9"/>
    <dgm:cxn modelId="{92D74969-FE4C-4B2E-A782-E6D5FCE7EC3E}" type="presParOf" srcId="{EC6B565F-0603-4962-B654-6D9A813B7E56}" destId="{A7B5AF88-8FF0-43A9-8498-10060E623C77}" srcOrd="1" destOrd="0" presId="urn:microsoft.com/office/officeart/2005/8/layout/hList9"/>
    <dgm:cxn modelId="{DF8551AD-B3BE-4059-B40D-5CA3F449E11B}" type="presParOf" srcId="{3650A09E-C524-4904-A122-E913978C0476}" destId="{7428095B-5E10-41D1-A732-178743F7D1D5}" srcOrd="2" destOrd="0" presId="urn:microsoft.com/office/officeart/2005/8/layout/hList9"/>
    <dgm:cxn modelId="{8A9664B9-8113-4F52-A368-3B7D886A2DC9}" type="presParOf" srcId="{7428095B-5E10-41D1-A732-178743F7D1D5}" destId="{0B75528C-B633-4F0A-BDC8-DFC7C482A214}" srcOrd="0" destOrd="0" presId="urn:microsoft.com/office/officeart/2005/8/layout/hList9"/>
    <dgm:cxn modelId="{3F0932FB-ED77-43D6-8ACC-F6930D8D3866}" type="presParOf" srcId="{7428095B-5E10-41D1-A732-178743F7D1D5}" destId="{72127C05-DD11-478A-9D36-458947742334}" srcOrd="1" destOrd="0" presId="urn:microsoft.com/office/officeart/2005/8/layout/hList9"/>
    <dgm:cxn modelId="{D1895735-7CE2-465D-8611-9A579F5FDD08}" type="presParOf" srcId="{E4E1B827-60AC-4A0D-8179-CF02C8B4176E}" destId="{425A0943-B796-4E68-A9CD-B1453B50CA03}" srcOrd="7" destOrd="0" presId="urn:microsoft.com/office/officeart/2005/8/layout/hList9"/>
    <dgm:cxn modelId="{385E3EB5-C0E8-4ADC-AB37-87319AE9AF39}" type="presParOf" srcId="{E4E1B827-60AC-4A0D-8179-CF02C8B4176E}" destId="{BCE4B423-FBF5-425E-924F-17746D5B8F96}" srcOrd="8" destOrd="0" presId="urn:microsoft.com/office/officeart/2005/8/layout/hList9"/>
    <dgm:cxn modelId="{92035E3E-76AE-4719-9691-732904DAC209}" type="presParOf" srcId="{E4E1B827-60AC-4A0D-8179-CF02C8B4176E}" destId="{6BBACAE2-5DCC-4427-8A8C-252C42A8C558}" srcOrd="9" destOrd="0" presId="urn:microsoft.com/office/officeart/2005/8/layout/hList9"/>
    <dgm:cxn modelId="{7CBA97D5-11F3-49AB-B6DA-4D67972CF7A1}" type="presParOf" srcId="{E4E1B827-60AC-4A0D-8179-CF02C8B4176E}" destId="{5EEA522B-FD73-4254-AB45-8A39C4E54806}" srcOrd="10" destOrd="0" presId="urn:microsoft.com/office/officeart/2005/8/layout/hList9"/>
    <dgm:cxn modelId="{745532E4-2E07-42E1-9E3D-05AC8B3117D8}" type="presParOf" srcId="{E4E1B827-60AC-4A0D-8179-CF02C8B4176E}" destId="{904571D2-29E3-4352-A01F-9A8605A39FF4}" srcOrd="11" destOrd="0" presId="urn:microsoft.com/office/officeart/2005/8/layout/hList9"/>
    <dgm:cxn modelId="{BB452167-FA4D-465B-A894-8B85F0BF6B8F}" type="presParOf" srcId="{904571D2-29E3-4352-A01F-9A8605A39FF4}" destId="{64F3F3C2-9822-4125-AF14-2AB6A15A0A31}" srcOrd="0" destOrd="0" presId="urn:microsoft.com/office/officeart/2005/8/layout/hList9"/>
    <dgm:cxn modelId="{048C0221-B815-439C-8144-A76173CD0F54}" type="presParOf" srcId="{904571D2-29E3-4352-A01F-9A8605A39FF4}" destId="{E05D42AB-E90B-46CA-A5F4-1FA5C8A87D61}" srcOrd="1" destOrd="0" presId="urn:microsoft.com/office/officeart/2005/8/layout/hList9"/>
    <dgm:cxn modelId="{B418F638-7A5C-4681-9C29-E36DC64E18DB}" type="presParOf" srcId="{E05D42AB-E90B-46CA-A5F4-1FA5C8A87D61}" destId="{49CF51D4-EA94-488E-9FDA-C10420F49B9B}" srcOrd="0" destOrd="0" presId="urn:microsoft.com/office/officeart/2005/8/layout/hList9"/>
    <dgm:cxn modelId="{1251741A-2593-4D57-9361-4B9A36A6CC4C}" type="presParOf" srcId="{E05D42AB-E90B-46CA-A5F4-1FA5C8A87D61}" destId="{BECE80DF-DE5E-4028-8C34-479A4D442C8B}" srcOrd="1" destOrd="0" presId="urn:microsoft.com/office/officeart/2005/8/layout/hList9"/>
    <dgm:cxn modelId="{745E9F4E-B83B-4CAE-BCFC-611D93D2ECC8}" type="presParOf" srcId="{904571D2-29E3-4352-A01F-9A8605A39FF4}" destId="{8DBF3368-9D15-4C0A-B9E0-3A57ABCEA56A}" srcOrd="2" destOrd="0" presId="urn:microsoft.com/office/officeart/2005/8/layout/hList9"/>
    <dgm:cxn modelId="{DB2A91A9-9793-4BB1-A882-EB631280D3BC}" type="presParOf" srcId="{8DBF3368-9D15-4C0A-B9E0-3A57ABCEA56A}" destId="{F318DD30-FC5A-440D-9988-C120D6F97852}" srcOrd="0" destOrd="0" presId="urn:microsoft.com/office/officeart/2005/8/layout/hList9"/>
    <dgm:cxn modelId="{BE15E1DD-1EAC-4552-9720-7BAD89361330}" type="presParOf" srcId="{8DBF3368-9D15-4C0A-B9E0-3A57ABCEA56A}" destId="{23E6D3DC-D99B-4186-B294-91E7FFE0440C}" srcOrd="1" destOrd="0" presId="urn:microsoft.com/office/officeart/2005/8/layout/hList9"/>
    <dgm:cxn modelId="{97543311-D0AE-4063-A46B-014C8AAD7426}" type="presParOf" srcId="{E4E1B827-60AC-4A0D-8179-CF02C8B4176E}" destId="{7CBDB54A-AE20-4615-AA49-A5659EBA0742}" srcOrd="12" destOrd="0" presId="urn:microsoft.com/office/officeart/2005/8/layout/hList9"/>
    <dgm:cxn modelId="{605DA6C1-DC36-46CA-AF19-9F4B698F76D3}" type="presParOf" srcId="{E4E1B827-60AC-4A0D-8179-CF02C8B4176E}" destId="{B868963C-11C7-42B9-A074-F5001EAB51F4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FA640D-BE71-4845-8695-738EF1814642}" type="doc">
      <dgm:prSet loTypeId="urn:microsoft.com/office/officeart/2005/8/layout/radial5" loCatId="relationship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BDB1C1C-5979-45E3-A544-6D0E14D0EAC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200" dirty="0"/>
        </a:p>
      </dgm:t>
    </dgm:pt>
    <dgm:pt modelId="{0D5E9079-393B-4C91-960A-35879442A820}" type="parTrans" cxnId="{512C8C46-BDB6-4F7D-9CFB-2D2AAC14C600}">
      <dgm:prSet/>
      <dgm:spPr/>
      <dgm:t>
        <a:bodyPr/>
        <a:lstStyle/>
        <a:p>
          <a:endParaRPr lang="ru-RU"/>
        </a:p>
      </dgm:t>
    </dgm:pt>
    <dgm:pt modelId="{1CBC3B26-165C-41BB-A738-434DDB45A956}" type="sibTrans" cxnId="{512C8C46-BDB6-4F7D-9CFB-2D2AAC14C600}">
      <dgm:prSet/>
      <dgm:spPr/>
      <dgm:t>
        <a:bodyPr/>
        <a:lstStyle/>
        <a:p>
          <a:endParaRPr lang="ru-RU"/>
        </a:p>
      </dgm:t>
    </dgm:pt>
    <dgm:pt modelId="{8E9ECECB-C599-471F-BD35-FDF650E3B066}">
      <dgm:prSet phldrT="[Текст]" custT="1"/>
      <dgm:spPr/>
      <dgm:t>
        <a:bodyPr/>
        <a:lstStyle/>
        <a:p>
          <a:pPr marL="0" indent="0">
            <a:tabLst>
              <a:tab pos="0" algn="l"/>
              <a:tab pos="93663" algn="l"/>
            </a:tabLst>
          </a:pPr>
          <a:r>
            <a:rPr lang="ru-RU" sz="1000" dirty="0" smtClean="0"/>
            <a:t>Образование</a:t>
          </a:r>
          <a:endParaRPr lang="ru-RU" sz="1000" dirty="0"/>
        </a:p>
      </dgm:t>
    </dgm:pt>
    <dgm:pt modelId="{C3D69448-C0CC-4CD4-ACEF-A35AF0EEFB92}" type="parTrans" cxnId="{E5B72379-327C-4264-A9FE-F8A65D6FB762}">
      <dgm:prSet/>
      <dgm:spPr/>
      <dgm:t>
        <a:bodyPr/>
        <a:lstStyle/>
        <a:p>
          <a:endParaRPr lang="ru-RU"/>
        </a:p>
      </dgm:t>
    </dgm:pt>
    <dgm:pt modelId="{BA7600C1-6D3E-4E38-9FC1-6E318FF7EE78}" type="sibTrans" cxnId="{E5B72379-327C-4264-A9FE-F8A65D6FB762}">
      <dgm:prSet/>
      <dgm:spPr/>
      <dgm:t>
        <a:bodyPr/>
        <a:lstStyle/>
        <a:p>
          <a:endParaRPr lang="ru-RU"/>
        </a:p>
      </dgm:t>
    </dgm:pt>
    <dgm:pt modelId="{FDF8231D-B171-4185-BF35-713DF543C2ED}">
      <dgm:prSet phldrT="[Текст]" custT="1"/>
      <dgm:spPr/>
      <dgm:t>
        <a:bodyPr/>
        <a:lstStyle/>
        <a:p>
          <a:r>
            <a:rPr lang="ru-RU" sz="1000" dirty="0" smtClean="0"/>
            <a:t>Культура </a:t>
          </a:r>
          <a:endParaRPr lang="ru-RU" sz="1000" dirty="0"/>
        </a:p>
      </dgm:t>
    </dgm:pt>
    <dgm:pt modelId="{FB80FD62-636D-402B-9E99-445314DAD45A}" type="parTrans" cxnId="{16E29333-71FA-4F33-84FA-7C7203695F29}">
      <dgm:prSet/>
      <dgm:spPr/>
      <dgm:t>
        <a:bodyPr/>
        <a:lstStyle/>
        <a:p>
          <a:endParaRPr lang="ru-RU"/>
        </a:p>
      </dgm:t>
    </dgm:pt>
    <dgm:pt modelId="{3100AFBA-84FF-4BDA-AB39-E375BC52D834}" type="sibTrans" cxnId="{16E29333-71FA-4F33-84FA-7C7203695F29}">
      <dgm:prSet/>
      <dgm:spPr/>
      <dgm:t>
        <a:bodyPr/>
        <a:lstStyle/>
        <a:p>
          <a:endParaRPr lang="ru-RU"/>
        </a:p>
      </dgm:t>
    </dgm:pt>
    <dgm:pt modelId="{6815F193-94FE-44AE-B475-C253B9896BEF}">
      <dgm:prSet phldrT="[Текст]" custT="1"/>
      <dgm:spPr/>
      <dgm:t>
        <a:bodyPr/>
        <a:lstStyle/>
        <a:p>
          <a:r>
            <a:rPr lang="ru-RU" sz="1000" dirty="0" smtClean="0"/>
            <a:t>Социальная политика</a:t>
          </a:r>
          <a:endParaRPr lang="ru-RU" sz="1000" dirty="0"/>
        </a:p>
      </dgm:t>
    </dgm:pt>
    <dgm:pt modelId="{A19B775A-E402-46FB-8E5C-F9EB9CC8CC6F}" type="parTrans" cxnId="{E6C2A5BF-4E85-47D8-AEF1-24F1A503CB4A}">
      <dgm:prSet/>
      <dgm:spPr/>
      <dgm:t>
        <a:bodyPr/>
        <a:lstStyle/>
        <a:p>
          <a:endParaRPr lang="ru-RU"/>
        </a:p>
      </dgm:t>
    </dgm:pt>
    <dgm:pt modelId="{F65691DF-72AB-4DE9-82E2-1F4E6FFDC0A8}" type="sibTrans" cxnId="{E6C2A5BF-4E85-47D8-AEF1-24F1A503CB4A}">
      <dgm:prSet/>
      <dgm:spPr/>
      <dgm:t>
        <a:bodyPr/>
        <a:lstStyle/>
        <a:p>
          <a:endParaRPr lang="ru-RU"/>
        </a:p>
      </dgm:t>
    </dgm:pt>
    <dgm:pt modelId="{57C82599-B204-40E8-AEFD-41B9521926CE}">
      <dgm:prSet phldrT="[Текст]" custT="1"/>
      <dgm:spPr/>
      <dgm:t>
        <a:bodyPr/>
        <a:lstStyle/>
        <a:p>
          <a:r>
            <a:rPr lang="ru-RU" sz="900" dirty="0" smtClean="0"/>
            <a:t>Физическая культура и спорт</a:t>
          </a:r>
          <a:endParaRPr lang="ru-RU" sz="900" dirty="0"/>
        </a:p>
      </dgm:t>
    </dgm:pt>
    <dgm:pt modelId="{EB2935AE-6D76-4B2A-B5D1-0BA194605ED1}" type="parTrans" cxnId="{5D393ECE-56A2-47A3-A2A5-EA71ECB976EC}">
      <dgm:prSet/>
      <dgm:spPr/>
      <dgm:t>
        <a:bodyPr/>
        <a:lstStyle/>
        <a:p>
          <a:endParaRPr lang="ru-RU"/>
        </a:p>
      </dgm:t>
    </dgm:pt>
    <dgm:pt modelId="{9A6BF356-6505-41E9-A9FC-BA3071338CCF}" type="sibTrans" cxnId="{5D393ECE-56A2-47A3-A2A5-EA71ECB976EC}">
      <dgm:prSet/>
      <dgm:spPr/>
      <dgm:t>
        <a:bodyPr/>
        <a:lstStyle/>
        <a:p>
          <a:endParaRPr lang="ru-RU"/>
        </a:p>
      </dgm:t>
    </dgm:pt>
    <dgm:pt modelId="{BC32526E-580E-4916-B13C-E24EA9078898}" type="pres">
      <dgm:prSet presAssocID="{8CFA640D-BE71-4845-8695-738EF18146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61C7CE-2E55-40A9-BCBD-1CB910494DDF}" type="pres">
      <dgm:prSet presAssocID="{7BDB1C1C-5979-45E3-A544-6D0E14D0EACF}" presName="centerShape" presStyleLbl="node0" presStyleIdx="0" presStyleCnt="1" custScaleX="138911" custScaleY="113077"/>
      <dgm:spPr/>
      <dgm:t>
        <a:bodyPr/>
        <a:lstStyle/>
        <a:p>
          <a:endParaRPr lang="ru-RU"/>
        </a:p>
      </dgm:t>
    </dgm:pt>
    <dgm:pt modelId="{DD0E1DD0-A5C7-4639-8370-A163986161E8}" type="pres">
      <dgm:prSet presAssocID="{C3D69448-C0CC-4CD4-ACEF-A35AF0EEFB9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900C703-B1FF-4E28-8A53-9EEB380A9E18}" type="pres">
      <dgm:prSet presAssocID="{C3D69448-C0CC-4CD4-ACEF-A35AF0EEFB9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F9F66B6-6EF3-4BBF-83A7-01FE775765EE}" type="pres">
      <dgm:prSet presAssocID="{8E9ECECB-C599-471F-BD35-FDF650E3B066}" presName="node" presStyleLbl="node1" presStyleIdx="0" presStyleCnt="4" custScaleX="213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538FF-A658-4BF5-887B-1E9B5B67CDC5}" type="pres">
      <dgm:prSet presAssocID="{FB80FD62-636D-402B-9E99-445314DAD45A}" presName="parTrans" presStyleLbl="sibTrans2D1" presStyleIdx="1" presStyleCnt="4"/>
      <dgm:spPr/>
      <dgm:t>
        <a:bodyPr/>
        <a:lstStyle/>
        <a:p>
          <a:endParaRPr lang="ru-RU"/>
        </a:p>
      </dgm:t>
    </dgm:pt>
    <dgm:pt modelId="{88B9D411-17B6-47A0-B583-0691E877F9A5}" type="pres">
      <dgm:prSet presAssocID="{FB80FD62-636D-402B-9E99-445314DAD45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2DD9016-73A9-4C4B-9496-173DE0487AE7}" type="pres">
      <dgm:prSet presAssocID="{FDF8231D-B171-4185-BF35-713DF543C2ED}" presName="node" presStyleLbl="node1" presStyleIdx="1" presStyleCnt="4" custScaleX="159728" custRadScaleRad="122129" custRadScaleInc="2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D2506-E767-4736-B63C-A1B55B2CF1CF}" type="pres">
      <dgm:prSet presAssocID="{A19B775A-E402-46FB-8E5C-F9EB9CC8CC6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188C7B0D-C02E-4F5E-92A3-FF2622E50C48}" type="pres">
      <dgm:prSet presAssocID="{A19B775A-E402-46FB-8E5C-F9EB9CC8CC6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C0C0489-D5F6-4860-8ADE-8E8AE708F23F}" type="pres">
      <dgm:prSet presAssocID="{6815F193-94FE-44AE-B475-C253B9896BEF}" presName="node" presStyleLbl="node1" presStyleIdx="2" presStyleCnt="4" custScaleX="189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D8B71-C645-42C0-A65A-3DAD2131FD36}" type="pres">
      <dgm:prSet presAssocID="{EB2935AE-6D76-4B2A-B5D1-0BA194605ED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9C18969-E0B9-409B-BF5B-38DEDDF2449D}" type="pres">
      <dgm:prSet presAssocID="{EB2935AE-6D76-4B2A-B5D1-0BA194605ED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A658A0A-A9C1-4A22-974A-9EF823C0A2E3}" type="pres">
      <dgm:prSet presAssocID="{57C82599-B204-40E8-AEFD-41B9521926CE}" presName="node" presStyleLbl="node1" presStyleIdx="3" presStyleCnt="4" custScaleX="163515" custRadScaleRad="122188" custRadScaleInc="4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DEC1BB-5A10-4A6A-BE46-1C94137A25B8}" type="presOf" srcId="{8E9ECECB-C599-471F-BD35-FDF650E3B066}" destId="{4F9F66B6-6EF3-4BBF-83A7-01FE775765EE}" srcOrd="0" destOrd="0" presId="urn:microsoft.com/office/officeart/2005/8/layout/radial5"/>
    <dgm:cxn modelId="{88E7692C-F91D-428C-90F4-F99B3B2242AA}" type="presOf" srcId="{FB80FD62-636D-402B-9E99-445314DAD45A}" destId="{88B9D411-17B6-47A0-B583-0691E877F9A5}" srcOrd="1" destOrd="0" presId="urn:microsoft.com/office/officeart/2005/8/layout/radial5"/>
    <dgm:cxn modelId="{89177A75-5F98-4DA8-A7DD-7CB4DBC78281}" type="presOf" srcId="{A19B775A-E402-46FB-8E5C-F9EB9CC8CC6F}" destId="{F7FD2506-E767-4736-B63C-A1B55B2CF1CF}" srcOrd="0" destOrd="0" presId="urn:microsoft.com/office/officeart/2005/8/layout/radial5"/>
    <dgm:cxn modelId="{E5B72379-327C-4264-A9FE-F8A65D6FB762}" srcId="{7BDB1C1C-5979-45E3-A544-6D0E14D0EACF}" destId="{8E9ECECB-C599-471F-BD35-FDF650E3B066}" srcOrd="0" destOrd="0" parTransId="{C3D69448-C0CC-4CD4-ACEF-A35AF0EEFB92}" sibTransId="{BA7600C1-6D3E-4E38-9FC1-6E318FF7EE78}"/>
    <dgm:cxn modelId="{5D393ECE-56A2-47A3-A2A5-EA71ECB976EC}" srcId="{7BDB1C1C-5979-45E3-A544-6D0E14D0EACF}" destId="{57C82599-B204-40E8-AEFD-41B9521926CE}" srcOrd="3" destOrd="0" parTransId="{EB2935AE-6D76-4B2A-B5D1-0BA194605ED1}" sibTransId="{9A6BF356-6505-41E9-A9FC-BA3071338CCF}"/>
    <dgm:cxn modelId="{47FFC386-9B89-4371-8014-17D07E673A2F}" type="presOf" srcId="{8CFA640D-BE71-4845-8695-738EF1814642}" destId="{BC32526E-580E-4916-B13C-E24EA9078898}" srcOrd="0" destOrd="0" presId="urn:microsoft.com/office/officeart/2005/8/layout/radial5"/>
    <dgm:cxn modelId="{F48277D6-20ED-40FB-94DE-ED26F3FF90B3}" type="presOf" srcId="{EB2935AE-6D76-4B2A-B5D1-0BA194605ED1}" destId="{A9BD8B71-C645-42C0-A65A-3DAD2131FD36}" srcOrd="0" destOrd="0" presId="urn:microsoft.com/office/officeart/2005/8/layout/radial5"/>
    <dgm:cxn modelId="{385101CA-08AF-49A2-872E-72196AD764B9}" type="presOf" srcId="{A19B775A-E402-46FB-8E5C-F9EB9CC8CC6F}" destId="{188C7B0D-C02E-4F5E-92A3-FF2622E50C48}" srcOrd="1" destOrd="0" presId="urn:microsoft.com/office/officeart/2005/8/layout/radial5"/>
    <dgm:cxn modelId="{1179C335-023E-436F-8CC6-AD40A6ABBFAE}" type="presOf" srcId="{C3D69448-C0CC-4CD4-ACEF-A35AF0EEFB92}" destId="{DD0E1DD0-A5C7-4639-8370-A163986161E8}" srcOrd="0" destOrd="0" presId="urn:microsoft.com/office/officeart/2005/8/layout/radial5"/>
    <dgm:cxn modelId="{F5F17211-9F0A-4829-87E1-8FAC560D6D4D}" type="presOf" srcId="{C3D69448-C0CC-4CD4-ACEF-A35AF0EEFB92}" destId="{8900C703-B1FF-4E28-8A53-9EEB380A9E18}" srcOrd="1" destOrd="0" presId="urn:microsoft.com/office/officeart/2005/8/layout/radial5"/>
    <dgm:cxn modelId="{AE7F7FA6-F4C9-40C6-B03C-5E93CC15471D}" type="presOf" srcId="{FB80FD62-636D-402B-9E99-445314DAD45A}" destId="{5AB538FF-A658-4BF5-887B-1E9B5B67CDC5}" srcOrd="0" destOrd="0" presId="urn:microsoft.com/office/officeart/2005/8/layout/radial5"/>
    <dgm:cxn modelId="{360CB2A3-25E5-414B-B361-396A388B885A}" type="presOf" srcId="{7BDB1C1C-5979-45E3-A544-6D0E14D0EACF}" destId="{C461C7CE-2E55-40A9-BCBD-1CB910494DDF}" srcOrd="0" destOrd="0" presId="urn:microsoft.com/office/officeart/2005/8/layout/radial5"/>
    <dgm:cxn modelId="{24F2198B-52EA-40C8-872C-545498F4F9B1}" type="presOf" srcId="{6815F193-94FE-44AE-B475-C253B9896BEF}" destId="{DC0C0489-D5F6-4860-8ADE-8E8AE708F23F}" srcOrd="0" destOrd="0" presId="urn:microsoft.com/office/officeart/2005/8/layout/radial5"/>
    <dgm:cxn modelId="{9F34BCA6-E34B-4C4A-90EC-12E26823B3FF}" type="presOf" srcId="{EB2935AE-6D76-4B2A-B5D1-0BA194605ED1}" destId="{19C18969-E0B9-409B-BF5B-38DEDDF2449D}" srcOrd="1" destOrd="0" presId="urn:microsoft.com/office/officeart/2005/8/layout/radial5"/>
    <dgm:cxn modelId="{512C8C46-BDB6-4F7D-9CFB-2D2AAC14C600}" srcId="{8CFA640D-BE71-4845-8695-738EF1814642}" destId="{7BDB1C1C-5979-45E3-A544-6D0E14D0EACF}" srcOrd="0" destOrd="0" parTransId="{0D5E9079-393B-4C91-960A-35879442A820}" sibTransId="{1CBC3B26-165C-41BB-A738-434DDB45A956}"/>
    <dgm:cxn modelId="{E6C2A5BF-4E85-47D8-AEF1-24F1A503CB4A}" srcId="{7BDB1C1C-5979-45E3-A544-6D0E14D0EACF}" destId="{6815F193-94FE-44AE-B475-C253B9896BEF}" srcOrd="2" destOrd="0" parTransId="{A19B775A-E402-46FB-8E5C-F9EB9CC8CC6F}" sibTransId="{F65691DF-72AB-4DE9-82E2-1F4E6FFDC0A8}"/>
    <dgm:cxn modelId="{A40F4E09-876D-48EC-B0F4-A9C0CC068EE9}" type="presOf" srcId="{FDF8231D-B171-4185-BF35-713DF543C2ED}" destId="{B2DD9016-73A9-4C4B-9496-173DE0487AE7}" srcOrd="0" destOrd="0" presId="urn:microsoft.com/office/officeart/2005/8/layout/radial5"/>
    <dgm:cxn modelId="{16E29333-71FA-4F33-84FA-7C7203695F29}" srcId="{7BDB1C1C-5979-45E3-A544-6D0E14D0EACF}" destId="{FDF8231D-B171-4185-BF35-713DF543C2ED}" srcOrd="1" destOrd="0" parTransId="{FB80FD62-636D-402B-9E99-445314DAD45A}" sibTransId="{3100AFBA-84FF-4BDA-AB39-E375BC52D834}"/>
    <dgm:cxn modelId="{86535B7C-B92E-4049-A044-8CCA87B07077}" type="presOf" srcId="{57C82599-B204-40E8-AEFD-41B9521926CE}" destId="{0A658A0A-A9C1-4A22-974A-9EF823C0A2E3}" srcOrd="0" destOrd="0" presId="urn:microsoft.com/office/officeart/2005/8/layout/radial5"/>
    <dgm:cxn modelId="{19F5792C-6CA6-4AC9-862B-A2DC569A8889}" type="presParOf" srcId="{BC32526E-580E-4916-B13C-E24EA9078898}" destId="{C461C7CE-2E55-40A9-BCBD-1CB910494DDF}" srcOrd="0" destOrd="0" presId="urn:microsoft.com/office/officeart/2005/8/layout/radial5"/>
    <dgm:cxn modelId="{E5390169-1195-4AE4-9A83-8FAB95D0598A}" type="presParOf" srcId="{BC32526E-580E-4916-B13C-E24EA9078898}" destId="{DD0E1DD0-A5C7-4639-8370-A163986161E8}" srcOrd="1" destOrd="0" presId="urn:microsoft.com/office/officeart/2005/8/layout/radial5"/>
    <dgm:cxn modelId="{6CE8C20A-4445-466F-A615-86F0DCC1B403}" type="presParOf" srcId="{DD0E1DD0-A5C7-4639-8370-A163986161E8}" destId="{8900C703-B1FF-4E28-8A53-9EEB380A9E18}" srcOrd="0" destOrd="0" presId="urn:microsoft.com/office/officeart/2005/8/layout/radial5"/>
    <dgm:cxn modelId="{63CB0BD5-348F-4393-BC43-57B9DFD9E1D7}" type="presParOf" srcId="{BC32526E-580E-4916-B13C-E24EA9078898}" destId="{4F9F66B6-6EF3-4BBF-83A7-01FE775765EE}" srcOrd="2" destOrd="0" presId="urn:microsoft.com/office/officeart/2005/8/layout/radial5"/>
    <dgm:cxn modelId="{752E20D6-343C-466A-9D4D-27BC0BCB164D}" type="presParOf" srcId="{BC32526E-580E-4916-B13C-E24EA9078898}" destId="{5AB538FF-A658-4BF5-887B-1E9B5B67CDC5}" srcOrd="3" destOrd="0" presId="urn:microsoft.com/office/officeart/2005/8/layout/radial5"/>
    <dgm:cxn modelId="{33BC228F-0086-452A-B493-58E3B661E8C1}" type="presParOf" srcId="{5AB538FF-A658-4BF5-887B-1E9B5B67CDC5}" destId="{88B9D411-17B6-47A0-B583-0691E877F9A5}" srcOrd="0" destOrd="0" presId="urn:microsoft.com/office/officeart/2005/8/layout/radial5"/>
    <dgm:cxn modelId="{BED88D55-2207-438A-90D6-8194A6C0AC98}" type="presParOf" srcId="{BC32526E-580E-4916-B13C-E24EA9078898}" destId="{B2DD9016-73A9-4C4B-9496-173DE0487AE7}" srcOrd="4" destOrd="0" presId="urn:microsoft.com/office/officeart/2005/8/layout/radial5"/>
    <dgm:cxn modelId="{636C387C-0A6A-4263-8F9D-BF03682C3FE5}" type="presParOf" srcId="{BC32526E-580E-4916-B13C-E24EA9078898}" destId="{F7FD2506-E767-4736-B63C-A1B55B2CF1CF}" srcOrd="5" destOrd="0" presId="urn:microsoft.com/office/officeart/2005/8/layout/radial5"/>
    <dgm:cxn modelId="{4D49EABE-FAD8-4D4C-B610-A7D0F2FA8213}" type="presParOf" srcId="{F7FD2506-E767-4736-B63C-A1B55B2CF1CF}" destId="{188C7B0D-C02E-4F5E-92A3-FF2622E50C48}" srcOrd="0" destOrd="0" presId="urn:microsoft.com/office/officeart/2005/8/layout/radial5"/>
    <dgm:cxn modelId="{3618E065-BF6B-4751-A3A3-BD2FA3D5FEC2}" type="presParOf" srcId="{BC32526E-580E-4916-B13C-E24EA9078898}" destId="{DC0C0489-D5F6-4860-8ADE-8E8AE708F23F}" srcOrd="6" destOrd="0" presId="urn:microsoft.com/office/officeart/2005/8/layout/radial5"/>
    <dgm:cxn modelId="{AE3C3797-EC37-4844-BFDB-E2DF44DA9B38}" type="presParOf" srcId="{BC32526E-580E-4916-B13C-E24EA9078898}" destId="{A9BD8B71-C645-42C0-A65A-3DAD2131FD36}" srcOrd="7" destOrd="0" presId="urn:microsoft.com/office/officeart/2005/8/layout/radial5"/>
    <dgm:cxn modelId="{7C051F8A-D6F7-4903-909C-52D91372F963}" type="presParOf" srcId="{A9BD8B71-C645-42C0-A65A-3DAD2131FD36}" destId="{19C18969-E0B9-409B-BF5B-38DEDDF2449D}" srcOrd="0" destOrd="0" presId="urn:microsoft.com/office/officeart/2005/8/layout/radial5"/>
    <dgm:cxn modelId="{F0D4F4D0-81B8-41B3-9376-90491E4FF11E}" type="presParOf" srcId="{BC32526E-580E-4916-B13C-E24EA9078898}" destId="{0A658A0A-A9C1-4A22-974A-9EF823C0A2E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020299-BDC9-46E6-953B-FAD821DF36B3}">
      <dsp:nvSpPr>
        <dsp:cNvPr id="0" name=""/>
        <dsp:cNvSpPr/>
      </dsp:nvSpPr>
      <dsp:spPr>
        <a:xfrm rot="10800000">
          <a:off x="1021544" y="468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Уплата налогов гражданином.</a:t>
          </a:r>
          <a:endParaRPr lang="ru-RU" sz="900" kern="1200" dirty="0">
            <a:solidFill>
              <a:schemeClr val="tx1"/>
            </a:solidFill>
          </a:endParaRPr>
        </a:p>
      </dsp:txBody>
      <dsp:txXfrm rot="10800000">
        <a:off x="1021544" y="468"/>
        <a:ext cx="3231921" cy="829954"/>
      </dsp:txXfrm>
    </dsp:sp>
    <dsp:sp modelId="{084D3E1F-A6EA-4A38-B050-71E7A615236C}">
      <dsp:nvSpPr>
        <dsp:cNvPr id="0" name=""/>
        <dsp:cNvSpPr/>
      </dsp:nvSpPr>
      <dsp:spPr>
        <a:xfrm>
          <a:off x="606566" y="468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E3E3F-B795-4C14-98EA-EA39A524F91A}">
      <dsp:nvSpPr>
        <dsp:cNvPr id="0" name=""/>
        <dsp:cNvSpPr/>
      </dsp:nvSpPr>
      <dsp:spPr>
        <a:xfrm rot="10800000">
          <a:off x="1021544" y="1078171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Получение гражданином государственных и муниципальных услуг.</a:t>
          </a:r>
          <a:endParaRPr lang="ru-RU" sz="900" kern="1200" dirty="0">
            <a:solidFill>
              <a:schemeClr val="tx1"/>
            </a:solidFill>
          </a:endParaRPr>
        </a:p>
      </dsp:txBody>
      <dsp:txXfrm rot="10800000">
        <a:off x="1021544" y="1078171"/>
        <a:ext cx="3231921" cy="829954"/>
      </dsp:txXfrm>
    </dsp:sp>
    <dsp:sp modelId="{76CD48BA-F597-468E-AA6B-A2178666363F}">
      <dsp:nvSpPr>
        <dsp:cNvPr id="0" name=""/>
        <dsp:cNvSpPr/>
      </dsp:nvSpPr>
      <dsp:spPr>
        <a:xfrm>
          <a:off x="606566" y="1078171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B1751-7A10-4982-8D6E-CB779781C867}">
      <dsp:nvSpPr>
        <dsp:cNvPr id="0" name=""/>
        <dsp:cNvSpPr/>
      </dsp:nvSpPr>
      <dsp:spPr>
        <a:xfrm rot="10800000">
          <a:off x="1021544" y="2155873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Предоставление гражданину открытой информации о бюджете.</a:t>
          </a:r>
          <a:endParaRPr lang="ru-RU" sz="900" kern="1200" dirty="0">
            <a:solidFill>
              <a:schemeClr val="tx1"/>
            </a:solidFill>
          </a:endParaRPr>
        </a:p>
      </dsp:txBody>
      <dsp:txXfrm rot="10800000">
        <a:off x="1021544" y="2155873"/>
        <a:ext cx="3231921" cy="829954"/>
      </dsp:txXfrm>
    </dsp:sp>
    <dsp:sp modelId="{CDFF75DE-DF5B-493D-8911-C521175012D2}">
      <dsp:nvSpPr>
        <dsp:cNvPr id="0" name=""/>
        <dsp:cNvSpPr/>
      </dsp:nvSpPr>
      <dsp:spPr>
        <a:xfrm>
          <a:off x="606566" y="2155873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3BB24-E120-4381-A6FD-900189F5AEEB}">
      <dsp:nvSpPr>
        <dsp:cNvPr id="0" name=""/>
        <dsp:cNvSpPr/>
      </dsp:nvSpPr>
      <dsp:spPr>
        <a:xfrm rot="10800000">
          <a:off x="1021544" y="3233576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Ежегодно проводятся публичные слушания по обсуждению проекта бюджета на следующий финансовый год и на плановый период и по исполнению бюджета за отчетный период. Бюджет принимается с учетом предложений жителей города, данных в ходе публичных слушаний.</a:t>
          </a:r>
          <a:endParaRPr lang="ru-RU" sz="900" kern="1200" dirty="0">
            <a:solidFill>
              <a:schemeClr val="tx1"/>
            </a:solidFill>
          </a:endParaRPr>
        </a:p>
      </dsp:txBody>
      <dsp:txXfrm rot="10800000">
        <a:off x="1021544" y="3233576"/>
        <a:ext cx="3231921" cy="829954"/>
      </dsp:txXfrm>
    </dsp:sp>
    <dsp:sp modelId="{19941BCC-E4DF-4DA0-8BB9-66B73BCB2917}">
      <dsp:nvSpPr>
        <dsp:cNvPr id="0" name=""/>
        <dsp:cNvSpPr/>
      </dsp:nvSpPr>
      <dsp:spPr>
        <a:xfrm>
          <a:off x="606566" y="3233576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D4C8C3-87AA-49AD-9FD5-45CD644F2B33}">
      <dsp:nvSpPr>
        <dsp:cNvPr id="0" name=""/>
        <dsp:cNvSpPr/>
      </dsp:nvSpPr>
      <dsp:spPr>
        <a:xfrm>
          <a:off x="1874244" y="1359"/>
          <a:ext cx="5288029" cy="26077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Решение Совета депутатов г.о. Электросталь от 18.11.2014 № 396/74 (в ред. РСД от 05.08.2020 № 443/75) 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"Об 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установлении налога на имущество физических 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лиц", 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Налоговый Кодекс Российской Федерации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Ставки налога: если кадастровая стоимость объекта не превышает 300 млн. руб. – 0,1% для квартир и комнат,  для жилых домов, расположенных на землях населенных пунктов в черте городского округа Электросталь; 0,3% для жилых домов, расположенных на территории населенного пункта город Электросталь Московской области, для объектов незавершенного строительства в случае строительства жилого дома, для единых комплексов с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хотя-бы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одним жилым домом, для гаража и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машиноместа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, для строений для ведения личного подсобного хозяйства с площадью до 50 кв.м. ; 0,5% в отношении прочих объектов налогообложения стоимостью до 300 млн. руб.; 2% для объектов стоимостью выше 300 млн. руб.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4244" y="1359"/>
        <a:ext cx="5288029" cy="2607717"/>
      </dsp:txXfrm>
    </dsp:sp>
    <dsp:sp modelId="{AF377D4C-3033-43F6-A6C9-0A250F1D318E}">
      <dsp:nvSpPr>
        <dsp:cNvPr id="0" name=""/>
        <dsp:cNvSpPr/>
      </dsp:nvSpPr>
      <dsp:spPr>
        <a:xfrm>
          <a:off x="2014" y="95252"/>
          <a:ext cx="1872229" cy="241993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Налог на имущество физических лиц</a:t>
          </a:r>
          <a:endParaRPr lang="ru-RU" sz="2300" b="1" kern="1200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sp:txBody>
      <dsp:txXfrm>
        <a:off x="2014" y="95252"/>
        <a:ext cx="1872229" cy="2419930"/>
      </dsp:txXfrm>
    </dsp:sp>
    <dsp:sp modelId="{9D723A0D-242A-4B01-8FC8-4A806591D45A}">
      <dsp:nvSpPr>
        <dsp:cNvPr id="0" name=""/>
        <dsp:cNvSpPr/>
      </dsp:nvSpPr>
      <dsp:spPr>
        <a:xfrm>
          <a:off x="1827494" y="2851069"/>
          <a:ext cx="5335810" cy="24199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Решение Совета депутатов г.о. Электросталь от 31.10.2017 № 216/37 (в ред. от 26.02.2020 № 411/70)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"Об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установлении земельного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налога",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Налоговый Кодекс Российской Федерации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Ставки налога: 0,3% кадастровой стоимости земельного участка, занятого жилищным фондом, используемого для индивидуального жилищного строительства, занятым жилищным фондом, гаражными кооперативами и используемыми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сельхозугодьями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в черте города; 1,5% в отношении  неиспользуемых сельхозугодий в черте города и иных земельных участков.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1827494" y="2851069"/>
        <a:ext cx="5335810" cy="2419930"/>
      </dsp:txXfrm>
    </dsp:sp>
    <dsp:sp modelId="{7C6F495E-58D4-448F-9917-B28A67E79253}">
      <dsp:nvSpPr>
        <dsp:cNvPr id="0" name=""/>
        <dsp:cNvSpPr/>
      </dsp:nvSpPr>
      <dsp:spPr>
        <a:xfrm>
          <a:off x="107516" y="2852429"/>
          <a:ext cx="1826511" cy="241993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Земельный налог</a:t>
          </a:r>
          <a:endParaRPr lang="ru-RU" sz="2300" b="1" kern="1200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sp:txBody>
      <dsp:txXfrm>
        <a:off x="107516" y="2852429"/>
        <a:ext cx="1826511" cy="241993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D3D78E-31D2-4EF2-A115-920D79F0105F}">
      <dsp:nvSpPr>
        <dsp:cNvPr id="0" name=""/>
        <dsp:cNvSpPr/>
      </dsp:nvSpPr>
      <dsp:spPr>
        <a:xfrm>
          <a:off x="1369577" y="0"/>
          <a:ext cx="1509316" cy="1397261"/>
        </a:xfrm>
        <a:prstGeom prst="trapezoid">
          <a:avLst>
            <a:gd name="adj" fmla="val 54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/>
            <a:t>Программа</a:t>
          </a:r>
          <a:endParaRPr lang="ru-RU" sz="1600" b="0" kern="1200" dirty="0"/>
        </a:p>
      </dsp:txBody>
      <dsp:txXfrm>
        <a:off x="1369577" y="0"/>
        <a:ext cx="1509316" cy="1397261"/>
      </dsp:txXfrm>
    </dsp:sp>
    <dsp:sp modelId="{BD7F8844-BD48-4FF5-B922-03327E6E88CA}">
      <dsp:nvSpPr>
        <dsp:cNvPr id="0" name=""/>
        <dsp:cNvSpPr/>
      </dsp:nvSpPr>
      <dsp:spPr>
        <a:xfrm>
          <a:off x="1027183" y="1397261"/>
          <a:ext cx="2194105" cy="633948"/>
        </a:xfrm>
        <a:prstGeom prst="trapezoid">
          <a:avLst>
            <a:gd name="adj" fmla="val 54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Цель</a:t>
          </a:r>
          <a:endParaRPr lang="ru-RU" sz="1600" kern="1200" dirty="0"/>
        </a:p>
      </dsp:txBody>
      <dsp:txXfrm>
        <a:off x="1411151" y="1397261"/>
        <a:ext cx="1426168" cy="633948"/>
      </dsp:txXfrm>
    </dsp:sp>
    <dsp:sp modelId="{45B5A583-8AE0-441E-BA60-2EBA18848940}">
      <dsp:nvSpPr>
        <dsp:cNvPr id="0" name=""/>
        <dsp:cNvSpPr/>
      </dsp:nvSpPr>
      <dsp:spPr>
        <a:xfrm>
          <a:off x="684788" y="2031209"/>
          <a:ext cx="2878894" cy="633948"/>
        </a:xfrm>
        <a:prstGeom prst="trapezoid">
          <a:avLst>
            <a:gd name="adj" fmla="val 54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Подпрограмма</a:t>
          </a:r>
          <a:endParaRPr lang="ru-RU" sz="1600" kern="1200" dirty="0"/>
        </a:p>
      </dsp:txBody>
      <dsp:txXfrm>
        <a:off x="1188595" y="2031209"/>
        <a:ext cx="1871281" cy="633948"/>
      </dsp:txXfrm>
    </dsp:sp>
    <dsp:sp modelId="{6F490BC6-BBD3-4D81-81BE-254D433881DF}">
      <dsp:nvSpPr>
        <dsp:cNvPr id="0" name=""/>
        <dsp:cNvSpPr/>
      </dsp:nvSpPr>
      <dsp:spPr>
        <a:xfrm>
          <a:off x="342394" y="2665158"/>
          <a:ext cx="3563683" cy="633948"/>
        </a:xfrm>
        <a:prstGeom prst="trapezoid">
          <a:avLst>
            <a:gd name="adj" fmla="val 54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Основное мероприятие</a:t>
          </a:r>
          <a:endParaRPr lang="ru-RU" sz="1600" kern="1200" dirty="0"/>
        </a:p>
      </dsp:txBody>
      <dsp:txXfrm>
        <a:off x="966039" y="2665158"/>
        <a:ext cx="2316393" cy="633948"/>
      </dsp:txXfrm>
    </dsp:sp>
    <dsp:sp modelId="{293A202F-535E-4119-82C5-54600B4241DB}">
      <dsp:nvSpPr>
        <dsp:cNvPr id="0" name=""/>
        <dsp:cNvSpPr/>
      </dsp:nvSpPr>
      <dsp:spPr>
        <a:xfrm>
          <a:off x="0" y="3299107"/>
          <a:ext cx="4248472" cy="633948"/>
        </a:xfrm>
        <a:prstGeom prst="trapezoid">
          <a:avLst>
            <a:gd name="adj" fmla="val 54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Мероприятие</a:t>
          </a:r>
          <a:r>
            <a:rPr lang="ru-RU" sz="1900" kern="1200" dirty="0" smtClean="0"/>
            <a:t> </a:t>
          </a:r>
          <a:endParaRPr lang="ru-RU" sz="1900" kern="1200" dirty="0"/>
        </a:p>
      </dsp:txBody>
      <dsp:txXfrm>
        <a:off x="743482" y="3299107"/>
        <a:ext cx="2761506" cy="63394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498E53-B555-4D56-B473-E6817979CD0F}">
      <dsp:nvSpPr>
        <dsp:cNvPr id="0" name=""/>
        <dsp:cNvSpPr/>
      </dsp:nvSpPr>
      <dsp:spPr>
        <a:xfrm>
          <a:off x="1663090" y="1862"/>
          <a:ext cx="1145201" cy="74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Сбор и подготовка (обновление) необходимой информации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1663090" y="1862"/>
        <a:ext cx="1145201" cy="744380"/>
      </dsp:txXfrm>
    </dsp:sp>
    <dsp:sp modelId="{3B37A6CD-178E-4DD2-AC57-1A8F79A9ECE5}">
      <dsp:nvSpPr>
        <dsp:cNvPr id="0" name=""/>
        <dsp:cNvSpPr/>
      </dsp:nvSpPr>
      <dsp:spPr>
        <a:xfrm>
          <a:off x="748393" y="374053"/>
          <a:ext cx="2974595" cy="2974595"/>
        </a:xfrm>
        <a:custGeom>
          <a:avLst/>
          <a:gdLst/>
          <a:ahLst/>
          <a:cxnLst/>
          <a:rect l="0" t="0" r="0" b="0"/>
          <a:pathLst>
            <a:path>
              <a:moveTo>
                <a:pt x="2208980" y="186825"/>
              </a:moveTo>
              <a:arcTo wR="1487297" hR="1487297" stAng="17941655" swAng="1174837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A2001-E6ED-4631-9F82-12DB6340E77C}">
      <dsp:nvSpPr>
        <dsp:cNvPr id="0" name=""/>
        <dsp:cNvSpPr/>
      </dsp:nvSpPr>
      <dsp:spPr>
        <a:xfrm>
          <a:off x="3012472" y="1008111"/>
          <a:ext cx="1275445" cy="787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Выработка (редактирование) плана решения конкретных социально-экономических задач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3012472" y="1008111"/>
        <a:ext cx="1275445" cy="787279"/>
      </dsp:txXfrm>
    </dsp:sp>
    <dsp:sp modelId="{F6A15FD0-4A7A-466B-84F8-7BF1C9E59C7D}">
      <dsp:nvSpPr>
        <dsp:cNvPr id="0" name=""/>
        <dsp:cNvSpPr/>
      </dsp:nvSpPr>
      <dsp:spPr>
        <a:xfrm>
          <a:off x="748393" y="374053"/>
          <a:ext cx="2974595" cy="2974595"/>
        </a:xfrm>
        <a:custGeom>
          <a:avLst/>
          <a:gdLst/>
          <a:ahLst/>
          <a:cxnLst/>
          <a:rect l="0" t="0" r="0" b="0"/>
          <a:pathLst>
            <a:path>
              <a:moveTo>
                <a:pt x="2969726" y="1607554"/>
              </a:moveTo>
              <a:arcTo wR="1487297" hR="1487297" stAng="21878264" swAng="1329210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355AA-F19B-443D-8E85-6ED64A3568C0}">
      <dsp:nvSpPr>
        <dsp:cNvPr id="0" name=""/>
        <dsp:cNvSpPr/>
      </dsp:nvSpPr>
      <dsp:spPr>
        <a:xfrm>
          <a:off x="2537302" y="2692409"/>
          <a:ext cx="1145201" cy="74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Формирование (редактирование) </a:t>
          </a:r>
          <a:r>
            <a:rPr lang="ru-RU" sz="900" kern="1200" dirty="0" smtClean="0">
              <a:solidFill>
                <a:schemeClr val="tx1"/>
              </a:solidFill>
            </a:rPr>
            <a:t>муниципальной</a:t>
          </a:r>
          <a:r>
            <a:rPr lang="ru-RU" sz="1000" kern="1200" dirty="0" smtClean="0">
              <a:solidFill>
                <a:schemeClr val="tx1"/>
              </a:solidFill>
            </a:rPr>
            <a:t> программы 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537302" y="2692409"/>
        <a:ext cx="1145201" cy="744380"/>
      </dsp:txXfrm>
    </dsp:sp>
    <dsp:sp modelId="{C356A30D-D32A-4EFE-B9A6-A9A0BCEBFDA9}">
      <dsp:nvSpPr>
        <dsp:cNvPr id="0" name=""/>
        <dsp:cNvSpPr/>
      </dsp:nvSpPr>
      <dsp:spPr>
        <a:xfrm>
          <a:off x="748393" y="374053"/>
          <a:ext cx="2974595" cy="2974595"/>
        </a:xfrm>
        <a:custGeom>
          <a:avLst/>
          <a:gdLst/>
          <a:ahLst/>
          <a:cxnLst/>
          <a:rect l="0" t="0" r="0" b="0"/>
          <a:pathLst>
            <a:path>
              <a:moveTo>
                <a:pt x="1669909" y="2963342"/>
              </a:moveTo>
              <a:arcTo wR="1487297" hR="1487297" stAng="4976844" swAng="846312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56474-B2B5-41B3-AB08-71DF755734F1}">
      <dsp:nvSpPr>
        <dsp:cNvPr id="0" name=""/>
        <dsp:cNvSpPr/>
      </dsp:nvSpPr>
      <dsp:spPr>
        <a:xfrm>
          <a:off x="788878" y="2692409"/>
          <a:ext cx="1145201" cy="74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Исполнение муниципальной программы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788878" y="2692409"/>
        <a:ext cx="1145201" cy="744380"/>
      </dsp:txXfrm>
    </dsp:sp>
    <dsp:sp modelId="{696C1C21-6AC4-4CAD-8723-297185BDD4B3}">
      <dsp:nvSpPr>
        <dsp:cNvPr id="0" name=""/>
        <dsp:cNvSpPr/>
      </dsp:nvSpPr>
      <dsp:spPr>
        <a:xfrm>
          <a:off x="748393" y="374053"/>
          <a:ext cx="2974595" cy="2974595"/>
        </a:xfrm>
        <a:custGeom>
          <a:avLst/>
          <a:gdLst/>
          <a:ahLst/>
          <a:cxnLst/>
          <a:rect l="0" t="0" r="0" b="0"/>
          <a:pathLst>
            <a:path>
              <a:moveTo>
                <a:pt x="157822" y="2154044"/>
              </a:moveTo>
              <a:arcTo wR="1487297" hR="1487297" stAng="9201943" swAng="1360019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5BD29-9979-4BDA-9875-27F3D3DDEEAB}">
      <dsp:nvSpPr>
        <dsp:cNvPr id="0" name=""/>
        <dsp:cNvSpPr/>
      </dsp:nvSpPr>
      <dsp:spPr>
        <a:xfrm>
          <a:off x="248585" y="1029560"/>
          <a:ext cx="1145201" cy="74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Контроль исполнения муниципальной программы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48585" y="1029560"/>
        <a:ext cx="1145201" cy="744380"/>
      </dsp:txXfrm>
    </dsp:sp>
    <dsp:sp modelId="{9624AE02-D75A-482F-88FB-22270335F5B7}">
      <dsp:nvSpPr>
        <dsp:cNvPr id="0" name=""/>
        <dsp:cNvSpPr/>
      </dsp:nvSpPr>
      <dsp:spPr>
        <a:xfrm>
          <a:off x="748393" y="374053"/>
          <a:ext cx="2974595" cy="2974595"/>
        </a:xfrm>
        <a:custGeom>
          <a:avLst/>
          <a:gdLst/>
          <a:ahLst/>
          <a:cxnLst/>
          <a:rect l="0" t="0" r="0" b="0"/>
          <a:pathLst>
            <a:path>
              <a:moveTo>
                <a:pt x="357721" y="519768"/>
              </a:moveTo>
              <a:arcTo wR="1487297" hR="1487297" stAng="13234886" swAng="1211917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52DC7D-A7D7-49AF-B2AF-4928D23AA600}">
      <dsp:nvSpPr>
        <dsp:cNvPr id="0" name=""/>
        <dsp:cNvSpPr/>
      </dsp:nvSpPr>
      <dsp:spPr>
        <a:xfrm>
          <a:off x="0" y="0"/>
          <a:ext cx="8856983" cy="100886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4122738" algn="l"/>
              <a:tab pos="4487863" algn="l"/>
              <a:tab pos="7264400" algn="l"/>
              <a:tab pos="7620000" algn="l"/>
              <a:tab pos="7983538" algn="l"/>
              <a:tab pos="8069263" algn="l"/>
              <a:tab pos="8966200" algn="l"/>
              <a:tab pos="9059863" algn="l"/>
            </a:tabLst>
          </a:pPr>
          <a:r>
            <a:rPr lang="ru-RU" sz="1400" kern="1200" dirty="0" smtClean="0">
              <a:solidFill>
                <a:schemeClr val="tx1"/>
              </a:solidFill>
            </a:rPr>
            <a:t>Объем расходов бюджета на 2021 год, исполненного программно-целевым методом,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4122738" algn="l"/>
              <a:tab pos="4487863" algn="l"/>
              <a:tab pos="7264400" algn="l"/>
              <a:tab pos="7620000" algn="l"/>
              <a:tab pos="7983538" algn="l"/>
              <a:tab pos="8069263" algn="l"/>
              <a:tab pos="8966200" algn="l"/>
              <a:tab pos="9059863" algn="l"/>
            </a:tabLst>
          </a:pPr>
          <a:r>
            <a:rPr lang="ru-RU" sz="1400" kern="1200" dirty="0" smtClean="0">
              <a:solidFill>
                <a:schemeClr val="tx1"/>
              </a:solidFill>
            </a:rPr>
            <a:t>насчитывает 7 943,8 млн. руб., что составляет свыше 99% от общего объема расходов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smtClean="0">
              <a:solidFill>
                <a:schemeClr val="tx1"/>
              </a:solidFill>
            </a:rPr>
            <a:t>на 2021 год.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856983" cy="1008869"/>
      </dsp:txXfrm>
    </dsp:sp>
    <dsp:sp modelId="{E6D9E084-D27E-4A65-AB8F-41C990169E0B}">
      <dsp:nvSpPr>
        <dsp:cNvPr id="0" name=""/>
        <dsp:cNvSpPr/>
      </dsp:nvSpPr>
      <dsp:spPr>
        <a:xfrm>
          <a:off x="3763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"Здравоохранение"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</a:t>
          </a: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  - </a:t>
          </a: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0,5 млн. руб., </a:t>
          </a: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факт </a:t>
          </a: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- 0,4 </a:t>
          </a: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 </a:t>
          </a: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руб., </a:t>
          </a: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исполнение – 74,87 %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63" y="800006"/>
        <a:ext cx="465642" cy="4600593"/>
      </dsp:txXfrm>
    </dsp:sp>
    <dsp:sp modelId="{F8F6CAA7-8AC2-416B-8BE3-340E02AC169C}">
      <dsp:nvSpPr>
        <dsp:cNvPr id="0" name=""/>
        <dsp:cNvSpPr/>
      </dsp:nvSpPr>
      <dsp:spPr>
        <a:xfrm>
          <a:off x="468026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"Культура"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- 288,7 млн. руб., факт – 288,5 млн. руб., исполнение – 99,92 %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8026" y="800006"/>
        <a:ext cx="465642" cy="4600593"/>
      </dsp:txXfrm>
    </dsp:sp>
    <dsp:sp modelId="{439A8716-B9A2-404F-841F-69369FD32204}">
      <dsp:nvSpPr>
        <dsp:cNvPr id="0" name=""/>
        <dsp:cNvSpPr/>
      </dsp:nvSpPr>
      <dsp:spPr>
        <a:xfrm>
          <a:off x="933668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"Образование"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- 2 832,6 млн. руб., факт – 2 803,2 млн. руб., исполнение – 98,96 %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33668" y="800006"/>
        <a:ext cx="465642" cy="4600593"/>
      </dsp:txXfrm>
    </dsp:sp>
    <dsp:sp modelId="{B09B8F28-4CC8-4F75-9437-9B48C1D83FDB}">
      <dsp:nvSpPr>
        <dsp:cNvPr id="0" name=""/>
        <dsp:cNvSpPr/>
      </dsp:nvSpPr>
      <dsp:spPr>
        <a:xfrm>
          <a:off x="1399311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"Спорт"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- 250,1 млн. руб., факт – 249,3 млн. руб., исполнение – 99,70 %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99311" y="800006"/>
        <a:ext cx="465642" cy="4600593"/>
      </dsp:txXfrm>
    </dsp:sp>
    <dsp:sp modelId="{2A36F905-21B1-46E6-942C-92D7DF48B886}">
      <dsp:nvSpPr>
        <dsp:cNvPr id="0" name=""/>
        <dsp:cNvSpPr/>
      </dsp:nvSpPr>
      <dsp:spPr>
        <a:xfrm>
          <a:off x="1864953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"Развитие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сельского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хозяйства"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- 2 003,5 млн. руб., факт – 3,5 млн. руб., исполнение – 0,18 %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64953" y="800006"/>
        <a:ext cx="465642" cy="4600593"/>
      </dsp:txXfrm>
    </dsp:sp>
    <dsp:sp modelId="{E791DE65-9AF8-479C-A835-DDB1B58C8222}">
      <dsp:nvSpPr>
        <dsp:cNvPr id="0" name=""/>
        <dsp:cNvSpPr/>
      </dsp:nvSpPr>
      <dsp:spPr>
        <a:xfrm>
          <a:off x="2330595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"Экология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окружающая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среда"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- 67,4 млн. руб., факт – 66,3 млн. руб., исполнение – 98,45 %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30595" y="800006"/>
        <a:ext cx="465642" cy="4600593"/>
      </dsp:txXfrm>
    </dsp:sp>
    <dsp:sp modelId="{1E022750-1459-4E3C-9EEF-44789B854C26}">
      <dsp:nvSpPr>
        <dsp:cNvPr id="0" name=""/>
        <dsp:cNvSpPr/>
      </dsp:nvSpPr>
      <dsp:spPr>
        <a:xfrm>
          <a:off x="2796238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"Безопасность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обеспечение безопасности жизнедеятельности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населения"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- 102,8 млн. руб., факт – 100,2 млн. руб., исполнение – 97,40 %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96238" y="800006"/>
        <a:ext cx="465642" cy="4600593"/>
      </dsp:txXfrm>
    </dsp:sp>
    <dsp:sp modelId="{FC44E929-AF10-448A-89C2-29E2BA950427}">
      <dsp:nvSpPr>
        <dsp:cNvPr id="0" name=""/>
        <dsp:cNvSpPr/>
      </dsp:nvSpPr>
      <dsp:spPr>
        <a:xfrm>
          <a:off x="3261880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"Жилище"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- 36,8 млн. руб., факт – 25,4 млн. руб., исполнение – 68,98 %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1880" y="800006"/>
        <a:ext cx="465642" cy="4600593"/>
      </dsp:txXfrm>
    </dsp:sp>
    <dsp:sp modelId="{A62AD6E4-2436-47D1-BB07-C914A58FDA3B}">
      <dsp:nvSpPr>
        <dsp:cNvPr id="0" name=""/>
        <dsp:cNvSpPr/>
      </dsp:nvSpPr>
      <dsp:spPr>
        <a:xfrm>
          <a:off x="3727522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"Развитие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инженерной инфраструктуры и </a:t>
          </a:r>
          <a:r>
            <a:rPr lang="ru-RU" sz="1050" b="1" i="0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энергоэффективности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- 447,4 млн. руб., факт – 445,7 млн. руб., исполнение – 99,61 %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27522" y="800006"/>
        <a:ext cx="465642" cy="4600593"/>
      </dsp:txXfrm>
    </dsp:sp>
    <dsp:sp modelId="{BC42BBFC-1EB6-4822-9667-C280BB8610B9}">
      <dsp:nvSpPr>
        <dsp:cNvPr id="0" name=""/>
        <dsp:cNvSpPr/>
      </dsp:nvSpPr>
      <dsp:spPr>
        <a:xfrm>
          <a:off x="4193165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"Предпринимательство"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- 73,5 млн. руб., факт – 74,9 млн. руб., исполнение – 101,94 %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93165" y="800006"/>
        <a:ext cx="465642" cy="4600593"/>
      </dsp:txXfrm>
    </dsp:sp>
    <dsp:sp modelId="{AE8D02C3-2156-47FC-869F-7227B4E9E2FC}">
      <dsp:nvSpPr>
        <dsp:cNvPr id="0" name=""/>
        <dsp:cNvSpPr/>
      </dsp:nvSpPr>
      <dsp:spPr>
        <a:xfrm>
          <a:off x="4658807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"Управление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имуществом и муниципальными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финансами"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- 473,3 млн. руб., факт – 461,2 млн. руб., исполнение – 97,44 %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58807" y="800006"/>
        <a:ext cx="465642" cy="4600593"/>
      </dsp:txXfrm>
    </dsp:sp>
    <dsp:sp modelId="{484BD792-E5B9-405F-86FF-A0CD33076BBD}">
      <dsp:nvSpPr>
        <dsp:cNvPr id="0" name=""/>
        <dsp:cNvSpPr/>
      </dsp:nvSpPr>
      <dsp:spPr>
        <a:xfrm>
          <a:off x="5124450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0480" tIns="30480" rIns="30480" bIns="3048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80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"Развитие </a:t>
          </a:r>
          <a:r>
            <a:rPr lang="ru-RU" sz="80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институтов гражданского общества, повышение эффективности местного самоуправления и реализации молодежной </a:t>
          </a:r>
          <a:r>
            <a:rPr lang="ru-RU" sz="80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политики"</a:t>
          </a:r>
          <a:endParaRPr lang="ru-RU" sz="80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- 76,4 млн. руб., факт – 71,4 млн. руб., исполнение – 93,42 %</a:t>
          </a:r>
          <a:endParaRPr lang="ru-RU" sz="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24450" y="800006"/>
        <a:ext cx="465642" cy="4600593"/>
      </dsp:txXfrm>
    </dsp:sp>
    <dsp:sp modelId="{B91FA5CC-DE79-453F-8FD9-DB1FAB2A2ECC}">
      <dsp:nvSpPr>
        <dsp:cNvPr id="0" name=""/>
        <dsp:cNvSpPr/>
      </dsp:nvSpPr>
      <dsp:spPr>
        <a:xfrm>
          <a:off x="5590092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"Развитие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функционирование дорожно-транспортного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комплекса"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- 243,5 млн. руб., факт – 233,0 млн. руб., исполнение – 95,70 %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90092" y="800006"/>
        <a:ext cx="465642" cy="4600593"/>
      </dsp:txXfrm>
    </dsp:sp>
    <dsp:sp modelId="{B67BB599-D6CE-4C61-9CEE-5A117F8ED99E}">
      <dsp:nvSpPr>
        <dsp:cNvPr id="0" name=""/>
        <dsp:cNvSpPr/>
      </dsp:nvSpPr>
      <dsp:spPr>
        <a:xfrm>
          <a:off x="6055734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"Цифровое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муниципальное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образование"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- 97,4 млн. руб., факт – 96,1 млн. руб., исполнение – 98,61 %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55734" y="800006"/>
        <a:ext cx="465642" cy="4600593"/>
      </dsp:txXfrm>
    </dsp:sp>
    <dsp:sp modelId="{75CD187A-33B2-4B82-B3CD-BD67C6C1F66D}">
      <dsp:nvSpPr>
        <dsp:cNvPr id="0" name=""/>
        <dsp:cNvSpPr/>
      </dsp:nvSpPr>
      <dsp:spPr>
        <a:xfrm>
          <a:off x="6521377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"Архитектура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градостроительство"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- 0,5 млн. руб., факт - 0,5 млн. руб., исполнение – 99,96 %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21377" y="800006"/>
        <a:ext cx="465642" cy="4600593"/>
      </dsp:txXfrm>
    </dsp:sp>
    <dsp:sp modelId="{22688FF1-A0A5-4C56-900D-715E18F13A89}">
      <dsp:nvSpPr>
        <dsp:cNvPr id="0" name=""/>
        <dsp:cNvSpPr/>
      </dsp:nvSpPr>
      <dsp:spPr>
        <a:xfrm>
          <a:off x="6987019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"Формирование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современной комфортной городской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среды"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- 755,5 млн. руб., факт – 711,0 млн. руб., исполнение – 94,11 %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87019" y="800006"/>
        <a:ext cx="465642" cy="4600593"/>
      </dsp:txXfrm>
    </dsp:sp>
    <dsp:sp modelId="{421CC71B-7D18-4392-9052-7CB1BB09E7BB}">
      <dsp:nvSpPr>
        <dsp:cNvPr id="0" name=""/>
        <dsp:cNvSpPr/>
      </dsp:nvSpPr>
      <dsp:spPr>
        <a:xfrm>
          <a:off x="7450843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"Строительство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объектов социальной 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инфраструктуры"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- 70,0 млн. руб., факт – 70,0 млн. руб., исполнение – 100 %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50843" y="800006"/>
        <a:ext cx="465642" cy="4600593"/>
      </dsp:txXfrm>
    </dsp:sp>
    <dsp:sp modelId="{B9651FA9-76CD-4BBE-A299-3C621D0325EE}">
      <dsp:nvSpPr>
        <dsp:cNvPr id="0" name=""/>
        <dsp:cNvSpPr/>
      </dsp:nvSpPr>
      <dsp:spPr>
        <a:xfrm>
          <a:off x="7916486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"Социальная защита населения"</a:t>
          </a:r>
          <a:endParaRPr lang="ru-RU" sz="105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- 99,1 млн. руб., факт – 80,3 млн. руб., исполнение – 81,04 %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16486" y="800006"/>
        <a:ext cx="465642" cy="4600593"/>
      </dsp:txXfrm>
    </dsp:sp>
    <dsp:sp modelId="{91A75A34-CC30-456A-A150-3E9A94F727F3}">
      <dsp:nvSpPr>
        <dsp:cNvPr id="0" name=""/>
        <dsp:cNvSpPr/>
      </dsp:nvSpPr>
      <dsp:spPr>
        <a:xfrm>
          <a:off x="8382128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«Переселение граждан из аварийного жилищного фонда"</a:t>
          </a:r>
          <a:endParaRPr lang="ru-RU" sz="105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- 24,7 млн. руб., факт – 20,8 млн. руб., исполнение – 84,21 %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82128" y="800006"/>
        <a:ext cx="465642" cy="4600593"/>
      </dsp:txXfrm>
    </dsp:sp>
    <dsp:sp modelId="{34F9B1A8-BE89-416F-A45C-3C0B13F844DB}">
      <dsp:nvSpPr>
        <dsp:cNvPr id="0" name=""/>
        <dsp:cNvSpPr/>
      </dsp:nvSpPr>
      <dsp:spPr>
        <a:xfrm>
          <a:off x="0" y="4909480"/>
          <a:ext cx="8856983" cy="378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448D99-22F1-4F03-8CA1-FFB4D2ABFD2F}">
      <dsp:nvSpPr>
        <dsp:cNvPr id="0" name=""/>
        <dsp:cNvSpPr/>
      </dsp:nvSpPr>
      <dsp:spPr>
        <a:xfrm>
          <a:off x="0" y="3987666"/>
          <a:ext cx="8291264" cy="591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Местные бюджеты</a:t>
          </a:r>
          <a:endParaRPr lang="ru-RU" sz="2100" kern="1200" dirty="0"/>
        </a:p>
      </dsp:txBody>
      <dsp:txXfrm>
        <a:off x="0" y="3987666"/>
        <a:ext cx="8291264" cy="591711"/>
      </dsp:txXfrm>
    </dsp:sp>
    <dsp:sp modelId="{F771EA07-DA94-4BEA-9B67-83E936C3FB67}">
      <dsp:nvSpPr>
        <dsp:cNvPr id="0" name=""/>
        <dsp:cNvSpPr/>
      </dsp:nvSpPr>
      <dsp:spPr>
        <a:xfrm rot="10800000">
          <a:off x="0" y="1994708"/>
          <a:ext cx="8291264" cy="201258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Региональный уровень</a:t>
          </a:r>
          <a:endParaRPr lang="ru-RU" sz="2100" kern="1200" dirty="0"/>
        </a:p>
      </dsp:txBody>
      <dsp:txXfrm>
        <a:off x="0" y="1994708"/>
        <a:ext cx="8291264" cy="706418"/>
      </dsp:txXfrm>
    </dsp:sp>
    <dsp:sp modelId="{9D2CF606-0A65-4BEA-BD98-8AD0ECB7F1A7}">
      <dsp:nvSpPr>
        <dsp:cNvPr id="0" name=""/>
        <dsp:cNvSpPr/>
      </dsp:nvSpPr>
      <dsp:spPr>
        <a:xfrm>
          <a:off x="0" y="2701126"/>
          <a:ext cx="4145631" cy="601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Бюджеты субъектов Российской Федерации</a:t>
          </a:r>
          <a:endParaRPr lang="ru-RU" sz="1700" kern="1200" dirty="0"/>
        </a:p>
      </dsp:txBody>
      <dsp:txXfrm>
        <a:off x="0" y="2701126"/>
        <a:ext cx="4145631" cy="601763"/>
      </dsp:txXfrm>
    </dsp:sp>
    <dsp:sp modelId="{D58E1476-778D-4976-A18E-0A34C7B80433}">
      <dsp:nvSpPr>
        <dsp:cNvPr id="0" name=""/>
        <dsp:cNvSpPr/>
      </dsp:nvSpPr>
      <dsp:spPr>
        <a:xfrm>
          <a:off x="4145632" y="2701126"/>
          <a:ext cx="4145631" cy="601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Бюджеты территориальных государственных внебюджетных фондов</a:t>
          </a:r>
          <a:endParaRPr lang="ru-RU" sz="1700" kern="1200" dirty="0"/>
        </a:p>
      </dsp:txBody>
      <dsp:txXfrm>
        <a:off x="4145632" y="2701126"/>
        <a:ext cx="4145631" cy="601763"/>
      </dsp:txXfrm>
    </dsp:sp>
    <dsp:sp modelId="{2E8331E4-DFDE-4196-A09E-A85D44D3193A}">
      <dsp:nvSpPr>
        <dsp:cNvPr id="0" name=""/>
        <dsp:cNvSpPr/>
      </dsp:nvSpPr>
      <dsp:spPr>
        <a:xfrm rot="10800000">
          <a:off x="0" y="1750"/>
          <a:ext cx="8291264" cy="201258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Федеральный уровень</a:t>
          </a:r>
          <a:endParaRPr lang="ru-RU" sz="2100" kern="1200" dirty="0"/>
        </a:p>
      </dsp:txBody>
      <dsp:txXfrm>
        <a:off x="0" y="1750"/>
        <a:ext cx="8291264" cy="706418"/>
      </dsp:txXfrm>
    </dsp:sp>
    <dsp:sp modelId="{C6DF0F43-9E0A-4CAC-95AB-8377986A8052}">
      <dsp:nvSpPr>
        <dsp:cNvPr id="0" name=""/>
        <dsp:cNvSpPr/>
      </dsp:nvSpPr>
      <dsp:spPr>
        <a:xfrm>
          <a:off x="0" y="708168"/>
          <a:ext cx="4145631" cy="601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Федеральный бюджет</a:t>
          </a:r>
          <a:endParaRPr lang="ru-RU" sz="1700" kern="1200" dirty="0"/>
        </a:p>
      </dsp:txBody>
      <dsp:txXfrm>
        <a:off x="0" y="708168"/>
        <a:ext cx="4145631" cy="601763"/>
      </dsp:txXfrm>
    </dsp:sp>
    <dsp:sp modelId="{AF75A0FB-0D5A-4F62-964F-4CB487760C90}">
      <dsp:nvSpPr>
        <dsp:cNvPr id="0" name=""/>
        <dsp:cNvSpPr/>
      </dsp:nvSpPr>
      <dsp:spPr>
        <a:xfrm>
          <a:off x="4145632" y="708168"/>
          <a:ext cx="4145631" cy="601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Бюджеты государственных внебюджетных фондов</a:t>
          </a:r>
          <a:endParaRPr lang="ru-RU" sz="1700" kern="1200" dirty="0"/>
        </a:p>
      </dsp:txBody>
      <dsp:txXfrm>
        <a:off x="4145632" y="708168"/>
        <a:ext cx="4145631" cy="6017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BA952C-8862-4CDC-A40B-87917A665C6C}">
      <dsp:nvSpPr>
        <dsp:cNvPr id="0" name=""/>
        <dsp:cNvSpPr/>
      </dsp:nvSpPr>
      <dsp:spPr>
        <a:xfrm rot="5400000">
          <a:off x="-109423" y="109423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Июнь-октябрь 2021 г</a:t>
          </a:r>
          <a:r>
            <a:rPr lang="ru-RU" sz="700" kern="1200" dirty="0" smtClean="0"/>
            <a:t>.</a:t>
          </a:r>
          <a:endParaRPr lang="ru-RU" sz="700" kern="1200" dirty="0"/>
        </a:p>
      </dsp:txBody>
      <dsp:txXfrm rot="5400000">
        <a:off x="-109423" y="109423"/>
        <a:ext cx="729493" cy="510645"/>
      </dsp:txXfrm>
    </dsp:sp>
    <dsp:sp modelId="{0E564202-6873-4688-872F-A48516E4BFC9}">
      <dsp:nvSpPr>
        <dsp:cNvPr id="0" name=""/>
        <dsp:cNvSpPr/>
      </dsp:nvSpPr>
      <dsp:spPr>
        <a:xfrm rot="5400000">
          <a:off x="2088088" y="-1572609"/>
          <a:ext cx="474419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Составление проекта бюджета на 2022 год и плановый период 2023 и 2024 годов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088" y="-1572609"/>
        <a:ext cx="474419" cy="3629306"/>
      </dsp:txXfrm>
    </dsp:sp>
    <dsp:sp modelId="{003AD277-CB24-4DC1-B1E3-BE416B095854}">
      <dsp:nvSpPr>
        <dsp:cNvPr id="0" name=""/>
        <dsp:cNvSpPr/>
      </dsp:nvSpPr>
      <dsp:spPr>
        <a:xfrm rot="5400000">
          <a:off x="-109423" y="759535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Ноябрь-декабрь 2021 г.</a:t>
          </a:r>
          <a:endParaRPr lang="ru-RU" sz="1000" kern="1200" dirty="0"/>
        </a:p>
      </dsp:txBody>
      <dsp:txXfrm rot="5400000">
        <a:off x="-109423" y="759535"/>
        <a:ext cx="729493" cy="510645"/>
      </dsp:txXfrm>
    </dsp:sp>
    <dsp:sp modelId="{C4F3C803-973D-44A3-9BCE-F0BE8E2EF2B1}">
      <dsp:nvSpPr>
        <dsp:cNvPr id="0" name=""/>
        <dsp:cNvSpPr/>
      </dsp:nvSpPr>
      <dsp:spPr>
        <a:xfrm rot="5400000">
          <a:off x="2088213" y="-927456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rgbClr val="000000"/>
              </a:solidFill>
            </a:rPr>
            <a:t>Рассмотрение бюджета на 2022 год и плановый период 2023 и 2024 годов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rgbClr val="000000"/>
              </a:solidFill>
            </a:rPr>
            <a:t>Проведение публичных слушаний на 2022 год и плановый период 2023 и 2024 годов</a:t>
          </a:r>
          <a:endParaRPr lang="ru-RU" sz="900" kern="1200" dirty="0"/>
        </a:p>
      </dsp:txBody>
      <dsp:txXfrm rot="5400000">
        <a:off x="2088213" y="-927456"/>
        <a:ext cx="474170" cy="3629306"/>
      </dsp:txXfrm>
    </dsp:sp>
    <dsp:sp modelId="{43781C65-8903-4B51-A186-20B9783DB7C1}">
      <dsp:nvSpPr>
        <dsp:cNvPr id="0" name=""/>
        <dsp:cNvSpPr/>
      </dsp:nvSpPr>
      <dsp:spPr>
        <a:xfrm rot="5400000">
          <a:off x="-109423" y="1404234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Декабрь 2021 г.  </a:t>
          </a:r>
          <a:endParaRPr lang="ru-RU" sz="1000" kern="1200" dirty="0"/>
        </a:p>
      </dsp:txBody>
      <dsp:txXfrm rot="5400000">
        <a:off x="-109423" y="1404234"/>
        <a:ext cx="729493" cy="510645"/>
      </dsp:txXfrm>
    </dsp:sp>
    <dsp:sp modelId="{4B87D68E-2640-4264-A2A3-C61E8A4D5D6D}">
      <dsp:nvSpPr>
        <dsp:cNvPr id="0" name=""/>
        <dsp:cNvSpPr/>
      </dsp:nvSpPr>
      <dsp:spPr>
        <a:xfrm rot="5400000">
          <a:off x="2081607" y="-281425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Утверждение бюджета на 2022 год и плановый период 2023 и 2024 годов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1607" y="-281425"/>
        <a:ext cx="474170" cy="3629306"/>
      </dsp:txXfrm>
    </dsp:sp>
    <dsp:sp modelId="{0D08FADC-14BC-4A3F-AC64-13B9CCB36EE6}">
      <dsp:nvSpPr>
        <dsp:cNvPr id="0" name=""/>
        <dsp:cNvSpPr/>
      </dsp:nvSpPr>
      <dsp:spPr>
        <a:xfrm rot="5400000">
          <a:off x="-109423" y="2048933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Январь-декабрь 2022 г.</a:t>
          </a:r>
          <a:endParaRPr lang="ru-RU" sz="1000" kern="1200" dirty="0"/>
        </a:p>
      </dsp:txBody>
      <dsp:txXfrm rot="5400000">
        <a:off x="-109423" y="2048933"/>
        <a:ext cx="729493" cy="510645"/>
      </dsp:txXfrm>
    </dsp:sp>
    <dsp:sp modelId="{98AF6A50-D786-4F20-9BFD-27A538EA0661}">
      <dsp:nvSpPr>
        <dsp:cNvPr id="0" name=""/>
        <dsp:cNvSpPr/>
      </dsp:nvSpPr>
      <dsp:spPr>
        <a:xfrm rot="5400000">
          <a:off x="2088213" y="361941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Исполнение бюджета в 2022 году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213" y="361941"/>
        <a:ext cx="474170" cy="3629306"/>
      </dsp:txXfrm>
    </dsp:sp>
    <dsp:sp modelId="{6986A3C1-7BBE-4492-8E55-9C35BB01D1DF}">
      <dsp:nvSpPr>
        <dsp:cNvPr id="0" name=""/>
        <dsp:cNvSpPr/>
      </dsp:nvSpPr>
      <dsp:spPr>
        <a:xfrm rot="5400000">
          <a:off x="-109423" y="2693632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chemeClr val="bg1"/>
              </a:solidFill>
            </a:rPr>
            <a:t>Январь-февраль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2022 г.</a:t>
          </a:r>
          <a:endParaRPr lang="ru-RU" sz="1000" kern="1200" dirty="0">
            <a:solidFill>
              <a:schemeClr val="bg1"/>
            </a:solidFill>
          </a:endParaRPr>
        </a:p>
      </dsp:txBody>
      <dsp:txXfrm rot="5400000">
        <a:off x="-109423" y="2693632"/>
        <a:ext cx="729493" cy="510645"/>
      </dsp:txXfrm>
    </dsp:sp>
    <dsp:sp modelId="{6615AA2F-FF3D-4104-9A94-11E9C50982A9}">
      <dsp:nvSpPr>
        <dsp:cNvPr id="0" name=""/>
        <dsp:cNvSpPr/>
      </dsp:nvSpPr>
      <dsp:spPr>
        <a:xfrm rot="5400000">
          <a:off x="2081607" y="1014720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Формирование отчета об исполнении бюджета за 2021 год и предоставление его в Министерство экономики и финансов Московской области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1607" y="1014720"/>
        <a:ext cx="474170" cy="3629306"/>
      </dsp:txXfrm>
    </dsp:sp>
    <dsp:sp modelId="{92628249-EC09-45B5-9FCA-D7D8DF764C3B}">
      <dsp:nvSpPr>
        <dsp:cNvPr id="0" name=""/>
        <dsp:cNvSpPr/>
      </dsp:nvSpPr>
      <dsp:spPr>
        <a:xfrm rot="5400000">
          <a:off x="-109423" y="3338331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Апрель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2022 г.</a:t>
          </a:r>
          <a:endParaRPr lang="ru-RU" sz="1000" kern="1200" dirty="0">
            <a:ln>
              <a:solidFill>
                <a:schemeClr val="bg1"/>
              </a:solidFill>
            </a:ln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09423" y="3338331"/>
        <a:ext cx="729493" cy="510645"/>
      </dsp:txXfrm>
    </dsp:sp>
    <dsp:sp modelId="{74B0995C-3D0C-499A-9CC8-C12BF753A321}">
      <dsp:nvSpPr>
        <dsp:cNvPr id="0" name=""/>
        <dsp:cNvSpPr/>
      </dsp:nvSpPr>
      <dsp:spPr>
        <a:xfrm rot="5400000">
          <a:off x="2088213" y="1651339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Проведение публичных слушаний по исполнению бюджета за 2021 год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213" y="1651339"/>
        <a:ext cx="474170" cy="3629306"/>
      </dsp:txXfrm>
    </dsp:sp>
    <dsp:sp modelId="{492776A4-91EC-4963-96D1-0AAAE8AABB77}">
      <dsp:nvSpPr>
        <dsp:cNvPr id="0" name=""/>
        <dsp:cNvSpPr/>
      </dsp:nvSpPr>
      <dsp:spPr>
        <a:xfrm rot="5400000">
          <a:off x="-109423" y="3973991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Май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2022 г</a:t>
          </a:r>
          <a:r>
            <a:rPr lang="ru-RU" sz="800" kern="1200" dirty="0" smtClean="0"/>
            <a:t>.</a:t>
          </a:r>
          <a:endParaRPr lang="ru-RU" sz="800" kern="1200" dirty="0"/>
        </a:p>
      </dsp:txBody>
      <dsp:txXfrm rot="5400000">
        <a:off x="-109423" y="3973991"/>
        <a:ext cx="729493" cy="510645"/>
      </dsp:txXfrm>
    </dsp:sp>
    <dsp:sp modelId="{A64BAC7D-E895-4454-92F5-3A2B72B5A3E1}">
      <dsp:nvSpPr>
        <dsp:cNvPr id="0" name=""/>
        <dsp:cNvSpPr/>
      </dsp:nvSpPr>
      <dsp:spPr>
        <a:xfrm rot="5400000">
          <a:off x="2088213" y="2296037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Рассмотрение и утверждение годового отчета об исполнении бюджета за 2021 год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213" y="2296037"/>
        <a:ext cx="474170" cy="362930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D4C620-CD42-44F5-8451-3237C9239B85}">
      <dsp:nvSpPr>
        <dsp:cNvPr id="0" name=""/>
        <dsp:cNvSpPr/>
      </dsp:nvSpPr>
      <dsp:spPr>
        <a:xfrm>
          <a:off x="1655980" y="0"/>
          <a:ext cx="2483971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Налог на доход физических лиц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Налог на имущество физических лиц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земельный налог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Налог на совокупный доход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Госпошлина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Акцизы </a:t>
          </a:r>
          <a:endParaRPr lang="ru-RU" sz="900" kern="1200" dirty="0"/>
        </a:p>
      </dsp:txBody>
      <dsp:txXfrm>
        <a:off x="1655980" y="0"/>
        <a:ext cx="2483971" cy="1372652"/>
      </dsp:txXfrm>
    </dsp:sp>
    <dsp:sp modelId="{E45E6AD3-6666-40BE-A140-D7B6AC4C8E9B}">
      <dsp:nvSpPr>
        <dsp:cNvPr id="0" name=""/>
        <dsp:cNvSpPr/>
      </dsp:nvSpPr>
      <dsp:spPr>
        <a:xfrm>
          <a:off x="0" y="0"/>
          <a:ext cx="1655980" cy="1372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u="sng" kern="1200" dirty="0" smtClean="0"/>
            <a:t>Налоговые доходы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Поступления от уплаты налогов, предусмотренных Налоговым кодексом Российской Федерации</a:t>
          </a:r>
          <a:endParaRPr lang="ru-RU" sz="800" kern="1200" dirty="0"/>
        </a:p>
      </dsp:txBody>
      <dsp:txXfrm>
        <a:off x="0" y="0"/>
        <a:ext cx="1655980" cy="1372652"/>
      </dsp:txXfrm>
    </dsp:sp>
    <dsp:sp modelId="{444BD7E7-1DA1-4876-8A11-99D803A3C897}">
      <dsp:nvSpPr>
        <dsp:cNvPr id="0" name=""/>
        <dsp:cNvSpPr/>
      </dsp:nvSpPr>
      <dsp:spPr>
        <a:xfrm>
          <a:off x="1655980" y="1491908"/>
          <a:ext cx="2483971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Арендная плата за земельные участки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Доходы от сдачи в аренду имущества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Продажа имущества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Пользование природными ресурсами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Штрафы, санкции</a:t>
          </a:r>
          <a:endParaRPr lang="ru-RU" sz="900" kern="1200" dirty="0"/>
        </a:p>
      </dsp:txBody>
      <dsp:txXfrm>
        <a:off x="1655980" y="1491908"/>
        <a:ext cx="2483971" cy="1372652"/>
      </dsp:txXfrm>
    </dsp:sp>
    <dsp:sp modelId="{23D3D2CA-038C-4900-A195-FE7077E1DD87}">
      <dsp:nvSpPr>
        <dsp:cNvPr id="0" name=""/>
        <dsp:cNvSpPr/>
      </dsp:nvSpPr>
      <dsp:spPr>
        <a:xfrm>
          <a:off x="0" y="1509917"/>
          <a:ext cx="1655980" cy="1372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u="sng" kern="1200" dirty="0" smtClean="0"/>
            <a:t>Неналоговые доходы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Платежи в виде штрафов, санкций за нарушение законодательства, платежи за пользование имуществом государства, средства самообложения граждан</a:t>
          </a:r>
          <a:endParaRPr lang="ru-RU" sz="800" kern="1200" dirty="0"/>
        </a:p>
      </dsp:txBody>
      <dsp:txXfrm>
        <a:off x="0" y="1509917"/>
        <a:ext cx="1655980" cy="1372652"/>
      </dsp:txXfrm>
    </dsp:sp>
    <dsp:sp modelId="{E87F2546-CF4F-43B5-995A-51D3AFD6D7AD}">
      <dsp:nvSpPr>
        <dsp:cNvPr id="0" name=""/>
        <dsp:cNvSpPr/>
      </dsp:nvSpPr>
      <dsp:spPr>
        <a:xfrm>
          <a:off x="1655980" y="3019835"/>
          <a:ext cx="2483971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Субсидии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Дотации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Субвенции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Иные межбюджетные трансферты </a:t>
          </a:r>
          <a:endParaRPr lang="ru-RU" sz="900" kern="1200" dirty="0"/>
        </a:p>
      </dsp:txBody>
      <dsp:txXfrm>
        <a:off x="1655980" y="3019835"/>
        <a:ext cx="2483971" cy="1372652"/>
      </dsp:txXfrm>
    </dsp:sp>
    <dsp:sp modelId="{0B83C386-215F-4814-8198-0D3FEA473E42}">
      <dsp:nvSpPr>
        <dsp:cNvPr id="0" name=""/>
        <dsp:cNvSpPr/>
      </dsp:nvSpPr>
      <dsp:spPr>
        <a:xfrm>
          <a:off x="0" y="3019835"/>
          <a:ext cx="1655980" cy="1372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u="sng" kern="1200" dirty="0" smtClean="0"/>
            <a:t>Безвозмездные поступления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Средства, которые поступают в бюджет безвозмездно 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</a:t>
          </a:r>
          <a:endParaRPr lang="ru-RU" sz="700" kern="1200" dirty="0"/>
        </a:p>
      </dsp:txBody>
      <dsp:txXfrm>
        <a:off x="0" y="3019835"/>
        <a:ext cx="1655980" cy="137265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2F10DB-5938-4BD9-B177-922018A8D384}">
      <dsp:nvSpPr>
        <dsp:cNvPr id="0" name=""/>
        <dsp:cNvSpPr/>
      </dsp:nvSpPr>
      <dsp:spPr>
        <a:xfrm>
          <a:off x="576062" y="5646"/>
          <a:ext cx="1330216" cy="46748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Бюджет</a:t>
          </a:r>
          <a:endParaRPr lang="ru-RU" sz="2000" kern="1200" dirty="0"/>
        </a:p>
      </dsp:txBody>
      <dsp:txXfrm>
        <a:off x="576062" y="5646"/>
        <a:ext cx="1330216" cy="4674873"/>
      </dsp:txXfrm>
    </dsp:sp>
    <dsp:sp modelId="{8136B89D-2E8A-44C8-B607-9AA682FECF56}">
      <dsp:nvSpPr>
        <dsp:cNvPr id="0" name=""/>
        <dsp:cNvSpPr/>
      </dsp:nvSpPr>
      <dsp:spPr>
        <a:xfrm rot="18392695">
          <a:off x="1905993" y="1063904"/>
          <a:ext cx="256800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8392695">
        <a:off x="1905993" y="1063904"/>
        <a:ext cx="256800" cy="396314"/>
      </dsp:txXfrm>
    </dsp:sp>
    <dsp:sp modelId="{EA152C45-220D-483D-920C-0D946E4A6EE6}">
      <dsp:nvSpPr>
        <dsp:cNvPr id="0" name=""/>
        <dsp:cNvSpPr/>
      </dsp:nvSpPr>
      <dsp:spPr>
        <a:xfrm>
          <a:off x="1891815" y="-37598"/>
          <a:ext cx="1279424" cy="12794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Образование</a:t>
          </a:r>
          <a:endParaRPr lang="ru-RU" sz="1100" kern="1200" dirty="0"/>
        </a:p>
      </dsp:txBody>
      <dsp:txXfrm>
        <a:off x="1891815" y="-37598"/>
        <a:ext cx="1279424" cy="1279438"/>
      </dsp:txXfrm>
    </dsp:sp>
    <dsp:sp modelId="{134638B3-8848-4946-869A-54C94CC5D016}">
      <dsp:nvSpPr>
        <dsp:cNvPr id="0" name=""/>
        <dsp:cNvSpPr/>
      </dsp:nvSpPr>
      <dsp:spPr>
        <a:xfrm rot="19904422">
          <a:off x="2257522" y="1283402"/>
          <a:ext cx="1172748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9904422">
        <a:off x="2257522" y="1283402"/>
        <a:ext cx="1172748" cy="396314"/>
      </dsp:txXfrm>
    </dsp:sp>
    <dsp:sp modelId="{AD6AF679-CCC7-4879-A506-E583F949F970}">
      <dsp:nvSpPr>
        <dsp:cNvPr id="0" name=""/>
        <dsp:cNvSpPr/>
      </dsp:nvSpPr>
      <dsp:spPr>
        <a:xfrm>
          <a:off x="3771431" y="0"/>
          <a:ext cx="1278637" cy="12786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Социальная сфера</a:t>
          </a:r>
          <a:endParaRPr lang="ru-RU" sz="1100" kern="1200" dirty="0"/>
        </a:p>
      </dsp:txBody>
      <dsp:txXfrm>
        <a:off x="3771431" y="0"/>
        <a:ext cx="1278637" cy="1278637"/>
      </dsp:txXfrm>
    </dsp:sp>
    <dsp:sp modelId="{1EB2FF05-AD3E-41C3-8AF3-3847A758527C}">
      <dsp:nvSpPr>
        <dsp:cNvPr id="0" name=""/>
        <dsp:cNvSpPr/>
      </dsp:nvSpPr>
      <dsp:spPr>
        <a:xfrm rot="1388616">
          <a:off x="2295720" y="2842480"/>
          <a:ext cx="1154802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388616">
        <a:off x="2295720" y="2842480"/>
        <a:ext cx="1154802" cy="396314"/>
      </dsp:txXfrm>
    </dsp:sp>
    <dsp:sp modelId="{583BABE6-1BE2-4AAA-BCCB-2738709C2701}">
      <dsp:nvSpPr>
        <dsp:cNvPr id="0" name=""/>
        <dsp:cNvSpPr/>
      </dsp:nvSpPr>
      <dsp:spPr>
        <a:xfrm>
          <a:off x="3852900" y="3089220"/>
          <a:ext cx="1293163" cy="12931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Культура </a:t>
          </a:r>
          <a:endParaRPr lang="ru-RU" sz="1100" kern="1200" dirty="0"/>
        </a:p>
      </dsp:txBody>
      <dsp:txXfrm>
        <a:off x="3852900" y="3089220"/>
        <a:ext cx="1293163" cy="1293163"/>
      </dsp:txXfrm>
    </dsp:sp>
    <dsp:sp modelId="{4C9A2F83-02ED-450F-B37D-5CABAA310270}">
      <dsp:nvSpPr>
        <dsp:cNvPr id="0" name=""/>
        <dsp:cNvSpPr/>
      </dsp:nvSpPr>
      <dsp:spPr>
        <a:xfrm rot="21526693">
          <a:off x="2359720" y="2039553"/>
          <a:ext cx="1166992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1526693">
        <a:off x="2359720" y="2039553"/>
        <a:ext cx="1166992" cy="396314"/>
      </dsp:txXfrm>
    </dsp:sp>
    <dsp:sp modelId="{AD705141-AFBC-4788-8B3F-D35CD8FE1110}">
      <dsp:nvSpPr>
        <dsp:cNvPr id="0" name=""/>
        <dsp:cNvSpPr/>
      </dsp:nvSpPr>
      <dsp:spPr>
        <a:xfrm>
          <a:off x="4104453" y="1467547"/>
          <a:ext cx="1352552" cy="13928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Дороги и ЖКХ</a:t>
          </a:r>
          <a:endParaRPr lang="ru-RU" sz="1100" kern="1200" dirty="0"/>
        </a:p>
      </dsp:txBody>
      <dsp:txXfrm>
        <a:off x="4104453" y="1467547"/>
        <a:ext cx="1352552" cy="1392868"/>
      </dsp:txXfrm>
    </dsp:sp>
    <dsp:sp modelId="{A06F7084-369B-41DA-8267-4DD87DE16E89}">
      <dsp:nvSpPr>
        <dsp:cNvPr id="0" name=""/>
        <dsp:cNvSpPr/>
      </dsp:nvSpPr>
      <dsp:spPr>
        <a:xfrm rot="2943487">
          <a:off x="1903825" y="3082480"/>
          <a:ext cx="258674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943487">
        <a:off x="1903825" y="3082480"/>
        <a:ext cx="258674" cy="396314"/>
      </dsp:txXfrm>
    </dsp:sp>
    <dsp:sp modelId="{1D400125-6F90-4CBF-AE64-1F83D8784788}">
      <dsp:nvSpPr>
        <dsp:cNvPr id="0" name=""/>
        <dsp:cNvSpPr/>
      </dsp:nvSpPr>
      <dsp:spPr>
        <a:xfrm>
          <a:off x="1971363" y="3281515"/>
          <a:ext cx="1289623" cy="12931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Спорт и молодежная политика</a:t>
          </a:r>
          <a:endParaRPr lang="ru-RU" sz="1100" kern="1200" dirty="0"/>
        </a:p>
      </dsp:txBody>
      <dsp:txXfrm>
        <a:off x="1971363" y="3281515"/>
        <a:ext cx="1289623" cy="129314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2F10DB-5938-4BD9-B177-922018A8D384}">
      <dsp:nvSpPr>
        <dsp:cNvPr id="0" name=""/>
        <dsp:cNvSpPr/>
      </dsp:nvSpPr>
      <dsp:spPr>
        <a:xfrm>
          <a:off x="0" y="1887111"/>
          <a:ext cx="1147124" cy="701975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Бюджет</a:t>
          </a:r>
          <a:endParaRPr lang="ru-RU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0" y="1887111"/>
        <a:ext cx="1147124" cy="701975"/>
      </dsp:txXfrm>
    </dsp:sp>
    <dsp:sp modelId="{8136B89D-2E8A-44C8-B607-9AA682FECF56}">
      <dsp:nvSpPr>
        <dsp:cNvPr id="0" name=""/>
        <dsp:cNvSpPr/>
      </dsp:nvSpPr>
      <dsp:spPr>
        <a:xfrm rot="18416600">
          <a:off x="922248" y="1281394"/>
          <a:ext cx="618628" cy="290863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8416600">
        <a:off x="922248" y="1281394"/>
        <a:ext cx="618628" cy="290863"/>
      </dsp:txXfrm>
    </dsp:sp>
    <dsp:sp modelId="{EA152C45-220D-483D-920C-0D946E4A6EE6}">
      <dsp:nvSpPr>
        <dsp:cNvPr id="0" name=""/>
        <dsp:cNvSpPr/>
      </dsp:nvSpPr>
      <dsp:spPr>
        <a:xfrm>
          <a:off x="1296145" y="0"/>
          <a:ext cx="1096427" cy="109643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Образование</a:t>
          </a:r>
          <a:endParaRPr lang="ru-RU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96145" y="0"/>
        <a:ext cx="1096427" cy="1096439"/>
      </dsp:txXfrm>
    </dsp:sp>
    <dsp:sp modelId="{134638B3-8848-4946-869A-54C94CC5D016}">
      <dsp:nvSpPr>
        <dsp:cNvPr id="0" name=""/>
        <dsp:cNvSpPr/>
      </dsp:nvSpPr>
      <dsp:spPr>
        <a:xfrm rot="19790056">
          <a:off x="1285398" y="1469318"/>
          <a:ext cx="895628" cy="290863"/>
        </a:xfrm>
        <a:prstGeom prst="rightArrow">
          <a:avLst>
            <a:gd name="adj1" fmla="val 60000"/>
            <a:gd name="adj2" fmla="val 50000"/>
          </a:avLst>
        </a:prstGeom>
        <a:solidFill>
          <a:srgbClr val="00B05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9790056">
        <a:off x="1285398" y="1469318"/>
        <a:ext cx="895628" cy="290863"/>
      </dsp:txXfrm>
    </dsp:sp>
    <dsp:sp modelId="{AD6AF679-CCC7-4879-A506-E583F949F970}">
      <dsp:nvSpPr>
        <dsp:cNvPr id="0" name=""/>
        <dsp:cNvSpPr/>
      </dsp:nvSpPr>
      <dsp:spPr>
        <a:xfrm>
          <a:off x="2376259" y="324036"/>
          <a:ext cx="1095752" cy="1095752"/>
        </a:xfrm>
        <a:prstGeom prst="ellipse">
          <a:avLst/>
        </a:prstGeom>
        <a:solidFill>
          <a:srgbClr val="00B050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Социальная сфера</a:t>
          </a:r>
          <a:endParaRPr lang="ru-RU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76259" y="324036"/>
        <a:ext cx="1095752" cy="1095752"/>
      </dsp:txXfrm>
    </dsp:sp>
    <dsp:sp modelId="{1EB2FF05-AD3E-41C3-8AF3-3847A758527C}">
      <dsp:nvSpPr>
        <dsp:cNvPr id="0" name=""/>
        <dsp:cNvSpPr/>
      </dsp:nvSpPr>
      <dsp:spPr>
        <a:xfrm rot="1448185">
          <a:off x="1320538" y="2617398"/>
          <a:ext cx="848156" cy="290863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448185">
        <a:off x="1320538" y="2617398"/>
        <a:ext cx="848156" cy="290863"/>
      </dsp:txXfrm>
    </dsp:sp>
    <dsp:sp modelId="{583BABE6-1BE2-4AAA-BCCB-2738709C2701}">
      <dsp:nvSpPr>
        <dsp:cNvPr id="0" name=""/>
        <dsp:cNvSpPr/>
      </dsp:nvSpPr>
      <dsp:spPr>
        <a:xfrm>
          <a:off x="2448274" y="2772312"/>
          <a:ext cx="1108201" cy="1108201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Культура </a:t>
          </a:r>
          <a:endParaRPr lang="ru-RU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448274" y="2772312"/>
        <a:ext cx="1108201" cy="1108201"/>
      </dsp:txXfrm>
    </dsp:sp>
    <dsp:sp modelId="{4C9A2F83-02ED-450F-B37D-5CABAA310270}">
      <dsp:nvSpPr>
        <dsp:cNvPr id="0" name=""/>
        <dsp:cNvSpPr/>
      </dsp:nvSpPr>
      <dsp:spPr>
        <a:xfrm rot="21482326">
          <a:off x="1442655" y="1998713"/>
          <a:ext cx="769699" cy="290863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21482326">
        <a:off x="1442655" y="1998713"/>
        <a:ext cx="769699" cy="290863"/>
      </dsp:txXfrm>
    </dsp:sp>
    <dsp:sp modelId="{AD705141-AFBC-4788-8B3F-D35CD8FE1110}">
      <dsp:nvSpPr>
        <dsp:cNvPr id="0" name=""/>
        <dsp:cNvSpPr/>
      </dsp:nvSpPr>
      <dsp:spPr>
        <a:xfrm>
          <a:off x="2592295" y="1476160"/>
          <a:ext cx="1159096" cy="1193645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Дороги и ЖКХ</a:t>
          </a:r>
          <a:endParaRPr lang="ru-RU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92295" y="1476160"/>
        <a:ext cx="1159096" cy="1193645"/>
      </dsp:txXfrm>
    </dsp:sp>
    <dsp:sp modelId="{A06F7084-369B-41DA-8267-4DD87DE16E89}">
      <dsp:nvSpPr>
        <dsp:cNvPr id="0" name=""/>
        <dsp:cNvSpPr/>
      </dsp:nvSpPr>
      <dsp:spPr>
        <a:xfrm rot="2907363">
          <a:off x="918024" y="3003140"/>
          <a:ext cx="564802" cy="290863"/>
        </a:xfrm>
        <a:prstGeom prst="rightArrow">
          <a:avLst>
            <a:gd name="adj1" fmla="val 60000"/>
            <a:gd name="adj2" fmla="val 50000"/>
          </a:avLst>
        </a:prstGeom>
        <a:solidFill>
          <a:srgbClr val="FF000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2907363">
        <a:off x="918024" y="3003140"/>
        <a:ext cx="564802" cy="290863"/>
      </dsp:txXfrm>
    </dsp:sp>
    <dsp:sp modelId="{1D400125-6F90-4CBF-AE64-1F83D8784788}">
      <dsp:nvSpPr>
        <dsp:cNvPr id="0" name=""/>
        <dsp:cNvSpPr/>
      </dsp:nvSpPr>
      <dsp:spPr>
        <a:xfrm>
          <a:off x="1368153" y="3204356"/>
          <a:ext cx="1105167" cy="1108189"/>
        </a:xfrm>
        <a:prstGeom prst="ellipse">
          <a:avLst/>
        </a:prstGeom>
        <a:solidFill>
          <a:srgbClr val="FF0000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Спорт и молодежная политика</a:t>
          </a:r>
          <a:endParaRPr lang="ru-RU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68153" y="3204356"/>
        <a:ext cx="1105167" cy="110818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9005CA-0C6B-48E4-865D-9F030E249A3C}">
      <dsp:nvSpPr>
        <dsp:cNvPr id="0" name=""/>
        <dsp:cNvSpPr/>
      </dsp:nvSpPr>
      <dsp:spPr>
        <a:xfrm>
          <a:off x="1181420" y="1033892"/>
          <a:ext cx="1878583" cy="1253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Анализ социально-экономического обоснования установления льгот</a:t>
          </a:r>
          <a:endParaRPr lang="ru-RU" sz="14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81993" y="1033892"/>
        <a:ext cx="1578009" cy="1253014"/>
      </dsp:txXfrm>
    </dsp:sp>
    <dsp:sp modelId="{05E4D00E-81EE-4369-A116-4E6FADB188B5}">
      <dsp:nvSpPr>
        <dsp:cNvPr id="0" name=""/>
        <dsp:cNvSpPr/>
      </dsp:nvSpPr>
      <dsp:spPr>
        <a:xfrm>
          <a:off x="1181420" y="2258025"/>
          <a:ext cx="1878583" cy="14832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 и физическими лицами – должниками в бюджетную систему</a:t>
          </a:r>
          <a:endParaRPr lang="ru-RU" sz="14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81993" y="2258025"/>
        <a:ext cx="1578009" cy="1483293"/>
      </dsp:txXfrm>
    </dsp:sp>
    <dsp:sp modelId="{27735BBA-C0B1-460A-84C4-E498667DD4B2}">
      <dsp:nvSpPr>
        <dsp:cNvPr id="0" name=""/>
        <dsp:cNvSpPr/>
      </dsp:nvSpPr>
      <dsp:spPr>
        <a:xfrm>
          <a:off x="1181420" y="3741319"/>
          <a:ext cx="1878583" cy="1253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Мероприятия, нацеленные на вывод убыточных организаций на безубыточный уровень</a:t>
          </a:r>
          <a:endParaRPr lang="ru-RU" sz="14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81993" y="3741319"/>
        <a:ext cx="1578009" cy="1253014"/>
      </dsp:txXfrm>
    </dsp:sp>
    <dsp:sp modelId="{0F0CF420-D880-413A-A812-FC1D3B4889F1}">
      <dsp:nvSpPr>
        <dsp:cNvPr id="0" name=""/>
        <dsp:cNvSpPr/>
      </dsp:nvSpPr>
      <dsp:spPr>
        <a:xfrm>
          <a:off x="138594" y="560066"/>
          <a:ext cx="1252388" cy="1252388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Налоговая политика</a:t>
          </a:r>
          <a:endParaRPr lang="ru-RU" sz="14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38594" y="560066"/>
        <a:ext cx="1252388" cy="1252388"/>
      </dsp:txXfrm>
    </dsp:sp>
    <dsp:sp modelId="{6C84E473-7A81-4633-831D-141F87A005F8}">
      <dsp:nvSpPr>
        <dsp:cNvPr id="0" name=""/>
        <dsp:cNvSpPr/>
      </dsp:nvSpPr>
      <dsp:spPr>
        <a:xfrm>
          <a:off x="4133757" y="1077021"/>
          <a:ext cx="1878583" cy="1253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допустившими </a:t>
          </a: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"неформальную" </a:t>
          </a: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занятость </a:t>
          </a:r>
          <a:endParaRPr lang="ru-RU" sz="14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434331" y="1077021"/>
        <a:ext cx="1578009" cy="1253014"/>
      </dsp:txXfrm>
    </dsp:sp>
    <dsp:sp modelId="{0B75528C-B633-4F0A-BDC8-DFC7C482A214}">
      <dsp:nvSpPr>
        <dsp:cNvPr id="0" name=""/>
        <dsp:cNvSpPr/>
      </dsp:nvSpPr>
      <dsp:spPr>
        <a:xfrm>
          <a:off x="4133757" y="2330036"/>
          <a:ext cx="1878583" cy="17713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в которых установлена заработная плата ниже минимально установленного уровня</a:t>
          </a:r>
          <a:endParaRPr lang="ru-RU" sz="14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434331" y="2330036"/>
        <a:ext cx="1578009" cy="1771324"/>
      </dsp:txXfrm>
    </dsp:sp>
    <dsp:sp modelId="{BCE4B423-FBF5-425E-924F-17746D5B8F96}">
      <dsp:nvSpPr>
        <dsp:cNvPr id="0" name=""/>
        <dsp:cNvSpPr/>
      </dsp:nvSpPr>
      <dsp:spPr>
        <a:xfrm>
          <a:off x="3131846" y="576059"/>
          <a:ext cx="1252388" cy="1252388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труда и занятости</a:t>
          </a:r>
          <a:endParaRPr lang="ru-RU" sz="14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131846" y="576059"/>
        <a:ext cx="1252388" cy="1252388"/>
      </dsp:txXfrm>
    </dsp:sp>
    <dsp:sp modelId="{49CF51D4-EA94-488E-9FDA-C10420F49B9B}">
      <dsp:nvSpPr>
        <dsp:cNvPr id="0" name=""/>
        <dsp:cNvSpPr/>
      </dsp:nvSpPr>
      <dsp:spPr>
        <a:xfrm>
          <a:off x="7086076" y="1077021"/>
          <a:ext cx="1878583" cy="13970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Постановка на учет неучтенных объектов капитального строительства и земельных участков</a:t>
          </a:r>
          <a:endParaRPr lang="ru-RU" sz="14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386649" y="1077021"/>
        <a:ext cx="1578009" cy="1397036"/>
      </dsp:txXfrm>
    </dsp:sp>
    <dsp:sp modelId="{F318DD30-FC5A-440D-9988-C120D6F97852}">
      <dsp:nvSpPr>
        <dsp:cNvPr id="0" name=""/>
        <dsp:cNvSpPr/>
      </dsp:nvSpPr>
      <dsp:spPr>
        <a:xfrm>
          <a:off x="7086076" y="2474057"/>
          <a:ext cx="1878583" cy="1253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Приведение арендных ставок по аренде муниципального имущества к рыночному уровню</a:t>
          </a:r>
          <a:endParaRPr lang="ru-RU" sz="14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386649" y="2474057"/>
        <a:ext cx="1578009" cy="1253014"/>
      </dsp:txXfrm>
    </dsp:sp>
    <dsp:sp modelId="{B868963C-11C7-42B9-A074-F5001EAB51F4}">
      <dsp:nvSpPr>
        <dsp:cNvPr id="0" name=""/>
        <dsp:cNvSpPr/>
      </dsp:nvSpPr>
      <dsp:spPr>
        <a:xfrm>
          <a:off x="6084162" y="648071"/>
          <a:ext cx="1252388" cy="1252388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</a:t>
          </a:r>
          <a:r>
            <a:rPr lang="ru-RU" sz="12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имуществе-нных</a:t>
          </a:r>
          <a:r>
            <a:rPr lang="ru-RU" sz="12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отношений</a:t>
          </a:r>
          <a:endParaRPr lang="ru-RU" sz="12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084162" y="648071"/>
        <a:ext cx="1252388" cy="125238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61C7CE-2E55-40A9-BCBD-1CB910494DDF}">
      <dsp:nvSpPr>
        <dsp:cNvPr id="0" name=""/>
        <dsp:cNvSpPr/>
      </dsp:nvSpPr>
      <dsp:spPr>
        <a:xfrm>
          <a:off x="1187162" y="809835"/>
          <a:ext cx="840987" cy="6845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187162" y="809835"/>
        <a:ext cx="840987" cy="684584"/>
      </dsp:txXfrm>
    </dsp:sp>
    <dsp:sp modelId="{DD0E1DD0-A5C7-4639-8370-A163986161E8}">
      <dsp:nvSpPr>
        <dsp:cNvPr id="0" name=""/>
        <dsp:cNvSpPr/>
      </dsp:nvSpPr>
      <dsp:spPr>
        <a:xfrm rot="16200000">
          <a:off x="1553822" y="608390"/>
          <a:ext cx="107665" cy="2058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6200000">
        <a:off x="1553822" y="608390"/>
        <a:ext cx="107665" cy="205840"/>
      </dsp:txXfrm>
    </dsp:sp>
    <dsp:sp modelId="{4F9F66B6-6EF3-4BBF-83A7-01FE775765EE}">
      <dsp:nvSpPr>
        <dsp:cNvPr id="0" name=""/>
        <dsp:cNvSpPr/>
      </dsp:nvSpPr>
      <dsp:spPr>
        <a:xfrm>
          <a:off x="962858" y="1277"/>
          <a:ext cx="1289593" cy="6054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0" algn="l"/>
              <a:tab pos="93663" algn="l"/>
            </a:tabLst>
          </a:pPr>
          <a:r>
            <a:rPr lang="ru-RU" sz="1000" kern="1200" dirty="0" smtClean="0"/>
            <a:t>Образование</a:t>
          </a:r>
          <a:endParaRPr lang="ru-RU" sz="1000" kern="1200" dirty="0"/>
        </a:p>
      </dsp:txBody>
      <dsp:txXfrm>
        <a:off x="962858" y="1277"/>
        <a:ext cx="1289593" cy="605414"/>
      </dsp:txXfrm>
    </dsp:sp>
    <dsp:sp modelId="{5AB538FF-A658-4BF5-887B-1E9B5B67CDC5}">
      <dsp:nvSpPr>
        <dsp:cNvPr id="0" name=""/>
        <dsp:cNvSpPr/>
      </dsp:nvSpPr>
      <dsp:spPr>
        <a:xfrm rot="75384">
          <a:off x="2057034" y="1059830"/>
          <a:ext cx="69990" cy="2058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75384">
        <a:off x="2057034" y="1059830"/>
        <a:ext cx="69990" cy="205840"/>
      </dsp:txXfrm>
    </dsp:sp>
    <dsp:sp modelId="{B2DD9016-73A9-4C4B-9496-173DE0487AE7}">
      <dsp:nvSpPr>
        <dsp:cNvPr id="0" name=""/>
        <dsp:cNvSpPr/>
      </dsp:nvSpPr>
      <dsp:spPr>
        <a:xfrm>
          <a:off x="2159726" y="872132"/>
          <a:ext cx="967016" cy="6054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Культура </a:t>
          </a:r>
          <a:endParaRPr lang="ru-RU" sz="1000" kern="1200" dirty="0"/>
        </a:p>
      </dsp:txBody>
      <dsp:txXfrm>
        <a:off x="2159726" y="872132"/>
        <a:ext cx="967016" cy="605414"/>
      </dsp:txXfrm>
    </dsp:sp>
    <dsp:sp modelId="{F7FD2506-E767-4736-B63C-A1B55B2CF1CF}">
      <dsp:nvSpPr>
        <dsp:cNvPr id="0" name=""/>
        <dsp:cNvSpPr/>
      </dsp:nvSpPr>
      <dsp:spPr>
        <a:xfrm rot="5400000">
          <a:off x="1553822" y="1490024"/>
          <a:ext cx="107665" cy="2058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1553822" y="1490024"/>
        <a:ext cx="107665" cy="205840"/>
      </dsp:txXfrm>
    </dsp:sp>
    <dsp:sp modelId="{DC0C0489-D5F6-4860-8ADE-8E8AE708F23F}">
      <dsp:nvSpPr>
        <dsp:cNvPr id="0" name=""/>
        <dsp:cNvSpPr/>
      </dsp:nvSpPr>
      <dsp:spPr>
        <a:xfrm>
          <a:off x="1034866" y="1697563"/>
          <a:ext cx="1145577" cy="6054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Социальная политика</a:t>
          </a:r>
          <a:endParaRPr lang="ru-RU" sz="1000" kern="1200" dirty="0"/>
        </a:p>
      </dsp:txBody>
      <dsp:txXfrm>
        <a:off x="1034866" y="1697563"/>
        <a:ext cx="1145577" cy="605414"/>
      </dsp:txXfrm>
    </dsp:sp>
    <dsp:sp modelId="{A9BD8B71-C645-42C0-A65A-3DAD2131FD36}">
      <dsp:nvSpPr>
        <dsp:cNvPr id="0" name=""/>
        <dsp:cNvSpPr/>
      </dsp:nvSpPr>
      <dsp:spPr>
        <a:xfrm rot="10931247">
          <a:off x="1096451" y="1030912"/>
          <a:ext cx="64459" cy="2058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931247">
        <a:off x="1096451" y="1030912"/>
        <a:ext cx="64459" cy="205840"/>
      </dsp:txXfrm>
    </dsp:sp>
    <dsp:sp modelId="{0A658A0A-A9C1-4A22-974A-9EF823C0A2E3}">
      <dsp:nvSpPr>
        <dsp:cNvPr id="0" name=""/>
        <dsp:cNvSpPr/>
      </dsp:nvSpPr>
      <dsp:spPr>
        <a:xfrm>
          <a:off x="77110" y="809865"/>
          <a:ext cx="989943" cy="6054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Физическая культура и спорт</a:t>
          </a:r>
          <a:endParaRPr lang="ru-RU" sz="900" kern="1200" dirty="0"/>
        </a:p>
      </dsp:txBody>
      <dsp:txXfrm>
        <a:off x="77110" y="809865"/>
        <a:ext cx="989943" cy="605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0.17832</cdr:x>
      <cdr:y>0.86666</cdr:y>
    </cdr:from>
    <cdr:to>
      <cdr:x>0.25937</cdr:x>
      <cdr:y>0.86667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1584176" y="4680466"/>
          <a:ext cx="720080" cy="5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9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0.25126</cdr:x>
      <cdr:y>0.84</cdr:y>
    </cdr:from>
    <cdr:to>
      <cdr:x>0.43768</cdr:x>
      <cdr:y>0.89333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32248" y="4536504"/>
          <a:ext cx="165618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003696"/>
              </a:solidFill>
            </a:rPr>
            <a:t>г.о. Электросталь</a:t>
          </a:r>
          <a:endParaRPr lang="ru-RU" sz="1100" b="1" dirty="0">
            <a:solidFill>
              <a:srgbClr val="003696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0.03919</cdr:x>
      <cdr:y>0</cdr:y>
    </cdr:from>
    <cdr:to>
      <cdr:x>0.03919</cdr:x>
      <cdr:y>0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324544" y="-126876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0.03919</cdr:x>
      <cdr:y>0</cdr:y>
    </cdr:from>
    <cdr:to>
      <cdr:x>0.03919</cdr:x>
      <cdr:y>0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324544" y="-126876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0.43423</cdr:x>
      <cdr:y>0.94976</cdr:y>
    </cdr:from>
    <cdr:to>
      <cdr:x>0.98406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23928" y="5197664"/>
          <a:ext cx="4968552" cy="274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*Информация приведена из открытого бюджета Московской области на 01.01.2022 г.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5" y="9430093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02501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 lang="ru-RU"/>
              <a:pPr/>
              <a:t>26.05.2022</a:t>
            </a:fld>
            <a:endParaRPr lang="ru-RU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215985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741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808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51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D92E-1792-439E-8C08-674BCA94C6D4}" type="datetime1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7BD216-088A-46B3-911B-F544789244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D4CD1D9-B8FD-4765-B0D8-3F5FBF4AF6A6}" type="datetime1">
              <a:rPr kumimoji="0" lang="ru-RU" smtClean="0">
                <a:solidFill>
                  <a:schemeClr val="bg1"/>
                </a:solidFill>
              </a:rPr>
              <a:pPr algn="r"/>
              <a:t>26.05.2022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A049E8-6EA7-414F-BFCD-AB2451FC223C}" type="datetime1">
              <a:rPr kumimoji="0" lang="ru-RU" smtClean="0">
                <a:solidFill>
                  <a:schemeClr val="bg1"/>
                </a:solidFill>
              </a:rPr>
              <a:pPr algn="r"/>
              <a:t>26.05.2022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45A-3C6C-489D-86EF-8FFAEFDEE45A}" type="datetime1">
              <a:rPr lang="ru-RU" smtClean="0"/>
              <a:pPr/>
              <a:t>26.05.2022</a:t>
            </a:fld>
            <a:endParaRPr kumimoji="0"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E4C8EF5-06C8-4D17-81C4-89689F150ECD}" type="datetime1">
              <a:rPr kumimoji="0" lang="ru-RU" smtClean="0">
                <a:solidFill>
                  <a:schemeClr val="bg1"/>
                </a:solidFill>
              </a:rPr>
              <a:pPr algn="r"/>
              <a:t>26.05.2022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0C991C1-AD0A-40C2-80C7-B87D4E0BA78B}" type="datetime1">
              <a:rPr kumimoji="0" lang="ru-RU" smtClean="0">
                <a:solidFill>
                  <a:schemeClr val="bg1"/>
                </a:solidFill>
              </a:rPr>
              <a:pPr algn="r"/>
              <a:t>26.05.2022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ABB6FF9-5A2E-4FF4-AE7C-074EBCEBF85E}" type="datetime1">
              <a:rPr kumimoji="0" lang="ru-RU" smtClean="0">
                <a:solidFill>
                  <a:schemeClr val="bg1"/>
                </a:solidFill>
              </a:rPr>
              <a:pPr algn="r"/>
              <a:t>26.05.2022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5557C71-3356-480F-8906-57D7E15CBCF2}" type="datetime1">
              <a:rPr kumimoji="0" lang="ru-RU" smtClean="0">
                <a:solidFill>
                  <a:schemeClr val="bg1"/>
                </a:solidFill>
              </a:rPr>
              <a:pPr algn="r"/>
              <a:t>26.05.2022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626C26B-A65B-4429-ABFC-8C948D586B5F}" type="datetime1">
              <a:rPr kumimoji="0" lang="ru-RU" smtClean="0">
                <a:solidFill>
                  <a:schemeClr val="bg1"/>
                </a:solidFill>
              </a:rPr>
              <a:pPr algn="r"/>
              <a:t>26.05.2022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D2B372B-7035-43D6-82C3-662B66F408AC}" type="datetime1">
              <a:rPr kumimoji="0" lang="ru-RU" smtClean="0">
                <a:solidFill>
                  <a:schemeClr val="bg1"/>
                </a:solidFill>
              </a:rPr>
              <a:pPr algn="r"/>
              <a:t>26.05.2022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804DA43-B5E6-40DB-A46B-10CEF4748D84}" type="datetime1">
              <a:rPr kumimoji="0" lang="ru-RU" smtClean="0">
                <a:solidFill>
                  <a:schemeClr val="bg1"/>
                </a:solidFill>
              </a:rPr>
              <a:pPr algn="r"/>
              <a:t>26.05.2022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fld id="{9AB83008-E462-4372-8925-8A3BBC928A9F}" type="datetime1">
              <a:rPr kumimoji="0" lang="ru-RU" smtClean="0">
                <a:solidFill>
                  <a:schemeClr val="bg1"/>
                </a:solidFill>
              </a:rPr>
              <a:pPr algn="r"/>
              <a:t>26.05.2022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7.xml"/><Relationship Id="rId18" Type="http://schemas.openxmlformats.org/officeDocument/2006/relationships/slide" Target="slide53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52.xml"/><Relationship Id="rId2" Type="http://schemas.openxmlformats.org/officeDocument/2006/relationships/notesSlide" Target="../notesSlides/notesSlide2.xml"/><Relationship Id="rId16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34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3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ectrostal.ru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mailto:finupel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ерб-Электростал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04664"/>
            <a:ext cx="1101675" cy="12434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132856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</a:t>
            </a:r>
            <a:endParaRPr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граждан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Городского округа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Электросталь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</a:t>
            </a:r>
            <a:r>
              <a:rPr lang="ru-RU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итогам 2021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\\presscloud\Public\ПРЕСС-СЛУЖБА\Герб_Электростали\Герб Мособласти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260648"/>
            <a:ext cx="1080120" cy="1443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0620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нужно знать о бюджетном процессе в городском округе Электросталь?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5679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Бюджетный процесс состоит из этапов: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7" name="Picture 5" descr="C:\Users\Александр\Downloads\bd.png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4932040" y="4293096"/>
            <a:ext cx="3212909" cy="2300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5976" y="1916832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глава городского округа;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Совет депутатов;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администрация;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распорядители (</a:t>
            </a:r>
            <a:r>
              <a:rPr lang="ru-RU" sz="1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распорядители</a:t>
            </a: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бюджетных средств;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администраторы (</a:t>
            </a:r>
            <a:r>
              <a:rPr lang="ru-RU" sz="1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администраторы</a:t>
            </a: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доходов бюджета;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администраторы (</a:t>
            </a:r>
            <a:r>
              <a:rPr lang="ru-RU" sz="1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администраторы</a:t>
            </a: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источников финансирования дефицита бюджета;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КОНТРОЛЬНО-СЧЕТНАЯ ПАЛАТА ГОРОДСКОГО ОКРУГА Электросталь московской области;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получатели бюджетных средств;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финансовое управление;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иные органы, на которые законодательством Российской Федерации, Московской области возложены бюджетные, налоговые и иные полномочия.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15567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Участники бюджетного процесса: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10</a:t>
            </a:fld>
            <a:endParaRPr kumimoji="0"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084600917"/>
              </p:ext>
            </p:extLst>
          </p:nvPr>
        </p:nvGraphicFramePr>
        <p:xfrm>
          <a:off x="107504" y="2060848"/>
          <a:ext cx="4139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формировании бюджета городского округа Электросталь на 2021 год учтены: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84576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Положения послания Президента Российской Федерации Федеральному Собранию Российской Федерации, определяющие бюджетную политику;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Указы Президента Российской Федерации;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направления бюджетной и налоговой политики;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Изменения федерального, регионального и местного законодательства;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Прогноз социально-экономического развития городского округа Электросталь Московской области;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программы городского округа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11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lumMod val="90000"/>
              </a:schemeClr>
            </a:gs>
            <a:gs pos="21000">
              <a:schemeClr val="bg2">
                <a:lumMod val="90000"/>
              </a:schemeClr>
            </a:gs>
            <a:gs pos="37000">
              <a:schemeClr val="bg2">
                <a:lumMod val="90000"/>
              </a:schemeClr>
            </a:gs>
            <a:gs pos="56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лександр\Downloads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3940786"/>
            <a:ext cx="3563887" cy="2917213"/>
          </a:xfrm>
          <a:prstGeom prst="rect">
            <a:avLst/>
          </a:prstGeom>
          <a:noFill/>
        </p:spPr>
      </p:pic>
      <p:pic>
        <p:nvPicPr>
          <p:cNvPr id="1028" name="Picture 4" descr="C:\Users\Александр\Downloads\137538972256_red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3176"/>
            <a:ext cx="3705484" cy="1844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задачи и приоритеты бюджетной политики городского округа Электросталь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Устойчивое экономическое развитие городского округа Электросталь;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Формирование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"программного"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бюджета городского округа, исходя из четкой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приоритизации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и необходимости безусловного исполнения действующих расходных обязательств, в том числе с учётом их оптимизации и повышения эффективности их исполнения;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Создание условий для оказания качественных муниципальных услуг на основе муниципального задания;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Повышение  эффективности распределения бюджетных средств, ответственного подхода  к принятию новых расходных обязательств с учётом их социально-экономической значимости.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12</a:t>
            </a:fld>
            <a:endParaRPr kumimoji="0"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1122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ПОКАЗАТЕЛИ СОЦИАЛЬНО-ЭКОНОМИЧЕСКОГО РАЗВИТИЯ  ГОРОДСКОГО ОКРУГА ЭЛЕКТРОСТАЛЬ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rusbalkan.com/wp-content/uploads/2015/10/67-733x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1124745"/>
            <a:ext cx="2853289" cy="15121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268760"/>
            <a:ext cx="59413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dirty="0" smtClean="0"/>
              <a:t>С </a:t>
            </a:r>
            <a:r>
              <a:rPr dirty="0" err="1" smtClean="0"/>
              <a:t>учетом</a:t>
            </a:r>
            <a:r>
              <a:rPr dirty="0" smtClean="0"/>
              <a:t> </a:t>
            </a:r>
            <a:r>
              <a:rPr dirty="0" err="1" smtClean="0"/>
              <a:t>параметров</a:t>
            </a:r>
            <a:r>
              <a:rPr dirty="0" smtClean="0"/>
              <a:t> </a:t>
            </a:r>
            <a:r>
              <a:rPr dirty="0" err="1" smtClean="0"/>
              <a:t>прогноза</a:t>
            </a:r>
            <a:r>
              <a:rPr dirty="0" smtClean="0"/>
              <a:t> </a:t>
            </a:r>
            <a:r>
              <a:rPr dirty="0" err="1" smtClean="0"/>
              <a:t>социально-экономического</a:t>
            </a:r>
            <a:r>
              <a:rPr dirty="0" smtClean="0"/>
              <a:t> </a:t>
            </a:r>
            <a:r>
              <a:rPr dirty="0" err="1" smtClean="0"/>
              <a:t>развития</a:t>
            </a:r>
            <a:r>
              <a:rPr dirty="0" smtClean="0"/>
              <a:t> </a:t>
            </a:r>
            <a:r>
              <a:rPr dirty="0" err="1" smtClean="0"/>
              <a:t>городского</a:t>
            </a:r>
            <a:r>
              <a:rPr dirty="0" smtClean="0"/>
              <a:t> </a:t>
            </a:r>
            <a:r>
              <a:rPr dirty="0" err="1" smtClean="0"/>
              <a:t>округа</a:t>
            </a:r>
            <a:r>
              <a:rPr dirty="0" smtClean="0"/>
              <a:t> </a:t>
            </a:r>
            <a:r>
              <a:rPr dirty="0" err="1" smtClean="0"/>
              <a:t>Электросталь</a:t>
            </a:r>
            <a:r>
              <a:rPr dirty="0" smtClean="0"/>
              <a:t> </a:t>
            </a:r>
            <a:r>
              <a:rPr dirty="0" err="1" smtClean="0"/>
              <a:t>на</a:t>
            </a:r>
            <a:r>
              <a:rPr dirty="0" smtClean="0"/>
              <a:t> 2022-2024 </a:t>
            </a:r>
            <a:r>
              <a:rPr dirty="0" err="1" smtClean="0"/>
              <a:t>годы</a:t>
            </a:r>
            <a:r>
              <a:rPr dirty="0" smtClean="0"/>
              <a:t> </a:t>
            </a:r>
            <a:r>
              <a:rPr dirty="0" err="1" smtClean="0"/>
              <a:t>определены</a:t>
            </a:r>
            <a:r>
              <a:rPr dirty="0" smtClean="0"/>
              <a:t> </a:t>
            </a:r>
            <a:r>
              <a:rPr dirty="0" err="1" smtClean="0"/>
              <a:t>основные</a:t>
            </a:r>
            <a:r>
              <a:rPr dirty="0" smtClean="0"/>
              <a:t> </a:t>
            </a:r>
            <a:r>
              <a:rPr dirty="0" err="1" smtClean="0"/>
              <a:t>параметры</a:t>
            </a:r>
            <a:r>
              <a:rPr dirty="0" smtClean="0"/>
              <a:t> </a:t>
            </a:r>
            <a:r>
              <a:rPr dirty="0" err="1" smtClean="0"/>
              <a:t>проекта</a:t>
            </a:r>
            <a:r>
              <a:rPr dirty="0" smtClean="0"/>
              <a:t> </a:t>
            </a:r>
            <a:r>
              <a:rPr dirty="0" err="1" smtClean="0"/>
              <a:t>бюджета</a:t>
            </a:r>
            <a:r>
              <a:rPr dirty="0" smtClean="0"/>
              <a:t> </a:t>
            </a:r>
            <a:r>
              <a:rPr dirty="0" err="1" smtClean="0"/>
              <a:t>городского</a:t>
            </a:r>
            <a:r>
              <a:rPr dirty="0" smtClean="0"/>
              <a:t> </a:t>
            </a:r>
            <a:r>
              <a:rPr dirty="0" err="1" smtClean="0"/>
              <a:t>округа</a:t>
            </a:r>
            <a:r>
              <a:rPr dirty="0" smtClean="0"/>
              <a:t> </a:t>
            </a:r>
            <a:r>
              <a:rPr dirty="0" err="1" smtClean="0"/>
              <a:t>Электросталь</a:t>
            </a:r>
            <a:r>
              <a:rPr dirty="0" smtClean="0"/>
              <a:t> </a:t>
            </a:r>
            <a:r>
              <a:rPr dirty="0" err="1" smtClean="0"/>
              <a:t>на</a:t>
            </a:r>
            <a:r>
              <a:rPr dirty="0" smtClean="0"/>
              <a:t> </a:t>
            </a:r>
            <a:r>
              <a:rPr dirty="0" err="1" smtClean="0"/>
              <a:t>трехлетний</a:t>
            </a:r>
            <a:r>
              <a:rPr dirty="0" smtClean="0"/>
              <a:t> </a:t>
            </a:r>
            <a:r>
              <a:rPr dirty="0" err="1" smtClean="0"/>
              <a:t>период</a:t>
            </a:r>
            <a:r>
              <a:rPr dirty="0" smtClean="0"/>
              <a:t>.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13</a:t>
            </a:fld>
            <a:endParaRPr kumimoji="0"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2009" y="2741576"/>
          <a:ext cx="8964487" cy="396125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063301"/>
                <a:gridCol w="885166"/>
                <a:gridCol w="803204"/>
                <a:gridCol w="803204"/>
                <a:gridCol w="803204"/>
                <a:gridCol w="803204"/>
                <a:gridCol w="803204"/>
              </a:tblGrid>
              <a:tr h="301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Единицы </a:t>
                      </a:r>
                      <a:endParaRPr lang="ru-RU" sz="900" b="1" i="0" u="none" strike="noStrik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lang="ru-RU" sz="9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900" b="1" i="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9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Численность постоянного населения (на конец года)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160 337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156 710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158 960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158 811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158 811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Численность официально зарегистрированных безработных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1 741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540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666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530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337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номинальная начисленная заработная плата работников  по крупным и средним организациям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рубль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53 302,3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58 261,0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58 713,1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62 243,6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65 332,8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Фонд заработной платы  по крупным и средним организациям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19 301,4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19 643,2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21 260,0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22 762,5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24 147,0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Среднесписочная численность  по крупным и средним организациям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30 176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28 073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30 175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30 475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30 800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Оборот розничной торговли по крупным и средним организациям (без организаций с численностью работающих менее 15 человек)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27 267,6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25 343,14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30 914,2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32 698,0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34 992,1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Инвестиции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3 768,87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11 496,3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4 080,0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4 190,0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4 250,0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 по крупным и средним организациям (без организаций с численностью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работающих менее 15 человек)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млн. рублей в ценах соответствующих лет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52 536,4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54 468,3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49 432,4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51 212,2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53 336,3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Число малых и средних предприятий, включая микропредприятия (на конец года)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1 935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1 895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1 925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1 975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2 068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Ввод в эксплуатацию жилых домов, построенных за счет всех источников финансирования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 кв. м общей площади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15,81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3,85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15,66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7,7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33,66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Уровень обеспеченности населения жильем (на конец года)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кв. м на человека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22,32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22,6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22,91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23,04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23,18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Индекс потребительских цен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% на конец года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102,7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105,2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103,8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104,0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104,0</a:t>
                      </a:r>
                    </a:p>
                  </a:txBody>
                  <a:tcPr marL="159385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Доходы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расходы бюджета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96136" y="2249488"/>
          <a:ext cx="30963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548680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Доходы бюджета </a:t>
            </a:r>
            <a:endParaRPr lang="ru-RU" sz="1400" dirty="0" smtClean="0"/>
          </a:p>
          <a:p>
            <a:pPr algn="just"/>
            <a:r>
              <a:rPr lang="ru-RU" sz="1370" dirty="0" smtClean="0"/>
              <a:t>это денежные средства, поступающие в безвозмездном и безвозвратном порядке согласно законодательству Российской федерации в распоряжение органов государственной власти Российской Федерации, субъектов Российской Федерации и муниципальных образований.</a:t>
            </a:r>
          </a:p>
          <a:p>
            <a:pPr algn="just"/>
            <a:endParaRPr lang="ru-RU" sz="14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2276872"/>
          <a:ext cx="41399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3563888" y="2177480"/>
          <a:ext cx="576064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548680"/>
            <a:ext cx="3312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Расходы бюджета </a:t>
            </a:r>
            <a:endParaRPr lang="ru-RU" sz="1400" dirty="0" smtClean="0"/>
          </a:p>
          <a:p>
            <a:pPr algn="just"/>
            <a:r>
              <a:rPr lang="ru-RU" sz="1400" dirty="0" smtClean="0"/>
              <a:t>это денежные средства, направленные на финансовое обеспечение задач и функций государственного и местного самоуправления.</a:t>
            </a:r>
          </a:p>
          <a:p>
            <a:pPr algn="just"/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D216-088A-46B3-911B-F54478924425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632"/>
            <a:ext cx="9144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Основные параметры бюджета городского округа Электросталь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за 2021 год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2123728" y="5157192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15</a:t>
            </a:fld>
            <a:endParaRPr kumimoji="0" lang="ru-RU" dirty="0"/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xmlns="" val="1187176715"/>
              </p:ext>
            </p:extLst>
          </p:nvPr>
        </p:nvGraphicFramePr>
        <p:xfrm>
          <a:off x="2699792" y="1340768"/>
          <a:ext cx="417646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Выноска 1 21"/>
          <p:cNvSpPr/>
          <p:nvPr/>
        </p:nvSpPr>
        <p:spPr>
          <a:xfrm>
            <a:off x="2339752" y="4221088"/>
            <a:ext cx="1728192" cy="322424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Выноска 1 22"/>
          <p:cNvSpPr/>
          <p:nvPr/>
        </p:nvSpPr>
        <p:spPr>
          <a:xfrm>
            <a:off x="2123728" y="5157192"/>
            <a:ext cx="1728192" cy="322424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Выгнутая вниз стрелка 23"/>
          <p:cNvSpPr/>
          <p:nvPr/>
        </p:nvSpPr>
        <p:spPr>
          <a:xfrm rot="20543565">
            <a:off x="2257846" y="4802796"/>
            <a:ext cx="1512168" cy="644848"/>
          </a:xfrm>
          <a:prstGeom prst="curvedUp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" descr="C:\Users\Александр\Documents\документы\закупки\2017\обычные\гриф\626820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696" y="2366076"/>
            <a:ext cx="2232248" cy="199902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95536" y="1589891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b="1" dirty="0" smtClean="0">
                <a:ln w="1905"/>
                <a:gradFill>
                  <a:gsLst>
                    <a:gs pos="0">
                      <a:srgbClr val="FF0000">
                        <a:shade val="20000"/>
                        <a:satMod val="200000"/>
                      </a:srgbClr>
                    </a:gs>
                    <a:gs pos="78000">
                      <a:srgbClr val="FF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F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Доходы бюджета: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Calibri"/>
              </a:rPr>
              <a:t>План 5 315,6 млн. руб.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Calibri"/>
              </a:rPr>
              <a:t>Факт  5 378,0 </a:t>
            </a:r>
            <a:r>
              <a:rPr sz="1600" dirty="0" err="1" smtClean="0">
                <a:solidFill>
                  <a:srgbClr val="000000"/>
                </a:solidFill>
                <a:latin typeface="Calibri"/>
              </a:rPr>
              <a:t>млн</a:t>
            </a:r>
            <a:r>
              <a:rPr sz="1600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sz="1600" dirty="0" err="1" smtClean="0">
                <a:solidFill>
                  <a:srgbClr val="000000"/>
                </a:solidFill>
                <a:latin typeface="Calibri"/>
              </a:rPr>
              <a:t>руб</a:t>
            </a:r>
            <a:r>
              <a:rPr sz="1600" dirty="0" smtClean="0">
                <a:solidFill>
                  <a:srgbClr val="000000"/>
                </a:solidFill>
                <a:latin typeface="Calibri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32240" y="306896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b="1" dirty="0" smtClean="0">
                <a:ln w="1905"/>
                <a:gradFill>
                  <a:gsLst>
                    <a:gs pos="0">
                      <a:srgbClr val="FF0000">
                        <a:shade val="20000"/>
                        <a:satMod val="200000"/>
                      </a:srgbClr>
                    </a:gs>
                    <a:gs pos="78000">
                      <a:srgbClr val="FF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F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Расходы бюджета: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Calibri"/>
              </a:rPr>
              <a:t>План 5 510,5 млн. руб.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Calibri"/>
              </a:rPr>
              <a:t>Факт 5 356,7 </a:t>
            </a:r>
            <a:r>
              <a:rPr sz="1600" dirty="0" err="1" smtClean="0">
                <a:solidFill>
                  <a:srgbClr val="000000"/>
                </a:solidFill>
                <a:latin typeface="Calibri"/>
              </a:rPr>
              <a:t>млн</a:t>
            </a:r>
            <a:r>
              <a:rPr sz="1600" dirty="0" smtClean="0">
                <a:solidFill>
                  <a:srgbClr val="000000"/>
                </a:solidFill>
                <a:latin typeface="Calibri"/>
              </a:rPr>
              <a:t>. руб.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552" y="5550331"/>
            <a:ext cx="31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b="1" dirty="0" err="1" smtClean="0">
                <a:ln w="1905"/>
                <a:gradFill>
                  <a:gsLst>
                    <a:gs pos="0">
                      <a:srgbClr val="FF0000">
                        <a:shade val="20000"/>
                        <a:satMod val="200000"/>
                      </a:srgbClr>
                    </a:gs>
                    <a:gs pos="78000">
                      <a:srgbClr val="FF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F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Дефицит</a:t>
            </a:r>
            <a:r>
              <a:rPr sz="1600" b="1" dirty="0" smtClean="0">
                <a:ln w="1905"/>
                <a:gradFill>
                  <a:gsLst>
                    <a:gs pos="0">
                      <a:srgbClr val="FF0000">
                        <a:shade val="20000"/>
                        <a:satMod val="200000"/>
                      </a:srgbClr>
                    </a:gs>
                    <a:gs pos="78000">
                      <a:srgbClr val="FF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F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/ Профицит  </a:t>
            </a:r>
            <a:r>
              <a:rPr sz="1600" b="1" dirty="0" err="1" smtClean="0">
                <a:ln w="1905"/>
                <a:gradFill>
                  <a:gsLst>
                    <a:gs pos="0">
                      <a:srgbClr val="FF0000">
                        <a:shade val="20000"/>
                        <a:satMod val="200000"/>
                      </a:srgbClr>
                    </a:gs>
                    <a:gs pos="78000">
                      <a:srgbClr val="FF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F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бюджета</a:t>
            </a:r>
            <a:r>
              <a:rPr sz="1600" b="1" dirty="0" smtClean="0">
                <a:ln w="1905"/>
                <a:gradFill>
                  <a:gsLst>
                    <a:gs pos="0">
                      <a:srgbClr val="FF0000">
                        <a:shade val="20000"/>
                        <a:satMod val="200000"/>
                      </a:srgbClr>
                    </a:gs>
                    <a:gs pos="78000">
                      <a:srgbClr val="FF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F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: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Calibri"/>
              </a:rPr>
              <a:t>План -194,9 млн. руб.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Calibri"/>
              </a:rPr>
              <a:t>Факт   +21,3</a:t>
            </a:r>
            <a:r>
              <a:rPr sz="1600" dirty="0" smtClean="0">
                <a:solidFill>
                  <a:srgbClr val="000000"/>
                </a:solidFill>
                <a:latin typeface="Calibri"/>
              </a:rPr>
              <a:t> млн.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83699">
            <a:off x="2405605" y="1220728"/>
            <a:ext cx="1164437" cy="12436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03039"/>
            <a:ext cx="914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Основные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параметры бюджета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г.о. Электросталь за 2021 год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2123728" y="5157192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16</a:t>
            </a:fld>
            <a:endParaRPr kumimoji="0" lang="ru-RU" dirty="0"/>
          </a:p>
        </p:txBody>
      </p:sp>
      <p:sp>
        <p:nvSpPr>
          <p:cNvPr id="22" name="Выноска 1 21"/>
          <p:cNvSpPr/>
          <p:nvPr/>
        </p:nvSpPr>
        <p:spPr>
          <a:xfrm>
            <a:off x="2339752" y="4221088"/>
            <a:ext cx="1728192" cy="322424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Выноска 1 22"/>
          <p:cNvSpPr/>
          <p:nvPr/>
        </p:nvSpPr>
        <p:spPr>
          <a:xfrm>
            <a:off x="2123728" y="5157192"/>
            <a:ext cx="1728192" cy="322424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395531" y="1340769"/>
          <a:ext cx="8424939" cy="511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3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3103"/>
                <a:gridCol w="683103"/>
                <a:gridCol w="6831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31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31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3103"/>
              </a:tblGrid>
              <a:tr h="8327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      факт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27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доходов, млн. руб.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5 637,7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6 431,7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5 315,6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5 378,0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5 773,1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5 434,4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5 551,6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27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5 749,1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6 597,1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5 510,5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5 356,7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5 831,1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5 434,4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5 551,6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27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 /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бюджета, млн. руб.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-111,4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-165,5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-194,9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-58,0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733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Верхний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предел муниципального долга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на 1 января,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650,0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0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Предельный объем муниципального долга,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1 307,6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1 442,4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1  370,0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1 170,0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40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долга,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>
            <a:off x="5411604" y="1772816"/>
            <a:ext cx="1368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084168" y="1772816"/>
            <a:ext cx="0" cy="432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ownloads\Russia_Moscow_oblast_locator_map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5043771"/>
            <a:ext cx="2016224" cy="1814229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124744"/>
          <a:ext cx="8884096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характеристики бюджета за период </a:t>
            </a:r>
            <a:b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2019 - 2024 г.г.</a:t>
            </a:r>
            <a:b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17</a:t>
            </a:fld>
            <a:endParaRPr kumimoji="0" lang="ru-RU" dirty="0"/>
          </a:p>
        </p:txBody>
      </p:sp>
      <p:sp>
        <p:nvSpPr>
          <p:cNvPr id="8" name="TextBox 1"/>
          <p:cNvSpPr txBox="1"/>
          <p:nvPr/>
        </p:nvSpPr>
        <p:spPr>
          <a:xfrm>
            <a:off x="1" y="6165304"/>
            <a:ext cx="1331639" cy="6926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u="sng" dirty="0" smtClean="0">
                <a:solidFill>
                  <a:srgbClr val="003696"/>
                </a:solidFill>
              </a:rPr>
              <a:t>Московская область</a:t>
            </a:r>
            <a:endParaRPr lang="ru-RU" sz="1600" u="sng" dirty="0">
              <a:solidFill>
                <a:srgbClr val="00369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Динамика доходов бюджета</a:t>
            </a:r>
            <a:b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2020-2024 г.г., млн. руб.</a:t>
            </a:r>
            <a:b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18</a:t>
            </a:fld>
            <a:endParaRPr kumimoji="0"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07504" y="1268760"/>
          <a:ext cx="892899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03039"/>
            <a:ext cx="914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Динамика доходов на душу населения г.о.Электросталь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2123728" y="5157192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19</a:t>
            </a:fld>
            <a:endParaRPr kumimoji="0" lang="ru-RU" dirty="0"/>
          </a:p>
        </p:txBody>
      </p:sp>
      <p:sp>
        <p:nvSpPr>
          <p:cNvPr id="22" name="Выноска 1 21"/>
          <p:cNvSpPr/>
          <p:nvPr/>
        </p:nvSpPr>
        <p:spPr>
          <a:xfrm>
            <a:off x="2339752" y="4221088"/>
            <a:ext cx="1728192" cy="322424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Выноска 1 22"/>
          <p:cNvSpPr/>
          <p:nvPr/>
        </p:nvSpPr>
        <p:spPr>
          <a:xfrm>
            <a:off x="2123728" y="5157192"/>
            <a:ext cx="1728192" cy="322424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67544" y="1556792"/>
          <a:ext cx="8208912" cy="4819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2878"/>
                <a:gridCol w="812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28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28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29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2948"/>
              </a:tblGrid>
              <a:tr h="17301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46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на душу населения,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46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на душу населения,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94096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Содержание</a:t>
            </a:r>
            <a:endParaRPr lang="ru-RU" sz="3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1268760"/>
            <a:ext cx="68407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Обращение к жителям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Нормативная база формирования проекта бюджета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Коротко о бюджете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Участие граждан в бюджетном процессе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Обеспечение открытости и прозрачности бюджетного процесса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Что нужно знать о бюджетной системе?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Что нужно знать о бюджетном процессе в г.о.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Основные задачи и приоритеты бюджетной политики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Основные показатели социально-экономического развития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Доходы и расходы бюджета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Динамика бюджета городского округа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Доходы бюджета городского округа, их структура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Расходы бюджета городского округа, их структура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Меры социальной поддержки населения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Информация о ставках местных налогов и льготах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Муниципальные программы городского округа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Социально-значимые события и проекты городского округа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Информация для обратной связи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9712" y="1296000"/>
            <a:ext cx="6840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..………………………………...3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……………………………………….4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…………………………………………………………………………...5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…………………………………………………...6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………………………...7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……………………………………………………8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…………………………….9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………………………………………………………………………………..11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………………………………………………………………………..12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………………………………………………………………...13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…………………………………………………….15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………………………………………16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……………………………………...25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………………………………………………….30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………………………………………31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………………………………………….35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……………………………49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…………………………………………………………..52</a:t>
            </a:r>
          </a:p>
          <a:p>
            <a:pPr algn="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Динамика собственных доходов бюджета городского округа за 2019-2021 годы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20</a:t>
            </a:fld>
            <a:endParaRPr kumimoji="0"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854023252"/>
              </p:ext>
            </p:extLst>
          </p:nvPr>
        </p:nvGraphicFramePr>
        <p:xfrm>
          <a:off x="107504" y="1124744"/>
          <a:ext cx="903649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Планируемые доходы бюджета городского округа на 2022 год и плановый период 2023 и 2024 годов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07504" y="1268760"/>
          <a:ext cx="8928992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21</a:t>
            </a:fld>
            <a:endParaRPr kumimoji="0"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Объем ДОХОДОВ бюджета городского округа за 2021 год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22</a:t>
            </a:fld>
            <a:endParaRPr kumimoji="0"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4037501319"/>
              </p:ext>
            </p:extLst>
          </p:nvPr>
        </p:nvGraphicFramePr>
        <p:xfrm>
          <a:off x="107504" y="1628800"/>
          <a:ext cx="8927976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налоговых доходов бюджета городского округа на 2021 год, млн. руб., %.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23</a:t>
            </a:fld>
            <a:endParaRPr kumimoji="0"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859623480"/>
              </p:ext>
            </p:extLst>
          </p:nvPr>
        </p:nvGraphicFramePr>
        <p:xfrm>
          <a:off x="-540568" y="1196752"/>
          <a:ext cx="968456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-540568" y="1196752"/>
          <a:ext cx="849694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налоговых доходов бюджета городского округа на 2022 год и плановый период 2023 и 2024 годов, млн. руб., %.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987824" y="1412776"/>
          <a:ext cx="388843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012160" y="1484784"/>
          <a:ext cx="38880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24</a:t>
            </a:fld>
            <a:endParaRPr kumimoji="0"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неналоговых доходов бюджета городского округа на 2021 год, млн. руб., %.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25</a:t>
            </a:fld>
            <a:endParaRPr kumimoji="0"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629719922"/>
              </p:ext>
            </p:extLst>
          </p:nvPr>
        </p:nvGraphicFramePr>
        <p:xfrm>
          <a:off x="-324544" y="1268760"/>
          <a:ext cx="946854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-324544" y="1268760"/>
          <a:ext cx="828092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неналоговых доходов бюджета городского округа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2022 год и плановый период 2023 и 2024 годов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, млн. руб., %.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059832" y="1484784"/>
          <a:ext cx="403244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156176" y="1484784"/>
          <a:ext cx="38884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26</a:t>
            </a:fld>
            <a:endParaRPr kumimoji="0"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Мероприятия, нацеленные на мобилизацию доходов в бюджет городского округа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27</a:t>
            </a:fld>
            <a:endParaRPr kumimoji="0"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Александр\Downloads\1439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888" y="5373216"/>
            <a:ext cx="2448272" cy="1334703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increase_incom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00" y="5013176"/>
            <a:ext cx="2619541" cy="17027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Удельный объем налоговых и неналоговых доходов на душу населения по сравнению с другими муниципальными образованиями, тыс. руб./ч.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28</a:t>
            </a:fld>
            <a:endParaRPr kumimoji="0" lang="ru-RU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124744"/>
          <a:ext cx="90364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ександр\Downloads\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4570885"/>
            <a:ext cx="2596102" cy="22871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городского округа Электросталь на 2021 год.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2777"/>
            <a:ext cx="7848600" cy="194421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77800" indent="0" algn="just">
              <a:buNone/>
            </a:pPr>
            <a:r>
              <a:rPr lang="ru-RU" sz="1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Основными направлениями расходов бюджета является социальная сфера и ЖКХ, а так же культурная сфера и физическая культура и спорт.</a:t>
            </a:r>
            <a:endParaRPr lang="ru-RU" sz="1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29</a:t>
            </a:fld>
            <a:endParaRPr kumimoji="0"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5940152" y="2636912"/>
          <a:ext cx="320384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12160" y="206084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Расходы на социально-культурную сферу</a:t>
            </a:r>
            <a:endParaRPr lang="ru-RU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5160879"/>
              </p:ext>
            </p:extLst>
          </p:nvPr>
        </p:nvGraphicFramePr>
        <p:xfrm>
          <a:off x="107505" y="2204863"/>
          <a:ext cx="5688631" cy="4546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6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1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45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+mj-lt"/>
                        </a:rPr>
                        <a:t> расхода по разделу классификации расходов бюджета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2019 г., млн. руб.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2020 г., млн. руб.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2021 г., млн. руб.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594,8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618,6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564,0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8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69,7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439,1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252,4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394,3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Жилищно-коммунальное хозяйство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710,1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641,9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750,2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Охрана окружающей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11,6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128,4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66,3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Национальная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8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Образование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3 184,8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4 232,7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2 889,2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89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Культура, 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262,3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233,4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195,5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8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Социальная политика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166,4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135,9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128,8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Физическая культура и спорт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281,7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243,6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249,3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41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Обслуживание муниципального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29,6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25,7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94096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Уважаемые жители городского округа Электросталь Московской области!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8749480" cy="3960440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Предлагаем Вашему вниманию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"Бюджет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для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граждан",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подготовленный на основе показателей бюджета городского округа Электросталь Московской области по итогам 2021 года, решения Совета депутатов городского округа Электросталь Московской области от 16.12.2021 № 105/22.</a:t>
            </a:r>
          </a:p>
          <a:p>
            <a:pPr marL="0" indent="355600" algn="just">
              <a:buNone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Представленная информация в доступной форме рассказывает широкому кругу лиц о бюджетной системе и бюджете города и его основных показателях, ведь жители города, являясь налогоплательщиками, потребителями государственных и муниципальных услуг и, по сути, источником правовых норм, которые закрепляют формат распределения общественных благ, должны быть уверены в том, что передаваемые ими в распоряжение города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</a:r>
          </a:p>
          <a:p>
            <a:pPr marL="0" indent="355600" algn="just">
              <a:buNone/>
            </a:pPr>
            <a:endParaRPr lang="ru-RU" sz="1400" dirty="0" smtClean="0">
              <a:ln>
                <a:solidFill>
                  <a:schemeClr val="tx1"/>
                </a:solidFill>
              </a:ln>
            </a:endParaRPr>
          </a:p>
          <a:p>
            <a:pPr marL="0" indent="355600" algn="just">
              <a:buNone/>
            </a:pP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5157192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Председатель Совета депутатов городского округа Электросталь</a:t>
            </a:r>
          </a:p>
          <a:p>
            <a:endParaRPr lang="ru-RU" sz="1400" dirty="0" smtClean="0"/>
          </a:p>
          <a:p>
            <a:pPr fontAlgn="base"/>
            <a:r>
              <a:rPr lang="ru-RU" sz="1400" dirty="0" smtClean="0"/>
              <a:t>Мироничев Олег Иванович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5157192"/>
            <a:ext cx="3168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Глава городского округа </a:t>
            </a:r>
          </a:p>
          <a:p>
            <a:r>
              <a:rPr lang="ru-RU" sz="1400" dirty="0" smtClean="0"/>
              <a:t>Электросталь</a:t>
            </a:r>
          </a:p>
          <a:p>
            <a:endParaRPr lang="ru-RU" sz="1400" dirty="0" smtClean="0"/>
          </a:p>
          <a:p>
            <a:r>
              <a:rPr lang="ru-RU" sz="1400" dirty="0" smtClean="0"/>
              <a:t>Волкова Инна Юрьевна</a:t>
            </a:r>
          </a:p>
          <a:p>
            <a:endParaRPr lang="ru-RU" sz="1400" dirty="0" smtClean="0"/>
          </a:p>
        </p:txBody>
      </p:sp>
      <p:pic>
        <p:nvPicPr>
          <p:cNvPr id="15" name="Picture 8" descr="C:\Users\Александр\Downloads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8000" y="1124744"/>
            <a:ext cx="1080120" cy="1224136"/>
          </a:xfrm>
          <a:prstGeom prst="rect">
            <a:avLst/>
          </a:prstGeom>
          <a:noFill/>
        </p:spPr>
      </p:pic>
      <p:pic>
        <p:nvPicPr>
          <p:cNvPr id="16" name="Picture 11" descr="C:\Users\Александр\Downloads\21268_20161013_230836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1124744"/>
            <a:ext cx="864096" cy="1224136"/>
          </a:xfrm>
          <a:prstGeom prst="rect">
            <a:avLst/>
          </a:prstGeom>
          <a:noFill/>
        </p:spPr>
      </p:pic>
      <p:pic>
        <p:nvPicPr>
          <p:cNvPr id="17" name="Picture 13" descr="C:\Users\Александр\Downloads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248" y="1124744"/>
            <a:ext cx="1152128" cy="1224136"/>
          </a:xfrm>
          <a:prstGeom prst="rect">
            <a:avLst/>
          </a:prstGeom>
          <a:noFill/>
        </p:spPr>
      </p:pic>
      <p:pic>
        <p:nvPicPr>
          <p:cNvPr id="18" name="Picture 14" descr="C:\Users\Александр\Downloads\завод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5656" y="1124744"/>
            <a:ext cx="1512168" cy="1224136"/>
          </a:xfrm>
          <a:prstGeom prst="rect">
            <a:avLst/>
          </a:prstGeom>
          <a:noFill/>
        </p:spPr>
      </p:pic>
      <p:pic>
        <p:nvPicPr>
          <p:cNvPr id="19" name="Picture 15" descr="C:\Users\Александр\Downloads\_29302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00" y="1124744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19" descr="C:\Users\Александр\Downloads\images (7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832" y="1124744"/>
            <a:ext cx="1152949" cy="1224136"/>
          </a:xfrm>
          <a:prstGeom prst="rect">
            <a:avLst/>
          </a:prstGeom>
          <a:noFill/>
        </p:spPr>
      </p:pic>
      <p:pic>
        <p:nvPicPr>
          <p:cNvPr id="21" name="Picture 20" descr="C:\Users\Александр\Downloads\images (8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20072" y="1124744"/>
            <a:ext cx="1512168" cy="1224136"/>
          </a:xfrm>
          <a:prstGeom prst="rect">
            <a:avLst/>
          </a:prstGeom>
          <a:noFill/>
        </p:spPr>
      </p:pic>
      <p:pic>
        <p:nvPicPr>
          <p:cNvPr id="4" name="Picture 2" descr="E:\usersnew\user\Без названия (1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528" y="4725144"/>
            <a:ext cx="1254685" cy="1872208"/>
          </a:xfrm>
          <a:prstGeom prst="rect">
            <a:avLst/>
          </a:prstGeom>
          <a:noFill/>
        </p:spPr>
      </p:pic>
      <p:pic>
        <p:nvPicPr>
          <p:cNvPr id="22" name="Picture 3" descr="C:\Users\Геннадий\Desktop\Мироничев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56473" y="4864224"/>
            <a:ext cx="1325835" cy="173312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городского округа Электросталь на 2021 год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30</a:t>
            </a:fld>
            <a:endParaRPr kumimoji="0"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1520" y="1196752"/>
          <a:ext cx="8640962" cy="5520669"/>
        </p:xfrm>
        <a:graphic>
          <a:graphicData uri="http://schemas.openxmlformats.org/drawingml/2006/table">
            <a:tbl>
              <a:tblPr/>
              <a:tblGrid>
                <a:gridCol w="613791"/>
                <a:gridCol w="5206345"/>
                <a:gridCol w="1410413"/>
                <a:gridCol w="1410413"/>
              </a:tblGrid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разделов, подразделов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БЮДЖЕТА - ВСЕГО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6 597,1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5 356,7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0100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426,4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0102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0103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0104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0106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0107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0111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0113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0200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0203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0204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Мобилизационная подготовка экономики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0300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0309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Гражданская оборона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0310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0314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0400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0405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0407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Лесное хозяйство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0408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0409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городского округа Электросталь на 2020 год.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31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96752"/>
          <a:ext cx="8784976" cy="5492115"/>
        </p:xfrm>
        <a:graphic>
          <a:graphicData uri="http://schemas.openxmlformats.org/drawingml/2006/table">
            <a:tbl>
              <a:tblPr/>
              <a:tblGrid>
                <a:gridCol w="624021"/>
                <a:gridCol w="5293117"/>
                <a:gridCol w="1433919"/>
                <a:gridCol w="1433919"/>
              </a:tblGrid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0410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0412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0500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641,9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750,2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0501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0502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123,9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0503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363,6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326,0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0505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186,6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216,5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0600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128,4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0602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Сбор, удаление отходов и очистка сточных вод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0603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0605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0700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4 232,7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2 889,2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0701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1 058,1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712,4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0702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2 861,8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1 888,3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0703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181,8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0705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0707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0709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0800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233,4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195,5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0801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181,6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0804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135,9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128,8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1003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1004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1100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243,6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249,3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1101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234,5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238,0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Спорт высших достижений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1105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1300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1301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3387" marR="3387" marT="33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-587863" y="1196752"/>
          <a:ext cx="849694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987824" y="1484784"/>
          <a:ext cx="388843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расходов бюджета городского округа в разрезе отраслей 2019-2021, %.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940152" y="1484784"/>
          <a:ext cx="38884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32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6517479"/>
              </p:ext>
            </p:extLst>
          </p:nvPr>
        </p:nvGraphicFramePr>
        <p:xfrm>
          <a:off x="251520" y="908721"/>
          <a:ext cx="8712968" cy="5825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02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effectLst/>
                        </a:rPr>
                        <a:t>Наименование муниципальной программы*</a:t>
                      </a:r>
                      <a:endParaRPr lang="ru-RU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Наименование подпрограммы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Целевая группа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Вид социальной поддержки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Размер социальной поддержки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Количество </a:t>
                      </a:r>
                      <a:r>
                        <a:rPr lang="ru-RU" sz="900" kern="1200" dirty="0" smtClean="0">
                          <a:effectLst/>
                        </a:rPr>
                        <a:t>получателей в 2021 году,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Объем </a:t>
                      </a:r>
                      <a:r>
                        <a:rPr lang="ru-RU" sz="900" kern="1200" dirty="0" smtClean="0">
                          <a:effectLst/>
                        </a:rPr>
                        <a:t>расходов в 2021</a:t>
                      </a:r>
                      <a:r>
                        <a:rPr lang="ru-RU" sz="900" kern="1200" baseline="0" dirty="0" smtClean="0">
                          <a:effectLst/>
                        </a:rPr>
                        <a:t> </a:t>
                      </a:r>
                      <a:r>
                        <a:rPr lang="ru-RU" sz="900" kern="1200" dirty="0" smtClean="0">
                          <a:effectLst/>
                        </a:rPr>
                        <a:t>году,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7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"Образование"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постановление Администрации г.о.Электросталь от 10.12.2019</a:t>
                      </a:r>
                      <a:r>
                        <a:rPr lang="ru-RU" sz="9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№ 910/12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Воспитанники дошкольных </a:t>
                      </a:r>
                      <a:r>
                        <a:rPr lang="ru-RU" sz="9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образовате-льных</a:t>
                      </a:r>
                      <a:r>
                        <a:rPr lang="ru-RU" sz="9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учреждений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родительской платы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платы на 30 % для многодетных семей, для семей, в которых оба родителя студенты дневного обучения, в которых оба родителя инвалиды </a:t>
                      </a:r>
                      <a:r>
                        <a:rPr lang="en-US" sz="9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I, II </a:t>
                      </a:r>
                      <a:r>
                        <a:rPr lang="ru-RU" sz="9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1,1 тыс. детей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 млн. руб.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95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"Образование"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постановление Администрации г.о.Электросталь от 10.12.2019</a:t>
                      </a:r>
                      <a:r>
                        <a:rPr lang="ru-RU" sz="9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№ 910/12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 </a:t>
                      </a:r>
                      <a:r>
                        <a:rPr lang="ru-RU" sz="9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общеобразо-вательных</a:t>
                      </a:r>
                      <a:r>
                        <a:rPr lang="ru-RU" sz="9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учреждений</a:t>
                      </a:r>
                      <a:endParaRPr lang="ru-RU" sz="9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школьников горячим питанием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Бесплатно для льготных категорий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Доплата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всем иным категориям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16,1 тыс. детей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48,2 млн.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69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"Жилище"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постановление Администрации г.о.Электросталь от 13.12.2019 № 947/12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молодых семей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Молодые семьи в возрасте до 35 лет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 выплата на приобретение жилья или под строительство жилого дома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35 % расчетной (средней) стоимости жилья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молодых семей, имеющих одного ребенка и более, а также для неполных молодых семей, состоящих из одного молодого родителя и одного ребенка и более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1,6 млн. руб.</a:t>
                      </a:r>
                    </a:p>
                  </a:txBody>
                  <a:tcPr anchor="ctr"/>
                </a:tc>
              </a:tr>
              <a:tr h="95883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"Управление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имуществом и муниципальными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финансами",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постановление Администрации г.о.Электросталь от 16.12.2019 № 957/12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Развитие имущественного комплекса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Одинокие</a:t>
                      </a:r>
                      <a:r>
                        <a:rPr lang="ru-RU" sz="9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граждане (достигшие возраста 70 лет)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Выполнение обязательств в рамках заключенных договоров пожизненного содержания с иждивением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Величина прожиточного минимума на душу населения, установленная постановлением Правительства Московской области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 млн.руб.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0508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Доп.гарантии получателям пожизненной ренты в рамках заключенных договоров пожизненного содержания с иждивением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Меры социальной поддержки населения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33</a:t>
            </a:fld>
            <a:endParaRPr kumimoji="0"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43200" y="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*нормативно-правовая документация по муниципальным программам представлена на официальном сайте г.о. Электросталь </a:t>
            </a:r>
            <a:r>
              <a:rPr lang="en-US" sz="1000" dirty="0" smtClean="0">
                <a:hlinkClick r:id="rId2"/>
              </a:rPr>
              <a:t>http://www.electrostal.ru</a:t>
            </a:r>
            <a:r>
              <a:rPr lang="ru-RU" sz="1000" dirty="0" smtClean="0"/>
              <a:t> в разделе Администрация/официальные документы/муниципальные программы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193957787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\Downloads\dochod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1844824"/>
            <a:ext cx="2411759" cy="4105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ставках и льготах по местным налогам, установленных в муниципальном образовании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34</a:t>
            </a:fld>
            <a:endParaRPr kumimoji="0"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397000"/>
          <a:ext cx="716428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764705"/>
          <a:ext cx="9143999" cy="574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0151"/>
                <a:gridCol w="1656185"/>
                <a:gridCol w="1547663"/>
              </a:tblGrid>
              <a:tr h="35325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Налог на имущество физических</a:t>
                      </a:r>
                      <a:r>
                        <a:rPr lang="ru-RU" sz="1600" baseline="0" dirty="0" smtClean="0"/>
                        <a:t> лиц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43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Категория налогоплательщика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льготы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объема выпадающих доходов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48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Герои Советского Союза, Герои Российской Федерации, полные кавалеры ордена Славы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 отношении имущества,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 используемого в целях предпринимательской деятельности, в отношении одной квартиры, комнаты, жилого дома или его части, гаража или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машиноместа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а также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хоз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строения или помещения, используемого в целях творчества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32 869 тыс.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9544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инвалиды I и II группы и инвалиды с детства, дети-инвалиды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615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ветераны и инвалиды Великой Отечественной войны, а также ветераны и инвалиды боевых действий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111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граждане, имеющие право на получение социальной поддержки в соответствии с федеральным законодательством о мерах социальной поддержки,</a:t>
                      </a:r>
                      <a:r>
                        <a:rPr kumimoji="0" lang="ru-RU" sz="11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пострадавших при авариях на Чернобыльской АЭС, производственном объединении </a:t>
                      </a:r>
                      <a:r>
                        <a:rPr kumimoji="0" lang="ru-RU" sz="11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"Маяк" </a:t>
                      </a:r>
                      <a:r>
                        <a:rPr kumimoji="0" lang="ru-RU" sz="11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 участникам ядерных испытаний на </a:t>
                      </a:r>
                      <a:r>
                        <a:rPr kumimoji="0" lang="ru-RU" sz="1100" kern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Семипалатинком</a:t>
                      </a:r>
                      <a:r>
                        <a:rPr kumimoji="0" lang="ru-RU" sz="11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полигоне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члены семей военнослужащих, сотрудников МВД, сотрудников ФСБ, погибших при исполнении долга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пенсионеры, получающие пенсии, назначаемые в порядке, установленном законодательством, а так же мужчины и женщины, достигшие возраста 60 и 55 лет соответственно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физические лица, осуществляющие профессиональную творческую деятельность, - в отношении помещений, сооружений, используемых ими исключительно в целях творчества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0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физические лица - в отношении хозяйственных строений или сооружений, площадь каждого из которых не превышает 50 квадратных метров и которые расположены на земельных участках, предоставленных для ведения личного подсобного</a:t>
                      </a:r>
                      <a:r>
                        <a:rPr kumimoji="0" lang="ru-RU" sz="11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хозяйства, огородничества, садоводства или индивидуального жилищного строительства.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2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военнослужащие, а также граждане, уволенные с военной службы по достижении предельного возраста пребывания на военной службе, состоянию здоровья или в связи с организационно-штатными мероприятиями, имеющие общую продолжительность военной службы 20 лет и более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01122" cy="778098"/>
          </a:xfrm>
        </p:spPr>
        <p:txBody>
          <a:bodyPr>
            <a:normAutofit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ставках и льготах по местным налогам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35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" y="620688"/>
          <a:ext cx="9143999" cy="5319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0151"/>
                <a:gridCol w="1656184"/>
                <a:gridCol w="1547664"/>
              </a:tblGrid>
              <a:tr h="2880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Категория налогоплательщика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льготы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объема выпадающих доходов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824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Герои Советского Союза, Герои Российской Федерации, полные кавалеры ордена Славы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100%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 отношении земельных участков, </a:t>
                      </a:r>
                      <a:r>
                        <a:rPr kumimoji="0" lang="ru-RU" sz="1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используемых в целях предпринимательской деятельности, и находящихся в собственности, постоянном (бессрочном) пользовании или пожизненном наследуемом владени</a:t>
                      </a:r>
                      <a:r>
                        <a:rPr kumimoji="0" lang="ru-RU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11 023 тыс. руб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инвалиды I и II группы и инвалиды с детства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588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ветераны и инвалиды Великой Отечественной войны, а также ветераны и инвалиды боевых действий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152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Дети-сироты и дети,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оставшиеся без попечения родителей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граждане, имеющие право на получение социальной поддержки в соответствии с федеральным законодательством о мерах социальной поддержки,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пострадавших при авариях на Чернобыльской АЭС, производственном объединении 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"Маяк" 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участникам ядерных испытаний на </a:t>
                      </a:r>
                      <a:r>
                        <a:rPr kumimoji="0" lang="ru-RU" sz="1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Семипалатинком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полигоне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члены семей военнослужащих, сотрудников МВД, сотрудников ФСБ, погибших при исполнении долга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3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50%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 отношении земельных участков, предназначенных для жилищного строительства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садоводства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налогоплательщиков, относящихся к семьям, имеющим трех и более несовершеннолетних детей, а также детей, обучающихся по очной форме обучения в образовательных учреждениях любой организационно-правовой формы, до окончания обучения, до достижения ими возраста 23 лет в отношении земельных участков, предоставленных в соответствии с Законом Московской области от  01.06.2011 № 73/2011-ОЗ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"О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бесплатном предоставлении земельных участков многодетным семьям в Московской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области",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не обеспеченных дорожной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инфраструктурой"</a:t>
                      </a:r>
                      <a:endParaRPr kumimoji="0"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Снижение налоговой базы на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1000 кв. м.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01122" cy="778098"/>
          </a:xfrm>
        </p:spPr>
        <p:txBody>
          <a:bodyPr>
            <a:normAutofit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ставках и льготах по местным налогам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36</a:t>
            </a:fld>
            <a:endParaRPr kumimoji="0"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26929" y="6237312"/>
            <a:ext cx="3817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* информация по выпадающим доходам представлена за 2019 год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программы городского округа Электросталь Московской области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3"/>
          </a:xfrm>
        </p:spPr>
        <p:txBody>
          <a:bodyPr>
            <a:normAutofit/>
          </a:bodyPr>
          <a:lstStyle/>
          <a:p>
            <a:pPr marL="0" indent="177800" algn="just">
              <a:buNone/>
            </a:pP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 целью повышения эффективности бюджетных расходов расходы бюджета планируются с использованием программно-целевого метода.</a:t>
            </a:r>
          </a:p>
          <a:p>
            <a:pPr marL="0" indent="177800" algn="just">
              <a:buNone/>
            </a:pP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Программа социально-экономического развития муниципального образования (далее – муниципальная целевая программа) – это система мероприятий (взаимоувязанных по задачам, срокам осуществления и ресурсам), обеспечивающих в рамках реализации ключевых муниципальных функций достижение приоритетов и целей политики в соответствующей сфере социально-экономического развития муниципального образования.</a:t>
            </a:r>
            <a:endParaRPr lang="ru-RU" sz="13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2924944"/>
          <a:ext cx="4248472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852936"/>
            <a:ext cx="1907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Структура программно-целевого метода</a:t>
            </a:r>
            <a:endParaRPr lang="ru-RU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9947531">
            <a:off x="3325653" y="4439464"/>
            <a:ext cx="479557" cy="644383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19947531">
            <a:off x="3691220" y="5088384"/>
            <a:ext cx="489700" cy="670777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19947531">
            <a:off x="4051260" y="5736456"/>
            <a:ext cx="489700" cy="670778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37</a:t>
            </a:fld>
            <a:endParaRPr kumimoji="0"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4499992" y="3140968"/>
          <a:ext cx="4536504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95936" y="2708920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Порядок разработки, реализации и контроля </a:t>
            </a:r>
            <a:r>
              <a:rPr lang="ru-RU" sz="1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муниципалдьной</a:t>
            </a:r>
            <a:r>
              <a:rPr lang="ru-RU" sz="1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программы</a:t>
            </a:r>
            <a:endParaRPr lang="ru-RU" sz="14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19947531">
            <a:off x="2965612" y="3791391"/>
            <a:ext cx="479557" cy="644383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программы городского округа Электросталь Московской области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38</a:t>
            </a:fld>
            <a:endParaRPr kumimoji="0"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124744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39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226112"/>
          <a:ext cx="8525564" cy="5084873"/>
        </p:xfrm>
        <a:graphic>
          <a:graphicData uri="http://schemas.openxmlformats.org/drawingml/2006/table">
            <a:tbl>
              <a:tblPr/>
              <a:tblGrid>
                <a:gridCol w="540000"/>
                <a:gridCol w="1800000"/>
                <a:gridCol w="4680000"/>
                <a:gridCol w="540000"/>
                <a:gridCol w="482782"/>
                <a:gridCol w="482782"/>
              </a:tblGrid>
              <a:tr h="641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Подпрограммы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Показатели, характеризующие достижение цели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Планируемое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</a:t>
                      </a: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 показателя на </a:t>
                      </a:r>
                      <a:r>
                        <a:rPr lang="ru-RU" sz="7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Достигнутое значение показателя за </a:t>
                      </a:r>
                      <a:r>
                        <a:rPr lang="ru-RU" sz="7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0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"Здравоохранение"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9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I. Профилактика заболеваний и формирование здорового образа жизни. Развитие первичной медико-санитарной помощи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населения, прошедшего профилактические медицинские осмотры и диспансеризацию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("Профилактические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медицинские осмотры и диспансеризация)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9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прикрепленного населения к медицинским организациям на территории округа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97,62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Финансовое обеспечение системы организации медицинской помощи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Жилье – медикам, первичного звена и узкого профиля, обеспеченных жильем, из числа привлеченных и нуждающихся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коэффициент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0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"Культура"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музейного дела в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Перевод в электронный вид музейных фондов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123,5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175,3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0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библиотечного дела в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количества библиотек, внедривших стандарты деятельности библиотеки нового формата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6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роста числа пользователей муниципальных библиотек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455 098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474 065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посещений библиотек (на 1 жителя в год) (комплектование книжных фондов муниципальных общедоступных библиотек)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посещение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2,73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Поступление в фонды библиотек муниципальных образований и государственных библиотек субъекта Российской Федерации не менее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2772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95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профессионального искусства, гастрольно-концертной и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культурно-досуговой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деятельности, кинематографии Московской области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стипендий Главы муниципального образования  Московской области выдающимся деятелям культуры и искусства Московской области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9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стипендий Главы городского округа Электросталь детям и подросткам, проявившим способности в области культуры и искусства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детей, привлекаемых к участию в творческих мероприятиях сферы культуры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8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граждан, принимающих участие в добровольческой деятельности, получивших государственную (муниципальную)  поддержку в форме субсидий бюджетным учреждениям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числа посещений культурных мероприятий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единиц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757,931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987,336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ександр\Downloads\dokumen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4869160"/>
            <a:ext cx="2699792" cy="1844120"/>
          </a:xfrm>
          <a:prstGeom prst="rect">
            <a:avLst/>
          </a:prstGeom>
          <a:noFill/>
        </p:spPr>
      </p:pic>
      <p:pic>
        <p:nvPicPr>
          <p:cNvPr id="8" name="Picture 3" descr="C:\Users\Александр\Downloads\766a249237yiyi0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53136"/>
            <a:ext cx="2915816" cy="21110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848600" cy="85010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Нормативная база формирования проекта бюджета городского округа Электросталь: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323528" y="2708920"/>
            <a:ext cx="8572560" cy="331236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sz="2800" b="1" dirty="0" smtClean="0"/>
          </a:p>
          <a:p>
            <a:pPr fontAlgn="auto">
              <a:spcAft>
                <a:spcPts val="0"/>
              </a:spcAft>
              <a:defRPr/>
            </a:pPr>
            <a:endParaRPr lang="ru-RU" sz="2800" b="1" dirty="0" smtClean="0"/>
          </a:p>
          <a:p>
            <a:pPr marL="271463" indent="-271463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Федеральный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06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октября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2003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года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№ 131-ФЗ «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общих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принципах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организации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местного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самоуправления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Федерации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»;</a:t>
            </a:r>
          </a:p>
          <a:p>
            <a:pPr marL="271463" indent="-271463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Бюджетный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кодекс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Федерации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marL="271463" indent="-271463"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Устав городского округа Электросталь Московской области;</a:t>
            </a:r>
          </a:p>
          <a:p>
            <a:pPr marL="271463" indent="-271463"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Положение о бюджетном процессе в городском округе Электросталь Московской области;</a:t>
            </a:r>
          </a:p>
          <a:p>
            <a:pPr marL="271463" indent="-271463"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решение Совета депутатов городского округа Электросталь Московской области от 17 декабря 2020 № 25/8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"О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бюджете городского округа Электросталь Московской области на 2021 год и на плановый период 2022 и 2023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годов"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(с изменениями)</a:t>
            </a:r>
          </a:p>
          <a:p>
            <a:pPr fontAlgn="auto">
              <a:spcAft>
                <a:spcPts val="0"/>
              </a:spcAft>
              <a:defRPr/>
            </a:pP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40</a:t>
            </a:fld>
            <a:endParaRPr kumimoji="0"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7" y="1387631"/>
          <a:ext cx="8478568" cy="5041872"/>
        </p:xfrm>
        <a:graphic>
          <a:graphicData uri="http://schemas.openxmlformats.org/drawingml/2006/table">
            <a:tbl>
              <a:tblPr/>
              <a:tblGrid>
                <a:gridCol w="540000"/>
                <a:gridCol w="1800200"/>
                <a:gridCol w="4632804"/>
                <a:gridCol w="540000"/>
                <a:gridCol w="482782"/>
                <a:gridCol w="482782"/>
              </a:tblGrid>
              <a:tr h="2621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образования в сфере культуры Московской области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 в возрасте от 5 до 18 лет, охваченных дополнительным образованием сферы культуры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6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 в возрасте от 7 до 15 лет, обучающихся по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предпрофессиональным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программам в области искусств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6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архивного дела в Московской области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6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архивных фондов муниципального архива, внесенных в общеотраслевую базу данных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"Архивный фонд",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общего количества архивных фондов, хранящихся в муниципальном архиве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6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6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субвенции бюджету муниципального образования Московской области на обеспечение переданных государственных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муниципальном архиве, освоенная бюджетом муниципального образования Московской области, в общей сумме указанной субвенции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99,75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99,87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IX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парков культуры и отдыха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действующих муниципальных парков культуры и отдыха (парковых территорий)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82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"Образование"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43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Дошкольное образование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Доступность дошкольного образования для детей в возрасте от трех до семи лет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Доступность дошкольного образования для детей в возрасте до 3-х лет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57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Общее образование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выпускников текущего года, набравших 220 баллов и более по 3 предметам, к общему количеству выпускников текущего года, сдававших ЕГЭ по 3 и более предметам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5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109,6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109,8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численности обучающихся в образовательных организациях общего образования в соответствии с федеральными государственными образовательными стандартами в общей численности обучающихся в образовательных организациях общего образования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обучающихся, получающих начальное общее образование </a:t>
                      </a:r>
                      <a:b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общеобразовательных организациях, расположенных в сельской местности и малых городах, созданы и функционируют центры образования естественно-научной и технологической направленностей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41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124744"/>
          <a:ext cx="8496945" cy="5307161"/>
        </p:xfrm>
        <a:graphic>
          <a:graphicData uri="http://schemas.openxmlformats.org/drawingml/2006/table">
            <a:tbl>
              <a:tblPr/>
              <a:tblGrid>
                <a:gridCol w="540227"/>
                <a:gridCol w="1800756"/>
                <a:gridCol w="4681965"/>
                <a:gridCol w="540227"/>
                <a:gridCol w="466885"/>
                <a:gridCol w="466885"/>
              </a:tblGrid>
              <a:tr h="254191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III. Дополнительное образование, воспитание и психолого-социальное сопровождение детей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 (физических лиц) общеобразовательных организаций, которым оказана поддержка в рамках программ поддержки одаренных детей и талантливой молодежи (на муниципальном и региональном уровне)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9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детей, охваченных деятельностью детских технопарков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7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Кванториум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(мобильных технопарков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7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Кванториум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")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 (нарастающим итогом)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человек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0,684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1,983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Созданы центры цифрового образования детей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"IT-куб"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(нарастающим итогом)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5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 в возрасте от 5 до 18 лет, охваченных дополнительным образованием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83,3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99,09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 в возрасте от 5 до 18 лет, использующих сертификаты дополнительного образования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49,4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83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"Социальная </a:t>
                      </a: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защита 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населения"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77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Социальная поддержка граждан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бедности*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8,75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Активное долголетие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4,39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56">
                <a:tc rowSpan="4"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Доступная среда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доступных для инвалидов и других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маломобильных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групп населения приоритетных объектов социальной, транспортной, инженерной инфраструктуры в общем количестве приоритетных объектов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77,8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79,34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54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детей-инвалидов в возрасте от 5 до 18 лет, получающих дополнительное образование, от общей численности детей-инвалидов данного возраста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7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0656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системы отдыха и оздоровления детей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44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432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трудовых ресурсов и охраны труда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пострадавших в результате несчастных случаев на производстве со смертельным исходом связанных с производством, в расчете на 1000 работающих (организаций, занятых в экономике муниципального образования)*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Промилле (0,1 процента)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 rowSpan="7"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IX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и поддержка социально ориентированных некоммерческих организаций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НКО, которым оказана поддержка органами местного самоуправления, всего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расходов, направляемых на предоставление субсидий СО НКО в сфере образования, в общем объеме расходов бюджета городского округа Электросталь Московской области в сфере образования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 в сфере образования, которым оказана поддержка органами местного самоуправления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расходов, направляемых на предоставление субсидий СО НКО, в общем объеме расходов бюджета городского округа Электросталь Московской области на социальную сферу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 в сфере социальной защиты населения, которым оказана поддержка органами местного самоуправления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 в сфере культуры, которым оказана поддержка органами местного самоуправления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 в сфере охраны здоровья, которым оказана поддержка органами местного самоуправления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42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4472" y="1124744"/>
          <a:ext cx="8496000" cy="5377988"/>
        </p:xfrm>
        <a:graphic>
          <a:graphicData uri="http://schemas.openxmlformats.org/drawingml/2006/table">
            <a:tbl>
              <a:tblPr/>
              <a:tblGrid>
                <a:gridCol w="540000"/>
                <a:gridCol w="1800000"/>
                <a:gridCol w="4680000"/>
                <a:gridCol w="540000"/>
                <a:gridCol w="468000"/>
                <a:gridCol w="468000"/>
              </a:tblGrid>
              <a:tr h="180000">
                <a:tc row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 smtClean="0">
                          <a:latin typeface="Calibri"/>
                          <a:ea typeface="Times New Roman"/>
                        </a:rPr>
                        <a:t>17</a:t>
                      </a: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1110" marR="311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 в сфере образования, которым оказана поддержка органами местного самоуправления.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НКО, которым оказана финансовая поддержка органами местного самоуправления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НКО, которым оказана имущественная поддержка органами местного самоуправления, всего: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 в сфере социальной защиты населения, которым оказана имущественная поддержка органами местного самоуправления     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 в сфере культуры, которым оказана имущественная поддержка органами местного самоуправления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 в сфере охраны здоровья, которым оказана имущественная поддержка органами местного самоуправления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Квадратный метр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1579,4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1579,4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 в сфере социальной защиты населения.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Квадратный метр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887,2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887,2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 в сфере культуры.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Квадратный метр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620,2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620,2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 в сфере охраны здоровья.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Квадратный метр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НКО, которым оказана консультационная поддержка органами местного самоуправления, единиц.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граждан, принявших участие в просветительских мероприятиях по вопросам деятельности СО НКО.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проведенных органами местного самоуправления просветительских мероприятий по вопросам деятельности СО НКО.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793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"Спорт"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18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физической культуры и спорта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жителей муниципального образования Московской области, выполнивших нормативы испытаний (тестов) Всероссийского комплекса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"Готов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труду и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обороне"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(ГТО), в общей численности населения, принявшего участия в испытаниях (тестах)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17,9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муниципальном образовании Московской области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9,6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Доступные спортивные площадки. Доля спортивных площадок, управляемых в соответствии со стандартом их использования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 и студентов муниципального образования Московской области, выполнивших нормативы Всероссийского физкультурно-спортивного комплекса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"Готов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труду и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обороне"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(ГТО), в общей численности обучающихся и студентов, принявших участие в сдаче нормативов Всероссийского физкультурно-спортивного комплекса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"Готов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труду и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обороне"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(ГТО)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18,9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жителей муниципального образования 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45,1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47,7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проведенных массовых, официальных физкультурных и спортивных мероприятий 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19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31110" marR="31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Подготовка спортивного резерва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прироста занимающихся в учреждениях и организациях при спортивных сооружениях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3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31110" marR="31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спортсменов-разрядников, имеющих разряды и звания ( от I разряда до спортивного звания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"Заслуженный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мастер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спорта"),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общем количестве спортсменов-разрядников в системе спортивных школ олимпийского резерва и училищ олимпийского резерва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23,1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43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124744"/>
          <a:ext cx="8501424" cy="5438998"/>
        </p:xfrm>
        <a:graphic>
          <a:graphicData uri="http://schemas.openxmlformats.org/drawingml/2006/table">
            <a:tbl>
              <a:tblPr/>
              <a:tblGrid>
                <a:gridCol w="540000"/>
                <a:gridCol w="1800000"/>
                <a:gridCol w="4680000"/>
                <a:gridCol w="540000"/>
                <a:gridCol w="470712"/>
                <a:gridCol w="470712"/>
              </a:tblGrid>
              <a:tr h="248032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20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33491" marR="33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33491" marR="33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05">
                <a:tc vMerge="1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33491" marR="33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спортивных школ олимпийского резерва, в которые поставлены новое спортивное оборудование и инвентарь для приведения организаций спортивной подготовки в нормативное состояние (в рамках приобретения спортивного оборудования и инвентаря для приведения организаций спортивной подготовки в нормативное состояние)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03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"Развитие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сельского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хозяйства"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505">
                <a:tc rowSpan="3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21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отраслей сельского хозяйства и перерабатывающей промышленности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Ввод мощностей животноводческих комплексов молочного направления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скотомест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105,5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Инвестиции в основной капитал по видам экономической деятельности: Растениеводство и животноводство, охота и предоставление соответствующих услуг в этих областях, Производство пищевых продуктов, Производство напитков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Миллион рублей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22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мелиорации земель сельскохозяйственного назначения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земель, обработанных от борщевика Сосновского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Гектар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55,43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54,12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0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23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Обеспечение эпизоотического и ветеринарно-санитарного благополучия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отловленных животных без владельцев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Экспорт продукции агропромышленного комплекса Московской области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 экспорта продукции АПК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долларов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"Экология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 окружающая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среда"</a:t>
                      </a:r>
                      <a:endParaRPr lang="ru-RU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Охрана окружающей среды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проведенных экологических мероприятий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лесного хозяйства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площади по противопожарным мероприятиям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Метр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28800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28800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5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Региональная программа в области обращения с отходами, в том числе с твердыми коммунальными отходами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Ликвидировано объектов накопленного вреда (в том числе наиболее опасных объектов накопленного вреда)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Штука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5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площадь восстановленных, в том числе рекультивированных земель подверженных негативному воздействию накопленного вреда окружающей среде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Гектар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5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населения, качество жизни которого улучшится в связи с ликвидацией выявленных на 1 января 2018 г. несанкционированных свалок в границах городов и наиболее опасных объектов накопленного экологического вреда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человек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158,5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158,5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"Безопасность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 обеспечение безопасности жизнедеятельности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населения"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Профилактика преступлений и иных правонарушений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Инвентаризация мест захоронений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уровня вовлеченности населения в незаконный оборот наркотиков на 100 тыс. населения*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уровня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криминогенности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наркомании на 100 тыс. человек*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доли несовершеннолетних в общем числе лиц, совершивших преступления*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общего количества преступлений, совершенных на территории муниципального образования, не менее чем на 5 % ежегодно*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единица/процент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1523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"Безопасный регион",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чем на 5 % ежегодно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единица/процент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Благоустроим кладбища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"Доля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кладбищ, соответствующих Региональному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стандарту"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44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396998"/>
          <a:ext cx="8509670" cy="4882094"/>
        </p:xfrm>
        <a:graphic>
          <a:graphicData uri="http://schemas.openxmlformats.org/drawingml/2006/table">
            <a:tbl>
              <a:tblPr/>
              <a:tblGrid>
                <a:gridCol w="540000"/>
                <a:gridCol w="1800200"/>
                <a:gridCol w="4680000"/>
                <a:gridCol w="540000"/>
                <a:gridCol w="474735"/>
                <a:gridCol w="474735"/>
              </a:tblGrid>
              <a:tr h="16922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транспортировок умерших в морг с мест обнаружения или происшествия для производства судебно-медицинской экспертизы, произведенных в соответствии с установленными требованиями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2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2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числа граждан, принимающих участие в деятельности народных дружин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3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 числа лиц, состоящих на диспансерном наблюдении с диагнозом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"Употребление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наркотиков с вредными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последствиями"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Степень готовности муниципального образования Московской области к действиям по предназначению при возникновении чрезвычайных ситуациях (происшествиях) природного и техногенного характера.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"112"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территории муниципального образования*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Прирост уровня безопасности людей на водных объектах, расположенных на территории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и совершенствование систем оповещения и информирования населения муниципального образования Московской области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муниципального образования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Обеспечение пожарной безопасности на территории муниципального образования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степени пожарной защищенности городского округа, по отношению к базовому периоду 2019 года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Обеспечение мероприятий гражданской обороны на территории муниципального образования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прироста степени обеспеченности запасами материально-технических, продовольственных, медицинских и иных средств для целей гражданской обороны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степени готовности к использованию по предназначению защитных сооружений и иных объектов ГО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2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"Жилище"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69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Комплексное освоение земельных участков в целях жилищного строительства и развитие застроенных территорий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квадратных метров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семей, улучшивших жилищные условия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Семья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Решаем проблемы дольщиков. Сопровождение проблемных объектов до восстановления прав пострадавших граждан*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(далее – ИЖС) или садового дома установленным параметрам и допустимости размещения объекта ИЖС или садового дома на земельном участке, уведомлений о соответствии (несоответствии) построенных или реконструированных объектов ИЖС или садового дома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II. Обеспечение жильем молодых семей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молодых семей, получивших свидетельство о праве на получение социальной выплаты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Семья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45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9" y="1196752"/>
          <a:ext cx="8501424" cy="5420160"/>
        </p:xfrm>
        <a:graphic>
          <a:graphicData uri="http://schemas.openxmlformats.org/drawingml/2006/table">
            <a:tbl>
              <a:tblPr/>
              <a:tblGrid>
                <a:gridCol w="540000"/>
                <a:gridCol w="1800000"/>
                <a:gridCol w="4680000"/>
                <a:gridCol w="540000"/>
                <a:gridCol w="470712"/>
                <a:gridCol w="470712"/>
              </a:tblGrid>
              <a:tr h="252000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Обеспечение жильем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детей 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помещениями, в отчетном году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Социальная ипотека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 подпрограммы, получивших финансовую помощь, предоставляемую для погашения основной части долга по ипотечному жилищному кредиту (I этап)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Улучшение жилищных условий отдельных категорий многодетных семей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свидетельств о праве на получение жилищной субсидии на приобретение жилого помещения или строительство индивидуального жилого дома, выданных многодетным семьям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Штука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"Развитие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инженерной инфраструктуры и </a:t>
                      </a:r>
                      <a:r>
                        <a:rPr lang="ru-RU" sz="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энергоэффективности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000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Чистая вода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98,7</a:t>
                      </a:r>
                    </a:p>
                  </a:txBody>
                  <a:tcPr marL="68580" marR="68580" marT="0" marB="0"/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созданных и восстановленных ВЗУ, ВНС и станций водоподготовки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Системы водоотведения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сточных вод, очищенных до нормативных значений, в общем объеме сточных вод, пропущенных через очистные сооружения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4,17</a:t>
                      </a:r>
                    </a:p>
                  </a:txBody>
                  <a:tcPr marL="68580" marR="68580" marT="0" marB="0"/>
                </a:tc>
              </a:tr>
              <a:tr h="252000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Создание условий для обеспечения качественными коммунальными услугами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готовности объектов жилищно-коммунального хозяйства муниципальных образований Московской области к осенне-зимнему периоду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66,66</a:t>
                      </a:r>
                    </a:p>
                  </a:txBody>
                  <a:tcPr marL="68580" marR="68580" marT="0" marB="0"/>
                </a:tc>
              </a:tr>
              <a:tr h="252000">
                <a:tc rowSpan="4"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Энергосбережение и повышение энергетической эффективности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84,8</a:t>
                      </a:r>
                    </a:p>
                  </a:txBody>
                  <a:tcPr marL="68580" marR="68580" marT="0" marB="0"/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14,5</a:t>
                      </a:r>
                    </a:p>
                  </a:txBody>
                  <a:tcPr marL="68580" marR="68580" marT="0" marB="0"/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Бережливый учет - оснащенность многоквартирных домов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общедомовыми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приборами учета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74,09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68,69</a:t>
                      </a:r>
                    </a:p>
                  </a:txBody>
                  <a:tcPr marL="68580" marR="68580" marT="0" marB="0"/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многоквартирных домов с присвоенными классами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энергоэфективности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89,91</a:t>
                      </a:r>
                    </a:p>
                  </a:txBody>
                  <a:tcPr marL="68580" marR="68580" marT="0" marB="0"/>
                </a:tc>
              </a:tr>
              <a:tr h="180000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"Предпринимательство"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92" marR="33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000">
                <a:tc rowSpan="5"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Инвестиции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территории, на которую привлечены новые резиденты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Гектар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привлеченных резидентов на территории многофункциональных индустриальных парков, технологических парков, промышленных площадок муниципальных образований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заполняемости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многофункциональных индустриальных парков, технологических парков, промышленных площадок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108,9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рублей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25,01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67,58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46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268760"/>
          <a:ext cx="8509472" cy="5264009"/>
        </p:xfrm>
        <a:graphic>
          <a:graphicData uri="http://schemas.openxmlformats.org/drawingml/2006/table">
            <a:tbl>
              <a:tblPr/>
              <a:tblGrid>
                <a:gridCol w="540000"/>
                <a:gridCol w="1800000"/>
                <a:gridCol w="4680000"/>
                <a:gridCol w="540000"/>
                <a:gridCol w="474736"/>
                <a:gridCol w="474736"/>
              </a:tblGrid>
              <a:tr h="144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многофункциональных индустриальных парков, технологических парков, промышленных площадок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созданных рабочих мест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7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роста (индекс роста) физического объема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318,1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79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05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088" marR="35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II. Развитие конкуренции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опубликованных торгов)*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7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несостоявшихся торгов от общего количества объявленных торгов*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16,4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9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общей экономии денежных средств от общей суммы состоявшихся торгов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закупок среди субъектов малого и среднего предпринимательства, социально ориентированных некоммерческих организаций, осуществляемых в соответствии с Федеральным законом от 05.04.2013 №44-ФЗ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"О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контрактной системе в сфере закупок товаров, работ, услуг для обеспечения государственных и муниципальных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нужд"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46,4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Среднее количество участников на состоявшихся торгах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4,8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9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реализованных требований Стандарта развития конкуренции в муниципальном образовании Московской области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96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05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088" marR="35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малого и среднего предпринимательства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субъектов малого и среднего предпринимательства в расчете на 10 тыс. человек населения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342,6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351,88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9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28,47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28,9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Малый бизнес большого региона. Прирост количества субъектов малого и среднего предпринимательства на 10 тыс. населения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2,13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17,53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вновь созданных субъектов малого и среднего бизнеса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779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1025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самозанятых граждан, зафиксировавших свой статус, с учетом введения налогового режима для самозанятых, нарастающим итогом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2975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2712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31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05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088" marR="35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потребительского рынка и услуг на территории муниципального образования Московской области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обращений по вопросу защиты прав потребителей от общего количества поступивших обращений 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Прирост посадочных мест на объектах общественного питания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Прирост рабочих мест на объектах бытового обслуживания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Обеспеченность населения площадью торговых объектов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Кв. метров на 1000 человек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1776,7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1777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ОДС, соответствующих требованиям, нормам и стандартам действующего законодательства, от общего количества ОДС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Прирост площадей торговых объектов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Тыс.кв.м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5,4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Стандарт потребительского рынка и услуг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2641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2989,62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47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2956" y="1196752"/>
          <a:ext cx="8517516" cy="5349910"/>
        </p:xfrm>
        <a:graphic>
          <a:graphicData uri="http://schemas.openxmlformats.org/drawingml/2006/table">
            <a:tbl>
              <a:tblPr/>
              <a:tblGrid>
                <a:gridCol w="540000"/>
                <a:gridCol w="1800000"/>
                <a:gridCol w="4680000"/>
                <a:gridCol w="540000"/>
                <a:gridCol w="478758"/>
                <a:gridCol w="478758"/>
              </a:tblGrid>
              <a:tr h="15391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"Управление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имуществом и муниципальными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финансами"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00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46</a:t>
                      </a:r>
                      <a:endParaRPr lang="ru-RU" sz="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3245" marR="33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I. Развитие имущественного комплекса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Прирост земельного налога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земельных участков многодетным семьям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Проверка использования земель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Исключение незаконных решений по земле*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Штука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47</a:t>
                      </a:r>
                      <a:endParaRPr lang="ru-RU" sz="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3245" marR="33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Совершенствование муниципальной службы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муниципальных служащих соответствующих квалификационным требованиям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48</a:t>
                      </a:r>
                      <a:endParaRPr lang="ru-RU" sz="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3245" marR="33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Управление муниципальными финансами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Ежегодный прирост налоговых и неналоговых доходов бюджета городского округа (без учета доходов по дополнительным нормативам отчислений) в  отчетном финансовом году к поступлениям в году, предшествующем отчетному финансовому году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5,64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доли налоговой задолженности к собственным налоговым поступлениям в консолидированный бюджет Московской области*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&lt;4,26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объема муниципального долга городского округа к общему годовому объему доходов (без учета объема безвозмездных поступлений и (или) поступлений налоговых доходов по дополнительным нормативам отчислений) бюджета городского округа*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&lt;50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38,27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отношения объема расходов на обслуживание муниципального долга городского округа  к объему расходов бюджета  Московской области (за исключением расходов, которые осуществляются за счет субвенций) на уровне, не превышающем 5 процентов*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≤5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"Развитие 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институтов гражданского общества, повышение эффективности местного самоуправления и реализации молодежной 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политики"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I. Развитие системы информирования населения о деятельности органов местного самоуправления Московской области, создание доступной современной медиасреды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Информирование населения через СМИ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216,02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информированности населения в социальных сетях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8,45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незаконных рекламных конструкций, установленных на территории муниципального образования*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задолженности в муниципальный бюджет по платежам за установку и эксплуатацию рекламных конструкций*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Эффективное местное самоуправление Московской области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реализованных проектов инициативного бюджетирования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проектов инициативного бюджетирования, прошедших муниципальный отбор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48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145691"/>
          <a:ext cx="8525566" cy="5405375"/>
        </p:xfrm>
        <a:graphic>
          <a:graphicData uri="http://schemas.openxmlformats.org/drawingml/2006/table">
            <a:tbl>
              <a:tblPr/>
              <a:tblGrid>
                <a:gridCol w="540000"/>
                <a:gridCol w="1800000"/>
                <a:gridCol w="4680000"/>
                <a:gridCol w="540000"/>
                <a:gridCol w="482783"/>
                <a:gridCol w="482783"/>
              </a:tblGrid>
              <a:tr h="180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 smtClean="0">
                          <a:latin typeface="Calibri" pitchFamily="34" charset="0"/>
                          <a:ea typeface="Times New Roman"/>
                        </a:rPr>
                        <a:t>51</a:t>
                      </a:r>
                      <a:endParaRPr lang="ru-RU" sz="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7671" marR="1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Молодежь Подмосковья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трудоустроенных подростков возрасте от 14 до 18 лет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молодежи, задействованной в мероприятиях по вовлечению в творческую деятельность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52</a:t>
                      </a:r>
                      <a:endParaRPr lang="ru-RU" sz="800" dirty="0">
                        <a:latin typeface="Calibri" pitchFamily="34" charset="0"/>
                      </a:endParaRPr>
                    </a:p>
                  </a:txBody>
                  <a:tcPr marL="17671" marR="1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туризма в Московской области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туристского и экскурсионного потока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человек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53</a:t>
                      </a:r>
                      <a:endParaRPr lang="ru-RU" sz="800" dirty="0">
                        <a:latin typeface="Calibri" pitchFamily="34" charset="0"/>
                      </a:endParaRPr>
                    </a:p>
                  </a:txBody>
                  <a:tcPr marL="17671" marR="1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добровольчества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\(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волонтерства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в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численность граждан Российской Федерации,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24233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24235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9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"Развитие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и функционирование дорожно-транспортного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комплекса"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1" marR="1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54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I. Пассажирский транспорт общего пользования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Соблюдение расписания на автобусных маршрутах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1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55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Дороги Подмосковья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(капитальный ремонт) сети автомобильных дорог общего пользования местного значения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Километров на тысячу квадратных метров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11,912/ 83,3718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11,912/ 83,3718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дорогах, количество погибших на 100 тыс. населения*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 на 1 тыс. человек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4,38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6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парковочного пространства на улично-дорожной сети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1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"Цифровое </a:t>
                      </a: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муниципальное </a:t>
                      </a:r>
                      <a:r>
                        <a:rPr lang="ru-RU" sz="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образование"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1" marR="1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0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56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услуг, а также услуг почтовой связи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заявителей МФЦ, ожидающих в очереди более 11 минут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граждан, имеющих доступ к получению государственных и муниципальных услуг по принципу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"одного окна"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месту пребывания, в том числе в МФЦ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Среднее время ожидания в очереди для получения государственных (муниципальных) услуг*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Минута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Выполнение требований комфортности и доступности МФЦ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319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57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информационной и технологической инфраструктуры экосистемы цифровой экономики муниципального образования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31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муниципальных учреждений культуры, обеспеченных доступом в информационно-телекоммуникационную сеть Интернет на скорости: для учреждений культуры, расположенных в городских населенных пунктах, – не менее 50 Мбит/с; для учреждений культуры, расположенных в сельских населенных пунктах, – не менее 10 Мбит/с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31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Качественные услуги – Доля муниципальных (государственных) услуг, по которым нарушены регламентные сроки*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31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муниципальных общеобразовательных организаций в муниципальном образовании Московской области, подключенных к сети Интернет на скорости:</a:t>
                      </a:r>
                      <a:b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общеобразовательных организаций, расположенных в городских населенных пунктах, – не менее 100 Мбит/с;</a:t>
                      </a:r>
                      <a:b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общеобразовательных организаций, расположенных в сельских населенных пунктах, – не менее 50 Мбит/с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31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Повторные обращения – Доля обращений, поступивших на портал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7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Добродел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",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которым поступили повторные обращения*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31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31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49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144248"/>
          <a:ext cx="8517516" cy="5469858"/>
        </p:xfrm>
        <a:graphic>
          <a:graphicData uri="http://schemas.openxmlformats.org/drawingml/2006/table">
            <a:tbl>
              <a:tblPr/>
              <a:tblGrid>
                <a:gridCol w="540000"/>
                <a:gridCol w="1800000"/>
                <a:gridCol w="4680000"/>
                <a:gridCol w="540000"/>
                <a:gridCol w="478758"/>
                <a:gridCol w="478758"/>
              </a:tblGrid>
              <a:tr h="180000"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 проникновения ЕСИА в муниципальном образовании Московской области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58,7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 направляемых исключительно в электронном виде с использованием МСЭД и средств электронной подписи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Ответь вовремя – Доля жалоб, поступивших на портал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7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Добродел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",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которым нарушен срок подготовки ответа*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Образовательные организации оснащены (обновили)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17,39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17,39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Отложенные решения – Доля отложенных решений от числа ответов, предоставленных на портале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7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Добродел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(два и более раз)*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помещений аппаратных, приведенных в соответствие со стандартом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"Цифровая школа"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части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ИТ-инфраструктуры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государственных и муниципальных общеобразовательных организаций, реализующих программы общего образования, для обеспечения в помещениях безопасного доступа к государственным, муниципальным и иным информационным системам, информационно-телекоммуникационной сети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"Интернет"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обеспечения базовой безопасности образовательного процесса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45,83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45,83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61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"Архитектура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градостроительство"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43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I. Разработка Генерального плана развития городского округа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утвержденного в актуальной версии генерального плана городского округа (внесение изменений в генеральный план городского округа)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да/нет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да/нет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да/нет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утвержденной карты планируемого размещения объектов местного значения муниципального образования Московской области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да/нет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Реализация политики пространственного развития городского округа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 освоения средств на обеспечение выполнения отдельных государственных полномочий в сфере архитектуры и градостроительства, переданных органам местного самоуправления муниципальных образований Московской области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99,96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61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"Формирование 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современной комфортной городской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среды"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6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Комфортная городская среда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26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установленных детских игровых площадок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26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благоустроенных общественных территорий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андр\Downloads\ччччч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4077072"/>
            <a:ext cx="2142526" cy="2951138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85ce853eeaf9151ec1e2fc6af271037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4544" y="0"/>
            <a:ext cx="2757686" cy="2757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850106"/>
          </a:xfrm>
        </p:spPr>
        <p:txBody>
          <a:bodyPr/>
          <a:lstStyle/>
          <a:p>
            <a:pPr algn="ctr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Коротко о бюджете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848600" cy="5112568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— форма образования и расходования денежных средств, предназначенных для финансового обеспечения задач и функций государства и местного самоуправления.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- это упрощенная версия бюджетного документа, которая использует неформальный язык и доступные форматы, чтобы облегчить для граждан понимание бюджета.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основанная на экономических отношениях и государственном устройстве Российской Федерации совокупность федерального бюджета, бюджета субъектов Российской Федерации, местных бюджетов и бюджетов государственных внебюджетных фондов.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Бюджетный процесс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 — деятельность органов местного самоуправления и иных участников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 — основной принцип формирования бюджета, при котором объем доходов равен объему расходов. При превышении объема доходов над объемом расходов возникает </a:t>
            </a:r>
            <a:r>
              <a:rPr lang="ru-RU" sz="1400" b="1" i="1" u="sng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бюджета, при превышении объема расходов над объемом доходов возникает бюджетный </a:t>
            </a:r>
            <a:r>
              <a:rPr lang="ru-RU" sz="1400" b="1" i="1" u="sng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ru-RU" sz="14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50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7" y="1196749"/>
          <a:ext cx="8525562" cy="5310760"/>
        </p:xfrm>
        <a:graphic>
          <a:graphicData uri="http://schemas.openxmlformats.org/drawingml/2006/table">
            <a:tbl>
              <a:tblPr/>
              <a:tblGrid>
                <a:gridCol w="540000"/>
                <a:gridCol w="1800000"/>
                <a:gridCol w="4680000"/>
                <a:gridCol w="540000"/>
                <a:gridCol w="482781"/>
                <a:gridCol w="482781"/>
              </a:tblGrid>
              <a:tr h="288000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33" marR="342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33" marR="342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разработанных проектов благоустройства общественных территорий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Соответствие нормативу обеспеченности парками культуры и отдыха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благоустроенных дворовых территорий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числа посетителей парков культуры и отдыха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Квадратный метр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28630,3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32282,39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в отношении которых реализованы мероприятия по устройству архитектурно-художественного освещения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разработанных концепций благоустройства общественных территорий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созданных и благоустроенных парков культуры и отдыха на территории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Соответствие внешнего вида ограждений региональным требованиям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61</a:t>
                      </a:r>
                      <a:endParaRPr lang="ru-RU" sz="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4233" marR="3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Благоустройство территорий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деревьев, посаженных на территории городского округа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Сокращение уровня износа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электросетевого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хозяйства систем наружного освещения с применением СИП и высоко эффективных светильников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62</a:t>
                      </a:r>
                      <a:endParaRPr lang="ru-RU" sz="800" dirty="0">
                        <a:latin typeface="Calibri" pitchFamily="34" charset="0"/>
                      </a:endParaRPr>
                    </a:p>
                  </a:txBody>
                  <a:tcPr marL="34233" marR="3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Создание условий для обеспечения комфортного проживания жителей в многоквартирных домах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отремонтированных подъездов в МКД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33" marR="3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МКД, в которых проведен капитальный ремонт в рамках региональной программы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"Строительство </a:t>
                      </a: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объектов социальной </a:t>
                      </a:r>
                      <a:r>
                        <a:rPr lang="ru-RU" sz="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инфраструктуры"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33" marR="3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63</a:t>
                      </a:r>
                      <a:endParaRPr lang="ru-RU" sz="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4233" marR="3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III. Строительство (реконструкция) объектов образования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введенных в эксплуатацию объектов дошкольного образования за счет внебюджетных источников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"Переселение </a:t>
                      </a: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граждан из аварийного жилищного </a:t>
                      </a:r>
                      <a:r>
                        <a:rPr lang="ru-RU" sz="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фонда"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33" marR="3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86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64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233" marR="342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Обеспечение устойчивого сокращения непригодного для проживания жилищного фонда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граждан, расселенных из аварийного жилищного фонда до 01.09.2025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человек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площадь аварийного фонда, подлежащая расселению до 01.09.2025, в том числе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квадратных метров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0,306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0,306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Обеспечение мероприятий по переселению граждан из аварийного жилищного фонда в Московской области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переселённых жителей из аварийного жилищного фонда за счет внебюджетных источников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человек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0,092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02824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Социально-значимые проекты, реализованные на территории городского округа Электросталь в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году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4182471"/>
              </p:ext>
            </p:extLst>
          </p:nvPr>
        </p:nvGraphicFramePr>
        <p:xfrm>
          <a:off x="251520" y="1196752"/>
          <a:ext cx="8784975" cy="242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осуществле-ния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инансирования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Приобретение, монтаж и ввод в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эксплуатацию станции  водоочистки 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ВЗУ в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Иванисово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г.о. Электросталь,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 </a:t>
                      </a:r>
                      <a:r>
                        <a:rPr lang="ru-RU" sz="1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Иванисово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ул. Центральная усадьба, д. 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2021 г. – ввод объекта в эксплуатацию  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9,2 млн. руб.,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 том числе: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городской бюджет – 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2021 г. – 1,9 млн. руб.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Модернизация ВЗУ. Улучшение качества предоставляемого потребителям холодного водоснабжения надлежащего качества, соответствующего гигиеническим требованиям санитарных норм и правил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8000">
                <a:tc>
                  <a:txBody>
                    <a:bodyPr/>
                    <a:lstStyle/>
                    <a:p>
                      <a:pPr inden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Благоустройство Восточного парка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г.о. Электросталь,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Пересечение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улиц </a:t>
                      </a:r>
                      <a:r>
                        <a:rPr lang="ru-RU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Крла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Маркса и Советская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2021 г. – ввод объекта в эксплуатацию  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99,5 млн.руб.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Увеличение числа мест для отдыха населения,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улучшение качества жизни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51</a:t>
            </a:fld>
            <a:endParaRPr kumimoji="0"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3645024"/>
            <a:ext cx="2592288" cy="188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4797152"/>
            <a:ext cx="244870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168" y="4959424"/>
            <a:ext cx="2851278" cy="156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9992" y="3645024"/>
            <a:ext cx="292771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5856" y="5229200"/>
            <a:ext cx="2410023" cy="131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30816" cy="1152128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Муниципальный долг городского округа Электросталь </a:t>
            </a:r>
            <a:b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году, млн. руб.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8951590"/>
              </p:ext>
            </p:extLst>
          </p:nvPr>
        </p:nvGraphicFramePr>
        <p:xfrm>
          <a:off x="179512" y="1772815"/>
          <a:ext cx="8748000" cy="4418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256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показателя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</a:t>
                      </a:r>
                      <a:r>
                        <a:rPr lang="ru-RU" sz="1400" dirty="0" smtClean="0"/>
                        <a:t>01.01.2021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Привлечено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Погашено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</a:t>
                      </a:r>
                      <a:r>
                        <a:rPr lang="ru-RU" sz="1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01.01.2022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 на обслуживание долга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0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Муниципальный долг, всего,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том числе: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515,0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1 175,0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1 040,0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650,0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25,7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867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Ценные бумаги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867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кредиты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650,0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650,0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042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коммерческих банков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515,0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525,0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1 040,0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25,7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67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"Бюджет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граждан"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подготовлен финансовым управлением Администрации г.о. Электросталь Московской области 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496944" cy="4853135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ru-RU" sz="1600" dirty="0" smtClean="0"/>
              <a:t>Мы надеемся, что представленная информация оказалась для Вас полезной и интересной. Свои вопросы и предложения Вы можете направить в финансовое управление Администрации городского округа Электросталь: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по телефону: 8 496 571 99 40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письмом по почте (144012, г. Электросталь, ул. Мира, 5, Финансовое управление</a:t>
            </a:r>
            <a:r>
              <a:rPr lang="en-US" sz="1600" dirty="0" smtClean="0"/>
              <a:t> </a:t>
            </a:r>
            <a:r>
              <a:rPr lang="ru-RU" sz="16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на электронный адрес </a:t>
            </a:r>
            <a:r>
              <a:rPr lang="en-US" sz="1600" dirty="0" smtClean="0">
                <a:hlinkClick r:id="rId2"/>
              </a:rPr>
              <a:t>finupel@gmail.com</a:t>
            </a:r>
            <a:endParaRPr lang="ru-RU" sz="1600" dirty="0" smtClean="0"/>
          </a:p>
          <a:p>
            <a:pPr marL="358775" indent="0">
              <a:buNone/>
            </a:pPr>
            <a:r>
              <a:rPr lang="ru-RU" sz="1600" dirty="0" smtClean="0"/>
              <a:t>График работы финансового управления Администрации г.о. Электросталь Московской области: </a:t>
            </a:r>
            <a:r>
              <a:rPr lang="ru-RU" sz="1600" dirty="0" err="1" smtClean="0"/>
              <a:t>пн-чт</a:t>
            </a:r>
            <a:r>
              <a:rPr lang="ru-RU" sz="1600" dirty="0" smtClean="0"/>
              <a:t> с 8-45 до 18-00, </a:t>
            </a:r>
            <a:r>
              <a:rPr lang="ru-RU" sz="1600" dirty="0" err="1" smtClean="0"/>
              <a:t>пт</a:t>
            </a:r>
            <a:r>
              <a:rPr lang="ru-RU" sz="1600" dirty="0" smtClean="0"/>
              <a:t> с 8-45 до 16-45.</a:t>
            </a:r>
          </a:p>
          <a:p>
            <a:pPr marL="358775" indent="0">
              <a:buNone/>
            </a:pPr>
            <a:r>
              <a:rPr lang="ru-RU" sz="1600" dirty="0" smtClean="0"/>
              <a:t>Прием начальника – 4-й понедельник месяца с 10-00 до 12-00, </a:t>
            </a:r>
            <a:r>
              <a:rPr lang="ru-RU" sz="1600" smtClean="0"/>
              <a:t>без записи.</a:t>
            </a:r>
            <a:endParaRPr lang="ru-RU" sz="1600" dirty="0" smtClean="0"/>
          </a:p>
          <a:p>
            <a:endParaRPr lang="ru-RU" sz="2400" dirty="0"/>
          </a:p>
        </p:txBody>
      </p:sp>
      <p:pic>
        <p:nvPicPr>
          <p:cNvPr id="3075" name="Picture 3" descr="C:\Users\Александр\Desktop\карта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861048"/>
            <a:ext cx="3908945" cy="2808312"/>
          </a:xfrm>
          <a:prstGeom prst="rect">
            <a:avLst/>
          </a:prstGeom>
          <a:noFill/>
        </p:spPr>
      </p:pic>
      <p:pic>
        <p:nvPicPr>
          <p:cNvPr id="3074" name="Picture 2" descr="C:\Users\Александр\Downloads\100_200810261604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3861048"/>
            <a:ext cx="3904444" cy="2808312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53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андр\Downloads\ччччч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4077072"/>
            <a:ext cx="2142526" cy="2951138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85ce853eeaf9151ec1e2fc6af271037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4544" y="0"/>
            <a:ext cx="2757686" cy="2757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850106"/>
          </a:xfrm>
        </p:spPr>
        <p:txBody>
          <a:bodyPr/>
          <a:lstStyle/>
          <a:p>
            <a:pPr algn="ctr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Коротко о бюджете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848600" cy="511256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на безвозмездной и безвозвратной основе без установления направлений их использования.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r>
              <a:rPr lang="ru-RU" sz="1400" b="1" dirty="0" smtClean="0"/>
              <a:t>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это целевые трансферты, представление на осуществление части полномочий по решению вопросов регионального (местного) значения в соответствии с заключенными соглашениями.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b="1" dirty="0" smtClean="0"/>
              <a:t>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в целях </a:t>
            </a:r>
            <a:r>
              <a:rPr lang="ru-RU" sz="1400" b="1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  <a:p>
            <a:pPr algn="just">
              <a:buFont typeface="Wingdings" pitchFamily="2" charset="2"/>
              <a:buChar char="q"/>
            </a:pPr>
            <a:endParaRPr lang="ru-RU" sz="14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6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граждан в бюджетном процессе</a:t>
            </a:r>
            <a:endParaRPr lang="ru-RU" sz="3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-396552" y="1700808"/>
          <a:ext cx="4860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Александр\Downloads\sitting_man_PNG1147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872" y="1628800"/>
            <a:ext cx="2880320" cy="3708888"/>
          </a:xfrm>
          <a:prstGeom prst="rect">
            <a:avLst/>
          </a:prstGeom>
          <a:noFill/>
        </p:spPr>
      </p:pic>
      <p:sp>
        <p:nvSpPr>
          <p:cNvPr id="7" name="Выгнутая вверх стрелка 6"/>
          <p:cNvSpPr/>
          <p:nvPr/>
        </p:nvSpPr>
        <p:spPr>
          <a:xfrm>
            <a:off x="5508104" y="1484784"/>
            <a:ext cx="2088232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70080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формирует бюджет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Александр\Downloads\subeindice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3760" y="2564904"/>
            <a:ext cx="2160240" cy="2349394"/>
          </a:xfrm>
          <a:prstGeom prst="rect">
            <a:avLst/>
          </a:prstGeom>
          <a:noFill/>
        </p:spPr>
      </p:pic>
      <p:sp>
        <p:nvSpPr>
          <p:cNvPr id="10" name="Выгнутая вверх стрелка 9"/>
          <p:cNvSpPr/>
          <p:nvPr/>
        </p:nvSpPr>
        <p:spPr>
          <a:xfrm rot="10800000">
            <a:off x="5508104" y="5013176"/>
            <a:ext cx="2088232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53012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получает услуги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5594706" y="2852936"/>
            <a:ext cx="1929622" cy="13610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508104" y="321297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осуществляет контроль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7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Обеспечение открытости и прозрачности бюджетного процесса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340768"/>
            <a:ext cx="8686800" cy="45259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Общедоступные публичные материалы о проекте бюджета и ежемесячные отчеты о его исполнении;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Информация о показателях бюджета в общедоступной форме </a:t>
            </a: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"Бюджет </a:t>
            </a: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для </a:t>
            </a: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граждан";</a:t>
            </a:r>
            <a:endParaRPr kumimoji="0" lang="ru-RU" sz="26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</a:t>
            </a:r>
            <a:r>
              <a:rPr kumimoji="0" lang="ru-RU" sz="2600" b="1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антикоррупционной</a:t>
            </a: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экспертизы нормативно-правовых актов;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публичных слушаний по проекту бюджета и по принятию отчета об исполнении бюджета;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Общественный контроль;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контрольных мероприятий контролирующими органами.</a:t>
            </a:r>
            <a:endParaRPr kumimoji="0" lang="ru-RU" sz="26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8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нужно знать о бюджетной системе?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291264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26876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бюджетам бюджетной системы Российской Федерации относятся: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239944" y="6329936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9</a:t>
            </a:fld>
            <a:endParaRPr kumimoji="0"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00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10645</Words>
  <Application>Microsoft Office PowerPoint</Application>
  <PresentationFormat>Экран (4:3)</PresentationFormat>
  <Paragraphs>2092</Paragraphs>
  <Slides>53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Трек</vt:lpstr>
      <vt:lpstr>Слайд 1</vt:lpstr>
      <vt:lpstr>Содержание</vt:lpstr>
      <vt:lpstr>Уважаемые жители городского округа Электросталь Московской области!</vt:lpstr>
      <vt:lpstr>Нормативная база формирования проекта бюджета городского округа Электросталь:</vt:lpstr>
      <vt:lpstr>Коротко о бюджете</vt:lpstr>
      <vt:lpstr>Коротко о бюджете</vt:lpstr>
      <vt:lpstr>Участие граждан в бюджетном процессе</vt:lpstr>
      <vt:lpstr>Обеспечение открытости и прозрачности бюджетного процесса</vt:lpstr>
      <vt:lpstr>Что нужно знать о бюджетной системе?</vt:lpstr>
      <vt:lpstr>Что нужно знать о бюджетном процессе в городском округе Электросталь?</vt:lpstr>
      <vt:lpstr>При формировании бюджета городского округа Электросталь на 2021 год учтены:</vt:lpstr>
      <vt:lpstr>Основные задачи и приоритеты бюджетной политики городского округа Электросталь</vt:lpstr>
      <vt:lpstr>ОСНОВНЫЕ ПОКАЗАТЕЛИ СОЦИАЛЬНО-ЭКОНОМИЧЕСКОГО РАЗВИТИЯ  ГОРОДСКОГО ОКРУГА ЭЛЕКТРОСТАЛЬ</vt:lpstr>
      <vt:lpstr>Доходы и расходы бюджета</vt:lpstr>
      <vt:lpstr>Слайд 15</vt:lpstr>
      <vt:lpstr>Слайд 16</vt:lpstr>
      <vt:lpstr>Основные характеристики бюджета за период  2019 - 2024 г.г. </vt:lpstr>
      <vt:lpstr>Динамика доходов бюджета 2020-2024 г.г., млн. руб. </vt:lpstr>
      <vt:lpstr>Слайд 19</vt:lpstr>
      <vt:lpstr>Динамика собственных доходов бюджета городского округа за 2019-2021 годы</vt:lpstr>
      <vt:lpstr>Планируемые доходы бюджета городского округа на 2022 год и плановый период 2023 и 2024 годов</vt:lpstr>
      <vt:lpstr>Объем ДОХОДОВ бюджета городского округа за 2021 год</vt:lpstr>
      <vt:lpstr>Структура налоговых доходов бюджета городского округа на 2021 год, млн. руб., %.</vt:lpstr>
      <vt:lpstr>Структура налоговых доходов бюджета городского округа на 2022 год и плановый период 2023 и 2024 годов, млн. руб., %.</vt:lpstr>
      <vt:lpstr>Структура неналоговых доходов бюджета городского округа на 2021 год, млн. руб., %.</vt:lpstr>
      <vt:lpstr>Структура неналоговых доходов бюджета городского округа на 2022 год и плановый период 2023 и 2024 годов, млн. руб., %.</vt:lpstr>
      <vt:lpstr>Мероприятия, нацеленные на мобилизацию доходов в бюджет городского округа</vt:lpstr>
      <vt:lpstr>Удельный объем налоговых и неналоговых доходов на душу населения по сравнению с другими муниципальными образованиями, тыс. руб./ч.</vt:lpstr>
      <vt:lpstr>Расходы бюджета городского округа Электросталь на 2021 год.</vt:lpstr>
      <vt:lpstr>Расходы бюджета городского округа Электросталь на 2021 год</vt:lpstr>
      <vt:lpstr>Расходы бюджета городского округа Электросталь на 2020 год.</vt:lpstr>
      <vt:lpstr>Слайд 32</vt:lpstr>
      <vt:lpstr>Меры социальной поддержки населения</vt:lpstr>
      <vt:lpstr>Информация о ставках и льготах по местным налогам, установленных в муниципальном образовании</vt:lpstr>
      <vt:lpstr>Информация о ставках и льготах по местным налогам</vt:lpstr>
      <vt:lpstr>Информация о ставках и льготах по местным налогам</vt:lpstr>
      <vt:lpstr>Муниципальные программы городского округа Электросталь Московской области</vt:lpstr>
      <vt:lpstr>Муниципальные программы городского округа Электросталь Московской области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Социально-значимые проекты, реализованные на территории городского округа Электросталь в 2021 году</vt:lpstr>
      <vt:lpstr>Муниципальный долг городского округа Электросталь  в 2021 году, млн. руб.</vt:lpstr>
      <vt:lpstr>"Бюджет для граждан" подготовлен финансовым управлением Администрации г.о. Электросталь Московской области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2014-02-06T12:00:59Z</dcterms:created>
  <dcterms:modified xsi:type="dcterms:W3CDTF">2022-05-26T15:17:24Z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