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7" r:id="rId1"/>
  </p:sldMasterIdLst>
  <p:notesMasterIdLst>
    <p:notesMasterId r:id="rId39"/>
  </p:notesMasterIdLst>
  <p:sldIdLst>
    <p:sldId id="256" r:id="rId2"/>
    <p:sldId id="258" r:id="rId3"/>
    <p:sldId id="259" r:id="rId4"/>
    <p:sldId id="302" r:id="rId5"/>
    <p:sldId id="261" r:id="rId6"/>
    <p:sldId id="260" r:id="rId7"/>
    <p:sldId id="297" r:id="rId8"/>
    <p:sldId id="298" r:id="rId9"/>
    <p:sldId id="299" r:id="rId10"/>
    <p:sldId id="300" r:id="rId11"/>
    <p:sldId id="301" r:id="rId12"/>
    <p:sldId id="310" r:id="rId13"/>
    <p:sldId id="263" r:id="rId14"/>
    <p:sldId id="264" r:id="rId15"/>
    <p:sldId id="265" r:id="rId16"/>
    <p:sldId id="309" r:id="rId17"/>
    <p:sldId id="295" r:id="rId18"/>
    <p:sldId id="285" r:id="rId19"/>
    <p:sldId id="267" r:id="rId20"/>
    <p:sldId id="284" r:id="rId21"/>
    <p:sldId id="272" r:id="rId22"/>
    <p:sldId id="270" r:id="rId23"/>
    <p:sldId id="305" r:id="rId24"/>
    <p:sldId id="306" r:id="rId25"/>
    <p:sldId id="293" r:id="rId26"/>
    <p:sldId id="303" r:id="rId27"/>
    <p:sldId id="294" r:id="rId28"/>
    <p:sldId id="271" r:id="rId29"/>
    <p:sldId id="286" r:id="rId30"/>
    <p:sldId id="287" r:id="rId31"/>
    <p:sldId id="288" r:id="rId32"/>
    <p:sldId id="289" r:id="rId33"/>
    <p:sldId id="307" r:id="rId34"/>
    <p:sldId id="291" r:id="rId35"/>
    <p:sldId id="292" r:id="rId36"/>
    <p:sldId id="308" r:id="rId37"/>
    <p:sldId id="279" r:id="rId38"/>
  </p:sldIdLst>
  <p:sldSz cx="9144000" cy="5143500" type="screen16x9"/>
  <p:notesSz cx="6735763" cy="98663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8DC9D7A-73E3-4297-97A9-C790E50FB28B}">
  <a:tblStyle styleId="{58DC9D7A-73E3-4297-97A9-C790E50FB2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902525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4690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5f391192_07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1684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5f391192_07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7685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5f391192_07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6428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5f391192_01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8598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5f391192_045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47655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5f391192_05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6553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5ed75ccf_02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33621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5f391192_07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85045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5f391192_07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24921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5f391192_07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6812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5f391192_0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48815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5f391192_07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6559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5ed75ccf_04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04253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5ed75ccf_02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48628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5ed75ccf_07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98488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5ed75ccf_07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53711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5ed75ccf_07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40986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5ed75ccf_02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79405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5ed75ccf_07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99684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36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1284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5f391192_029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66061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75227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80852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ed75ccf_03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74747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5ed75ccf_02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57118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5ed75ccf_07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17374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5ed75ccf_07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96057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5ed75ccf_07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01696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35ed75ccf_02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1542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5f391192_029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0074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476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5f391192_09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8972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5f391192_07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2579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5f391192_07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1454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5f391192_07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9767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>
            <a:off x="5697214" y="2635519"/>
            <a:ext cx="889200" cy="2964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5" name="Google Shape;25;p3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26" name="Google Shape;26;p3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8" name="Google Shape;28;p3"/>
          <p:cNvGrpSpPr/>
          <p:nvPr/>
        </p:nvGrpSpPr>
        <p:grpSpPr>
          <a:xfrm rot="10800000" flipH="1">
            <a:off x="-2" y="2924826"/>
            <a:ext cx="6589087" cy="2027268"/>
            <a:chOff x="-9894852" y="-4493254"/>
            <a:chExt cx="21200407" cy="6522740"/>
          </a:xfrm>
        </p:grpSpPr>
        <p:sp>
          <p:nvSpPr>
            <p:cNvPr id="29" name="Google Shape;29;p3"/>
            <p:cNvSpPr/>
            <p:nvPr/>
          </p:nvSpPr>
          <p:spPr>
            <a:xfrm>
              <a:off x="-9894852" y="-4493114"/>
              <a:ext cx="146853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1" name="Google Shape;31;p3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32" name="Google Shape;32;p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33;p3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" name="Google Shape;39;p3"/>
          <p:cNvSpPr txBox="1">
            <a:spLocks noGrp="1"/>
          </p:cNvSpPr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ubTitle" idx="1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rgbClr val="FF9800"/>
              </a:buClr>
              <a:buSzPts val="2000"/>
              <a:buNone/>
              <a:defRPr sz="2000">
                <a:solidFill>
                  <a:srgbClr val="FF9800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44" name="Google Shape;44;p4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45" name="Google Shape;45;p4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47" name="Google Shape;47;p4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48" name="Google Shape;48;p4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50" name="Google Shape;50;p4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▰"/>
              <a:defRPr sz="3000" i="1">
                <a:solidFill>
                  <a:srgbClr val="FFFFFF"/>
                </a:solidFill>
              </a:defRPr>
            </a:lvl1pPr>
            <a:lvl2pPr marL="914400" lvl="1" indent="-4191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2pPr>
            <a:lvl3pPr marL="1371600" lvl="2" indent="-4191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3pPr>
            <a:lvl4pPr marL="1828800" lvl="3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4pPr>
            <a:lvl5pPr marL="2286000" lvl="4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5pPr>
            <a:lvl6pPr marL="2743200" lvl="5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6pPr>
            <a:lvl7pPr marL="3200400" lvl="6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7pPr>
            <a:lvl8pPr marL="3657600" lvl="7" indent="-419100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8pPr>
            <a:lvl9pPr marL="4114800" lvl="8" indent="-41910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3000"/>
              <a:buChar char="▻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4"/>
          <p:cNvSpPr txBox="1"/>
          <p:nvPr/>
        </p:nvSpPr>
        <p:spPr>
          <a:xfrm>
            <a:off x="286600" y="1014575"/>
            <a:ext cx="6765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9800"/>
                </a:solidFill>
              </a:rPr>
              <a:t>“</a:t>
            </a:r>
            <a:endParaRPr sz="7200" b="1">
              <a:solidFill>
                <a:srgbClr val="FF9800"/>
              </a:solidFill>
            </a:endParaRPr>
          </a:p>
        </p:txBody>
      </p:sp>
      <p:grpSp>
        <p:nvGrpSpPr>
          <p:cNvPr id="52" name="Google Shape;52;p4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53" name="Google Shape;53;p4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" name="Google Shape;54;p4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55" name="Google Shape;55;p4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" name="Google Shape;57;p4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58" name="Google Shape;58;p4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4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" name="Google Shape;60;p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5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63" name="Google Shape;63;p5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64" name="Google Shape;64;p5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65" name="Google Shape;65;p5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6" name="Google Shape;66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67" name="Google Shape;67;p5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68" name="Google Shape;68;p5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9" name="Google Shape;69;p5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70" name="Google Shape;70;p5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71" name="Google Shape;71;p5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" name="Google Shape;72;p5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73" name="Google Shape;73;p5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75;p5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76" name="Google Shape;76;p5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▰"/>
              <a:defRPr/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SzPts val="2400"/>
              <a:buChar char="▻"/>
              <a:defRPr/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04" name="Google Shape;104;p7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05" name="Google Shape;105;p7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06" name="Google Shape;106;p7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07" name="Google Shape;107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08" name="Google Shape;108;p7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09" name="Google Shape;109;p7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12" name="Google Shape;112;p7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113;p7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6" name="Google Shape;116;p7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17" name="Google Shape;117;p7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8704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3233637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5540650" y="1545076"/>
            <a:ext cx="2247900" cy="27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▰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▻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▻"/>
              <a:defRPr sz="1800"/>
            </a:lvl9pPr>
          </a:lstStyle>
          <a:p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9"/>
          <p:cNvGrpSpPr/>
          <p:nvPr/>
        </p:nvGrpSpPr>
        <p:grpSpPr>
          <a:xfrm>
            <a:off x="2466138" y="4472723"/>
            <a:ext cx="6686825" cy="670795"/>
            <a:chOff x="5589288" y="4472723"/>
            <a:chExt cx="6686825" cy="670795"/>
          </a:xfrm>
        </p:grpSpPr>
        <p:sp>
          <p:nvSpPr>
            <p:cNvPr id="145" name="Google Shape;145;p9"/>
            <p:cNvSpPr/>
            <p:nvPr/>
          </p:nvSpPr>
          <p:spPr>
            <a:xfrm rot="10800000">
              <a:off x="5589288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" name="Google Shape;146;p9"/>
            <p:cNvGrpSpPr/>
            <p:nvPr/>
          </p:nvGrpSpPr>
          <p:grpSpPr>
            <a:xfrm flipH="1">
              <a:off x="5748896" y="4472723"/>
              <a:ext cx="6527217" cy="670795"/>
              <a:chOff x="-10101302" y="330075"/>
              <a:chExt cx="16532971" cy="1699506"/>
            </a:xfrm>
          </p:grpSpPr>
          <p:sp>
            <p:nvSpPr>
              <p:cNvPr id="147" name="Google Shape;147;p9"/>
              <p:cNvSpPr/>
              <p:nvPr/>
            </p:nvSpPr>
            <p:spPr>
              <a:xfrm>
                <a:off x="-10101302" y="330081"/>
                <a:ext cx="148464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9"/>
              <p:cNvSpPr/>
              <p:nvPr/>
            </p:nvSpPr>
            <p:spPr>
              <a:xfrm>
                <a:off x="4732169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" name="Google Shape;149;p9"/>
            <p:cNvGrpSpPr/>
            <p:nvPr/>
          </p:nvGrpSpPr>
          <p:grpSpPr>
            <a:xfrm flipH="1">
              <a:off x="5592255" y="4646738"/>
              <a:ext cx="6682918" cy="304563"/>
              <a:chOff x="-30922586" y="330075"/>
              <a:chExt cx="37293070" cy="1699569"/>
            </a:xfrm>
          </p:grpSpPr>
          <p:sp>
            <p:nvSpPr>
              <p:cNvPr id="150" name="Google Shape;150;p9"/>
              <p:cNvSpPr/>
              <p:nvPr/>
            </p:nvSpPr>
            <p:spPr>
              <a:xfrm>
                <a:off x="-30922586" y="330144"/>
                <a:ext cx="355881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9"/>
              <p:cNvSpPr/>
              <p:nvPr/>
            </p:nvSpPr>
            <p:spPr>
              <a:xfrm>
                <a:off x="4670984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2" name="Google Shape;152;p9"/>
          <p:cNvSpPr txBox="1">
            <a:spLocks noGrp="1"/>
          </p:cNvSpPr>
          <p:nvPr>
            <p:ph type="body" idx="1"/>
          </p:nvPr>
        </p:nvSpPr>
        <p:spPr>
          <a:xfrm>
            <a:off x="2682800" y="4636500"/>
            <a:ext cx="60042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</a:lstStyle>
          <a:p>
            <a:endParaRPr/>
          </a:p>
        </p:txBody>
      </p:sp>
      <p:sp>
        <p:nvSpPr>
          <p:cNvPr id="153" name="Google Shape;153;p9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4" name="Google Shape;154;p9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55" name="Google Shape;155;p9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6" name="Google Shape;156;p9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57" name="Google Shape;157;p9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9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" name="Google Shape;159;p9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0" name="Google Shape;160;p9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9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4" name="Google Shape;164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65" name="Google Shape;165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" name="Google Shape;166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7" name="Google Shape;167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0" name="Google Shape;170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2" name="Google Shape;172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73" name="Google Shape;173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4" name="Google Shape;174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5" name="Google Shape;175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7" name="Google Shape;177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8" name="Google Shape;178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rgbClr val="C7D3E6"/>
              </a:buClr>
              <a:buSzPts val="24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hmz.ru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neorganika.ru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9.png"/><Relationship Id="rId4" Type="http://schemas.openxmlformats.org/officeDocument/2006/relationships/hyperlink" Target="http://neorganika.ru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elkollege.ru/" TargetMode="External"/><Relationship Id="rId3" Type="http://schemas.openxmlformats.org/officeDocument/2006/relationships/image" Target="../media/image17.jpg"/><Relationship Id="rId7" Type="http://schemas.openxmlformats.org/officeDocument/2006/relationships/hyperlink" Target="http://elpol.ru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10" Type="http://schemas.openxmlformats.org/officeDocument/2006/relationships/hyperlink" Target="http://mopk-mephi.ru/" TargetMode="External"/><Relationship Id="rId4" Type="http://schemas.openxmlformats.org/officeDocument/2006/relationships/image" Target="../media/image18.jpg"/><Relationship Id="rId9" Type="http://schemas.openxmlformats.org/officeDocument/2006/relationships/hyperlink" Target="http://www.el-meduch.ru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dkmarksa.ru/index.php" TargetMode="External"/><Relationship Id="rId3" Type="http://schemas.openxmlformats.org/officeDocument/2006/relationships/image" Target="../media/image21.jpg"/><Relationship Id="rId7" Type="http://schemas.openxmlformats.org/officeDocument/2006/relationships/hyperlink" Target="https://clubvasileva.wixsite.com/2014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&#1082;&#1094;&#1086;&#1082;&#1090;&#1103;&#1073;&#1088;&#1100;.&#1088;&#1092;/" TargetMode="Externa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4.jpg"/><Relationship Id="rId7" Type="http://schemas.openxmlformats.org/officeDocument/2006/relationships/hyperlink" Target="http://sok-stal.ru/podrazdel/pool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julls-tennis.ru/korts/?id=140908" TargetMode="External"/><Relationship Id="rId5" Type="http://schemas.openxmlformats.org/officeDocument/2006/relationships/hyperlink" Target="http://sdushorkvc.ru/" TargetMode="External"/><Relationship Id="rId10" Type="http://schemas.openxmlformats.org/officeDocument/2006/relationships/image" Target="../media/image27.jpg"/><Relationship Id="rId4" Type="http://schemas.openxmlformats.org/officeDocument/2006/relationships/image" Target="../media/image25.jpg"/><Relationship Id="rId9" Type="http://schemas.openxmlformats.org/officeDocument/2006/relationships/hyperlink" Target="http://sok-stal.ru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hyperlink" Target="http://mii.mosreg.ru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hyperlink" Target="http://fabrika-coworking.ru/" TargetMode="External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ehmz.ru/" TargetMode="External"/><Relationship Id="rId13" Type="http://schemas.openxmlformats.org/officeDocument/2006/relationships/image" Target="../media/image10.png"/><Relationship Id="rId3" Type="http://schemas.openxmlformats.org/officeDocument/2006/relationships/hyperlink" Target="http://www.elemash.ru/" TargetMode="External"/><Relationship Id="rId7" Type="http://schemas.openxmlformats.org/officeDocument/2006/relationships/image" Target="../media/image7.jpeg"/><Relationship Id="rId12" Type="http://schemas.openxmlformats.org/officeDocument/2006/relationships/hyperlink" Target="http://elsteel.r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eztm.ru/" TargetMode="External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hyperlink" Target="http://neorganika.ru/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emash.r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lsteel.ru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ztm.ru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ctrTitle"/>
          </p:nvPr>
        </p:nvSpPr>
        <p:spPr>
          <a:xfrm>
            <a:off x="181535" y="529675"/>
            <a:ext cx="59436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dirty="0"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Инвестиционный</a:t>
            </a:r>
            <a:br>
              <a:rPr lang="ru-RU" dirty="0"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dirty="0">
                <a:latin typeface="Constantia" panose="0203060205030603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Паспорт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0346482-98F1-49E8-AD6E-5E674F0E16C6}"/>
              </a:ext>
            </a:extLst>
          </p:cNvPr>
          <p:cNvSpPr/>
          <p:nvPr/>
        </p:nvSpPr>
        <p:spPr>
          <a:xfrm>
            <a:off x="105335" y="2883268"/>
            <a:ext cx="6096000" cy="36933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Городского округа Электросталь Московской области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5A892F5-2A96-4CAF-84B2-20558096416C}"/>
              </a:ext>
            </a:extLst>
          </p:cNvPr>
          <p:cNvSpPr/>
          <p:nvPr/>
        </p:nvSpPr>
        <p:spPr>
          <a:xfrm>
            <a:off x="5989204" y="4249628"/>
            <a:ext cx="172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5EEF78A-E78B-4E95-8783-A84E98709E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853" y="1265484"/>
            <a:ext cx="702035" cy="7503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D55AAE5-0E25-4208-BCA5-AB22B15A7545}"/>
              </a:ext>
            </a:extLst>
          </p:cNvPr>
          <p:cNvSpPr/>
          <p:nvPr/>
        </p:nvSpPr>
        <p:spPr>
          <a:xfrm>
            <a:off x="5630779" y="0"/>
            <a:ext cx="3513221" cy="1075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Утверждаю                           </a:t>
            </a:r>
            <a:r>
              <a:rPr lang="ru-RU" sz="1300" dirty="0">
                <a:solidFill>
                  <a:schemeClr val="tx1"/>
                </a:solidFill>
              </a:rPr>
              <a:t>Утверждаю</a:t>
            </a:r>
          </a:p>
          <a:p>
            <a:pPr algn="ctr"/>
            <a:r>
              <a:rPr lang="ru-RU" sz="1300" dirty="0">
                <a:solidFill>
                  <a:schemeClr val="tx1"/>
                </a:solidFill>
              </a:rPr>
              <a:t>Глава городского округа Электросталь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_______________________</a:t>
            </a:r>
            <a:r>
              <a:rPr lang="ru-RU" sz="1300" dirty="0">
                <a:solidFill>
                  <a:schemeClr val="tx1"/>
                </a:solidFill>
              </a:rPr>
              <a:t>В.Я. Пекарев</a:t>
            </a:r>
            <a:endParaRPr lang="ru-RU" sz="13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F94648C-E5BB-4090-95FE-6B166D83E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135" y="415045"/>
            <a:ext cx="1585246" cy="6114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ОАО «</a:t>
            </a:r>
            <a:r>
              <a:rPr lang="ru-RU" dirty="0" err="1">
                <a:solidFill>
                  <a:schemeClr val="bg1"/>
                </a:solidFill>
                <a:latin typeface="Arial Narrow" panose="020B0606020202030204" pitchFamily="34" charset="0"/>
              </a:rPr>
              <a:t>Электростальский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 химико-механический завод имени Н.Д. Зелинского»</a:t>
            </a:r>
          </a:p>
        </p:txBody>
      </p:sp>
      <p:grpSp>
        <p:nvGrpSpPr>
          <p:cNvPr id="325" name="Google Shape;325;p22"/>
          <p:cNvGrpSpPr/>
          <p:nvPr/>
        </p:nvGrpSpPr>
        <p:grpSpPr>
          <a:xfrm>
            <a:off x="263101" y="580106"/>
            <a:ext cx="407743" cy="391135"/>
            <a:chOff x="5233525" y="4954450"/>
            <a:chExt cx="538275" cy="516350"/>
          </a:xfrm>
        </p:grpSpPr>
        <p:sp>
          <p:nvSpPr>
            <p:cNvPr id="326" name="Google Shape;326;p22"/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2"/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l" t="t" r="r" b="b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2"/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2"/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l" t="t" r="r" b="b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2"/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l" t="t" r="r" b="b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2"/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l" t="t" r="r" b="b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2"/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l" t="t" r="r" b="b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2"/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l" t="t" r="r" b="b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2"/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l" t="t" r="r" b="b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2"/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l" t="t" r="r" b="b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2"/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l" t="t" r="r" b="b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AA10C232-3A4F-4236-ACE8-562D87309AF3}"/>
              </a:ext>
            </a:extLst>
          </p:cNvPr>
          <p:cNvSpPr/>
          <p:nvPr/>
        </p:nvSpPr>
        <p:spPr>
          <a:xfrm>
            <a:off x="7422823" y="4612400"/>
            <a:ext cx="172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E539612-B647-4FE0-9286-C2985B9128B1}"/>
              </a:ext>
            </a:extLst>
          </p:cNvPr>
          <p:cNvSpPr/>
          <p:nvPr/>
        </p:nvSpPr>
        <p:spPr>
          <a:xfrm>
            <a:off x="4572000" y="1543529"/>
            <a:ext cx="4572000" cy="16158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Информация о предприятии:</a:t>
            </a:r>
          </a:p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Адрес: </a:t>
            </a:r>
            <a:r>
              <a:rPr lang="ru-R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г. Электросталь, ул.  Карла Маркса, 1</a:t>
            </a:r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;</a:t>
            </a:r>
          </a:p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Телефон:  </a:t>
            </a:r>
            <a:r>
              <a:rPr lang="ru-R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+7 (499)638-36-20</a:t>
            </a:r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;</a:t>
            </a:r>
          </a:p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Исполнительный директор: </a:t>
            </a:r>
            <a:r>
              <a:rPr lang="ru-R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Нечаев  Антон Владимирович;</a:t>
            </a:r>
          </a:p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Среднее число работников на 2019 год: </a:t>
            </a:r>
            <a:r>
              <a:rPr lang="ru-R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690 человек</a:t>
            </a:r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;</a:t>
            </a:r>
          </a:p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Основные направления деятельности:</a:t>
            </a:r>
          </a:p>
          <a:p>
            <a:r>
              <a:rPr lang="ru-R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Разработка, изготовление фильтрующих средств индивидуальной и коллективной защиты от оружия массового поражения и химически опасных веществ.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F2C5536-7A09-47E5-9349-7FC9268A69DE}"/>
              </a:ext>
            </a:extLst>
          </p:cNvPr>
          <p:cNvSpPr/>
          <p:nvPr/>
        </p:nvSpPr>
        <p:spPr>
          <a:xfrm>
            <a:off x="834069" y="4004507"/>
            <a:ext cx="658875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Основанное в 1937 году,  является одним из ведущих предприятий Российской Федерации по разработке и серийному выпуску фильтрующих средств индивидуальной и коллективной защиты от оружия массового поражения и химически опасных веществ; фильтрующих тканей, катализаторов, химических поглотителей, осушителей и активных углей.</a:t>
            </a:r>
          </a:p>
        </p:txBody>
      </p:sp>
      <p:sp>
        <p:nvSpPr>
          <p:cNvPr id="24" name="Shape 2537">
            <a:extLst>
              <a:ext uri="{FF2B5EF4-FFF2-40B4-BE49-F238E27FC236}">
                <a16:creationId xmlns:a16="http://schemas.microsoft.com/office/drawing/2014/main" xmlns="" id="{A683BB5D-5877-497C-B0C8-158905AF2185}"/>
              </a:ext>
            </a:extLst>
          </p:cNvPr>
          <p:cNvSpPr/>
          <p:nvPr/>
        </p:nvSpPr>
        <p:spPr>
          <a:xfrm>
            <a:off x="8384265" y="1564721"/>
            <a:ext cx="434407" cy="530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3745"/>
                </a:moveTo>
                <a:lnTo>
                  <a:pt x="3600" y="13745"/>
                </a:lnTo>
                <a:cubicBezTo>
                  <a:pt x="3269" y="13745"/>
                  <a:pt x="3000" y="13966"/>
                  <a:pt x="3000" y="14236"/>
                </a:cubicBezTo>
                <a:cubicBezTo>
                  <a:pt x="3000" y="14508"/>
                  <a:pt x="3269" y="14727"/>
                  <a:pt x="3600" y="14727"/>
                </a:cubicBezTo>
                <a:lnTo>
                  <a:pt x="14400" y="14727"/>
                </a:lnTo>
                <a:cubicBezTo>
                  <a:pt x="14731" y="14727"/>
                  <a:pt x="15000" y="14508"/>
                  <a:pt x="15000" y="14236"/>
                </a:cubicBezTo>
                <a:cubicBezTo>
                  <a:pt x="15000" y="13966"/>
                  <a:pt x="14731" y="13745"/>
                  <a:pt x="14400" y="13745"/>
                </a:cubicBezTo>
                <a:moveTo>
                  <a:pt x="3000" y="11291"/>
                </a:moveTo>
                <a:cubicBezTo>
                  <a:pt x="3000" y="11562"/>
                  <a:pt x="3269" y="11782"/>
                  <a:pt x="3600" y="11782"/>
                </a:cubicBezTo>
                <a:lnTo>
                  <a:pt x="18000" y="11782"/>
                </a:lnTo>
                <a:cubicBezTo>
                  <a:pt x="18331" y="11782"/>
                  <a:pt x="18600" y="11562"/>
                  <a:pt x="18600" y="11291"/>
                </a:cubicBezTo>
                <a:cubicBezTo>
                  <a:pt x="18600" y="11020"/>
                  <a:pt x="18331" y="10800"/>
                  <a:pt x="18000" y="10800"/>
                </a:cubicBezTo>
                <a:lnTo>
                  <a:pt x="3600" y="10800"/>
                </a:lnTo>
                <a:cubicBezTo>
                  <a:pt x="3269" y="10800"/>
                  <a:pt x="3000" y="11020"/>
                  <a:pt x="3000" y="11291"/>
                </a:cubicBezTo>
                <a:moveTo>
                  <a:pt x="20400" y="20618"/>
                </a:moveTo>
                <a:lnTo>
                  <a:pt x="6600" y="20618"/>
                </a:lnTo>
                <a:lnTo>
                  <a:pt x="1200" y="16200"/>
                </a:lnTo>
                <a:lnTo>
                  <a:pt x="1200" y="2945"/>
                </a:lnTo>
                <a:lnTo>
                  <a:pt x="4200" y="2945"/>
                </a:lnTo>
                <a:lnTo>
                  <a:pt x="4200" y="4418"/>
                </a:lnTo>
                <a:cubicBezTo>
                  <a:pt x="4200" y="4690"/>
                  <a:pt x="4469" y="4909"/>
                  <a:pt x="4800" y="4909"/>
                </a:cubicBezTo>
                <a:cubicBezTo>
                  <a:pt x="5131" y="4909"/>
                  <a:pt x="5400" y="4690"/>
                  <a:pt x="5400" y="4418"/>
                </a:cubicBezTo>
                <a:lnTo>
                  <a:pt x="5400" y="2945"/>
                </a:lnTo>
                <a:lnTo>
                  <a:pt x="6600" y="2945"/>
                </a:lnTo>
                <a:lnTo>
                  <a:pt x="6600" y="4418"/>
                </a:lnTo>
                <a:cubicBezTo>
                  <a:pt x="6600" y="4690"/>
                  <a:pt x="6869" y="4909"/>
                  <a:pt x="7200" y="4909"/>
                </a:cubicBezTo>
                <a:cubicBezTo>
                  <a:pt x="7531" y="4909"/>
                  <a:pt x="7800" y="4690"/>
                  <a:pt x="7800" y="4418"/>
                </a:cubicBezTo>
                <a:lnTo>
                  <a:pt x="7800" y="2945"/>
                </a:lnTo>
                <a:lnTo>
                  <a:pt x="9000" y="2945"/>
                </a:lnTo>
                <a:lnTo>
                  <a:pt x="9000" y="4418"/>
                </a:lnTo>
                <a:cubicBezTo>
                  <a:pt x="9000" y="4690"/>
                  <a:pt x="9269" y="4909"/>
                  <a:pt x="9600" y="4909"/>
                </a:cubicBezTo>
                <a:cubicBezTo>
                  <a:pt x="9931" y="4909"/>
                  <a:pt x="10200" y="4690"/>
                  <a:pt x="10200" y="4418"/>
                </a:cubicBezTo>
                <a:lnTo>
                  <a:pt x="10200" y="2945"/>
                </a:lnTo>
                <a:lnTo>
                  <a:pt x="11400" y="2945"/>
                </a:lnTo>
                <a:lnTo>
                  <a:pt x="11400" y="4418"/>
                </a:lnTo>
                <a:cubicBezTo>
                  <a:pt x="11400" y="4690"/>
                  <a:pt x="11669" y="4909"/>
                  <a:pt x="12000" y="4909"/>
                </a:cubicBezTo>
                <a:cubicBezTo>
                  <a:pt x="12331" y="4909"/>
                  <a:pt x="12600" y="4690"/>
                  <a:pt x="12600" y="4418"/>
                </a:cubicBezTo>
                <a:lnTo>
                  <a:pt x="12600" y="2945"/>
                </a:lnTo>
                <a:lnTo>
                  <a:pt x="13800" y="2945"/>
                </a:lnTo>
                <a:lnTo>
                  <a:pt x="13800" y="4418"/>
                </a:lnTo>
                <a:cubicBezTo>
                  <a:pt x="13800" y="4690"/>
                  <a:pt x="14069" y="4909"/>
                  <a:pt x="14400" y="4909"/>
                </a:cubicBezTo>
                <a:cubicBezTo>
                  <a:pt x="14731" y="4909"/>
                  <a:pt x="15000" y="4690"/>
                  <a:pt x="15000" y="4418"/>
                </a:cubicBezTo>
                <a:lnTo>
                  <a:pt x="15000" y="2945"/>
                </a:lnTo>
                <a:lnTo>
                  <a:pt x="16200" y="2945"/>
                </a:lnTo>
                <a:lnTo>
                  <a:pt x="16200" y="4418"/>
                </a:lnTo>
                <a:cubicBezTo>
                  <a:pt x="16200" y="4690"/>
                  <a:pt x="16469" y="4909"/>
                  <a:pt x="16800" y="4909"/>
                </a:cubicBezTo>
                <a:cubicBezTo>
                  <a:pt x="17131" y="4909"/>
                  <a:pt x="17400" y="4690"/>
                  <a:pt x="17400" y="4418"/>
                </a:cubicBezTo>
                <a:lnTo>
                  <a:pt x="17400" y="2945"/>
                </a:lnTo>
                <a:lnTo>
                  <a:pt x="20400" y="2945"/>
                </a:lnTo>
                <a:cubicBezTo>
                  <a:pt x="20400" y="2945"/>
                  <a:pt x="20400" y="20618"/>
                  <a:pt x="20400" y="20618"/>
                </a:cubicBezTo>
                <a:close/>
                <a:moveTo>
                  <a:pt x="1200" y="20618"/>
                </a:moveTo>
                <a:lnTo>
                  <a:pt x="1200" y="17673"/>
                </a:lnTo>
                <a:lnTo>
                  <a:pt x="4800" y="20618"/>
                </a:lnTo>
                <a:cubicBezTo>
                  <a:pt x="4800" y="20618"/>
                  <a:pt x="1200" y="20618"/>
                  <a:pt x="1200" y="20618"/>
                </a:cubicBezTo>
                <a:close/>
                <a:moveTo>
                  <a:pt x="20400" y="1964"/>
                </a:moveTo>
                <a:lnTo>
                  <a:pt x="17400" y="1964"/>
                </a:lnTo>
                <a:lnTo>
                  <a:pt x="17400" y="491"/>
                </a:lnTo>
                <a:cubicBezTo>
                  <a:pt x="17400" y="220"/>
                  <a:pt x="17131" y="0"/>
                  <a:pt x="16800" y="0"/>
                </a:cubicBezTo>
                <a:cubicBezTo>
                  <a:pt x="16469" y="0"/>
                  <a:pt x="16200" y="220"/>
                  <a:pt x="16200" y="491"/>
                </a:cubicBezTo>
                <a:lnTo>
                  <a:pt x="16200" y="1964"/>
                </a:lnTo>
                <a:lnTo>
                  <a:pt x="15000" y="1964"/>
                </a:lnTo>
                <a:lnTo>
                  <a:pt x="15000" y="491"/>
                </a:lnTo>
                <a:cubicBezTo>
                  <a:pt x="15000" y="220"/>
                  <a:pt x="14731" y="0"/>
                  <a:pt x="14400" y="0"/>
                </a:cubicBezTo>
                <a:cubicBezTo>
                  <a:pt x="14069" y="0"/>
                  <a:pt x="13800" y="220"/>
                  <a:pt x="13800" y="491"/>
                </a:cubicBezTo>
                <a:lnTo>
                  <a:pt x="13800" y="1964"/>
                </a:lnTo>
                <a:lnTo>
                  <a:pt x="12600" y="1964"/>
                </a:lnTo>
                <a:lnTo>
                  <a:pt x="12600" y="491"/>
                </a:lnTo>
                <a:cubicBezTo>
                  <a:pt x="12600" y="220"/>
                  <a:pt x="12331" y="0"/>
                  <a:pt x="12000" y="0"/>
                </a:cubicBezTo>
                <a:cubicBezTo>
                  <a:pt x="11669" y="0"/>
                  <a:pt x="11400" y="220"/>
                  <a:pt x="11400" y="491"/>
                </a:cubicBezTo>
                <a:lnTo>
                  <a:pt x="11400" y="1964"/>
                </a:lnTo>
                <a:lnTo>
                  <a:pt x="10200" y="1964"/>
                </a:lnTo>
                <a:lnTo>
                  <a:pt x="10200" y="491"/>
                </a:lnTo>
                <a:cubicBezTo>
                  <a:pt x="10200" y="220"/>
                  <a:pt x="9931" y="0"/>
                  <a:pt x="9600" y="0"/>
                </a:cubicBezTo>
                <a:cubicBezTo>
                  <a:pt x="9269" y="0"/>
                  <a:pt x="9000" y="220"/>
                  <a:pt x="9000" y="491"/>
                </a:cubicBezTo>
                <a:lnTo>
                  <a:pt x="9000" y="1964"/>
                </a:lnTo>
                <a:lnTo>
                  <a:pt x="7800" y="1964"/>
                </a:lnTo>
                <a:lnTo>
                  <a:pt x="7800" y="491"/>
                </a:lnTo>
                <a:cubicBezTo>
                  <a:pt x="7800" y="220"/>
                  <a:pt x="7531" y="0"/>
                  <a:pt x="7200" y="0"/>
                </a:cubicBezTo>
                <a:cubicBezTo>
                  <a:pt x="6869" y="0"/>
                  <a:pt x="6600" y="220"/>
                  <a:pt x="6600" y="491"/>
                </a:cubicBezTo>
                <a:lnTo>
                  <a:pt x="6600" y="1964"/>
                </a:lnTo>
                <a:lnTo>
                  <a:pt x="5400" y="1964"/>
                </a:lnTo>
                <a:lnTo>
                  <a:pt x="5400" y="491"/>
                </a:lnTo>
                <a:cubicBezTo>
                  <a:pt x="5400" y="220"/>
                  <a:pt x="5131" y="0"/>
                  <a:pt x="4800" y="0"/>
                </a:cubicBezTo>
                <a:cubicBezTo>
                  <a:pt x="4469" y="0"/>
                  <a:pt x="4200" y="220"/>
                  <a:pt x="4200" y="491"/>
                </a:cubicBezTo>
                <a:lnTo>
                  <a:pt x="4200" y="1964"/>
                </a:lnTo>
                <a:lnTo>
                  <a:pt x="1200" y="1964"/>
                </a:lnTo>
                <a:cubicBezTo>
                  <a:pt x="538" y="1964"/>
                  <a:pt x="0" y="2404"/>
                  <a:pt x="0" y="2945"/>
                </a:cubicBezTo>
                <a:lnTo>
                  <a:pt x="0" y="20618"/>
                </a:lnTo>
                <a:cubicBezTo>
                  <a:pt x="0" y="21161"/>
                  <a:pt x="538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1"/>
                  <a:pt x="21600" y="20618"/>
                </a:cubicBezTo>
                <a:lnTo>
                  <a:pt x="21600" y="2945"/>
                </a:lnTo>
                <a:cubicBezTo>
                  <a:pt x="21600" y="2404"/>
                  <a:pt x="21062" y="1964"/>
                  <a:pt x="20400" y="1964"/>
                </a:cubicBezTo>
                <a:moveTo>
                  <a:pt x="3600" y="8836"/>
                </a:moveTo>
                <a:lnTo>
                  <a:pt x="10800" y="8836"/>
                </a:lnTo>
                <a:cubicBezTo>
                  <a:pt x="11131" y="8836"/>
                  <a:pt x="11400" y="8617"/>
                  <a:pt x="11400" y="8345"/>
                </a:cubicBezTo>
                <a:cubicBezTo>
                  <a:pt x="11400" y="8075"/>
                  <a:pt x="11131" y="7855"/>
                  <a:pt x="10800" y="7855"/>
                </a:cubicBezTo>
                <a:lnTo>
                  <a:pt x="3600" y="7855"/>
                </a:lnTo>
                <a:cubicBezTo>
                  <a:pt x="3269" y="7855"/>
                  <a:pt x="3000" y="8075"/>
                  <a:pt x="3000" y="8345"/>
                </a:cubicBezTo>
                <a:cubicBezTo>
                  <a:pt x="3000" y="8617"/>
                  <a:pt x="3269" y="8836"/>
                  <a:pt x="3600" y="8836"/>
                </a:cubicBezTo>
              </a:path>
            </a:pathLst>
          </a:custGeom>
          <a:solidFill>
            <a:schemeClr val="tx1"/>
          </a:solidFill>
          <a:ln w="12700">
            <a:solidFill>
              <a:srgbClr val="E2AC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" name="Shape 2556">
            <a:extLst>
              <a:ext uri="{FF2B5EF4-FFF2-40B4-BE49-F238E27FC236}">
                <a16:creationId xmlns:a16="http://schemas.microsoft.com/office/drawing/2014/main" xmlns="" id="{DE4141D4-08FB-45AF-A434-810E76C4394E}"/>
              </a:ext>
            </a:extLst>
          </p:cNvPr>
          <p:cNvSpPr/>
          <p:nvPr/>
        </p:nvSpPr>
        <p:spPr>
          <a:xfrm>
            <a:off x="204266" y="4032452"/>
            <a:ext cx="530942" cy="530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874" y="5396"/>
                </a:moveTo>
                <a:cubicBezTo>
                  <a:pt x="11493" y="5396"/>
                  <a:pt x="11166" y="5519"/>
                  <a:pt x="10894" y="5766"/>
                </a:cubicBezTo>
                <a:cubicBezTo>
                  <a:pt x="10621" y="6013"/>
                  <a:pt x="10484" y="6310"/>
                  <a:pt x="10484" y="6658"/>
                </a:cubicBezTo>
                <a:cubicBezTo>
                  <a:pt x="10484" y="7005"/>
                  <a:pt x="10621" y="7301"/>
                  <a:pt x="10894" y="7545"/>
                </a:cubicBezTo>
                <a:cubicBezTo>
                  <a:pt x="11166" y="7790"/>
                  <a:pt x="11493" y="7912"/>
                  <a:pt x="11874" y="7912"/>
                </a:cubicBezTo>
                <a:cubicBezTo>
                  <a:pt x="12255" y="7912"/>
                  <a:pt x="12581" y="7790"/>
                  <a:pt x="12852" y="7545"/>
                </a:cubicBezTo>
                <a:cubicBezTo>
                  <a:pt x="13122" y="7301"/>
                  <a:pt x="13257" y="7005"/>
                  <a:pt x="13257" y="6658"/>
                </a:cubicBezTo>
                <a:cubicBezTo>
                  <a:pt x="13257" y="6310"/>
                  <a:pt x="13122" y="6013"/>
                  <a:pt x="12852" y="5766"/>
                </a:cubicBezTo>
                <a:cubicBezTo>
                  <a:pt x="12581" y="5519"/>
                  <a:pt x="12255" y="5396"/>
                  <a:pt x="11874" y="5396"/>
                </a:cubicBezTo>
                <a:moveTo>
                  <a:pt x="12242" y="15228"/>
                </a:moveTo>
                <a:cubicBezTo>
                  <a:pt x="11942" y="15228"/>
                  <a:pt x="11730" y="15180"/>
                  <a:pt x="11608" y="15083"/>
                </a:cubicBezTo>
                <a:cubicBezTo>
                  <a:pt x="11486" y="14987"/>
                  <a:pt x="11425" y="14807"/>
                  <a:pt x="11425" y="14542"/>
                </a:cubicBezTo>
                <a:cubicBezTo>
                  <a:pt x="11425" y="14436"/>
                  <a:pt x="11444" y="14281"/>
                  <a:pt x="11482" y="14076"/>
                </a:cubicBezTo>
                <a:cubicBezTo>
                  <a:pt x="11519" y="13870"/>
                  <a:pt x="11562" y="13687"/>
                  <a:pt x="11609" y="13527"/>
                </a:cubicBezTo>
                <a:lnTo>
                  <a:pt x="12189" y="11532"/>
                </a:lnTo>
                <a:cubicBezTo>
                  <a:pt x="12246" y="11349"/>
                  <a:pt x="12284" y="11148"/>
                  <a:pt x="12306" y="10929"/>
                </a:cubicBezTo>
                <a:cubicBezTo>
                  <a:pt x="12327" y="10709"/>
                  <a:pt x="12337" y="10557"/>
                  <a:pt x="12337" y="10469"/>
                </a:cubicBezTo>
                <a:cubicBezTo>
                  <a:pt x="12337" y="10049"/>
                  <a:pt x="12185" y="9707"/>
                  <a:pt x="11882" y="9444"/>
                </a:cubicBezTo>
                <a:cubicBezTo>
                  <a:pt x="11578" y="9182"/>
                  <a:pt x="11146" y="9050"/>
                  <a:pt x="10586" y="9050"/>
                </a:cubicBezTo>
                <a:cubicBezTo>
                  <a:pt x="10275" y="9050"/>
                  <a:pt x="9945" y="9104"/>
                  <a:pt x="9597" y="9211"/>
                </a:cubicBezTo>
                <a:cubicBezTo>
                  <a:pt x="9248" y="9319"/>
                  <a:pt x="8884" y="9448"/>
                  <a:pt x="8502" y="9599"/>
                </a:cubicBezTo>
                <a:lnTo>
                  <a:pt x="8347" y="10216"/>
                </a:lnTo>
                <a:cubicBezTo>
                  <a:pt x="8460" y="10175"/>
                  <a:pt x="8595" y="10131"/>
                  <a:pt x="8753" y="10085"/>
                </a:cubicBezTo>
                <a:cubicBezTo>
                  <a:pt x="8911" y="10040"/>
                  <a:pt x="9066" y="10017"/>
                  <a:pt x="9217" y="10017"/>
                </a:cubicBezTo>
                <a:cubicBezTo>
                  <a:pt x="9524" y="10017"/>
                  <a:pt x="9731" y="10068"/>
                  <a:pt x="9839" y="10168"/>
                </a:cubicBezTo>
                <a:cubicBezTo>
                  <a:pt x="9948" y="10269"/>
                  <a:pt x="10002" y="10447"/>
                  <a:pt x="10002" y="10703"/>
                </a:cubicBezTo>
                <a:cubicBezTo>
                  <a:pt x="10002" y="10844"/>
                  <a:pt x="9985" y="11001"/>
                  <a:pt x="9949" y="11172"/>
                </a:cubicBezTo>
                <a:cubicBezTo>
                  <a:pt x="9914" y="11343"/>
                  <a:pt x="9870" y="11526"/>
                  <a:pt x="9818" y="11717"/>
                </a:cubicBezTo>
                <a:lnTo>
                  <a:pt x="9235" y="13719"/>
                </a:lnTo>
                <a:cubicBezTo>
                  <a:pt x="9184" y="13929"/>
                  <a:pt x="9146" y="14118"/>
                  <a:pt x="9123" y="14285"/>
                </a:cubicBezTo>
                <a:cubicBezTo>
                  <a:pt x="9100" y="14451"/>
                  <a:pt x="9088" y="14615"/>
                  <a:pt x="9088" y="14775"/>
                </a:cubicBezTo>
                <a:cubicBezTo>
                  <a:pt x="9088" y="15186"/>
                  <a:pt x="9244" y="15526"/>
                  <a:pt x="9556" y="15793"/>
                </a:cubicBezTo>
                <a:cubicBezTo>
                  <a:pt x="9869" y="16060"/>
                  <a:pt x="10308" y="16194"/>
                  <a:pt x="10872" y="16194"/>
                </a:cubicBezTo>
                <a:cubicBezTo>
                  <a:pt x="11239" y="16194"/>
                  <a:pt x="11561" y="16147"/>
                  <a:pt x="11839" y="16053"/>
                </a:cubicBezTo>
                <a:cubicBezTo>
                  <a:pt x="12117" y="15960"/>
                  <a:pt x="12488" y="15824"/>
                  <a:pt x="12954" y="15645"/>
                </a:cubicBezTo>
                <a:lnTo>
                  <a:pt x="13109" y="15028"/>
                </a:lnTo>
                <a:cubicBezTo>
                  <a:pt x="13029" y="15065"/>
                  <a:pt x="12900" y="15107"/>
                  <a:pt x="12721" y="15155"/>
                </a:cubicBezTo>
                <a:cubicBezTo>
                  <a:pt x="12543" y="15204"/>
                  <a:pt x="12383" y="15228"/>
                  <a:pt x="12242" y="15228"/>
                </a:cubicBezTo>
              </a:path>
            </a:pathLst>
          </a:custGeom>
          <a:solidFill>
            <a:schemeClr val="tx1"/>
          </a:solidFill>
          <a:ln w="12700">
            <a:solidFill>
              <a:srgbClr val="E2AC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/>
          </a:p>
        </p:txBody>
      </p:sp>
      <p:pic>
        <p:nvPicPr>
          <p:cNvPr id="26" name="Picture 2" descr="Похожее изображение">
            <a:hlinkClick r:id="rId3"/>
            <a:extLst>
              <a:ext uri="{FF2B5EF4-FFF2-40B4-BE49-F238E27FC236}">
                <a16:creationId xmlns:a16="http://schemas.microsoft.com/office/drawing/2014/main" xmlns="" id="{127C649F-3247-4080-9077-19A18ABCC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261" y="580106"/>
            <a:ext cx="1835588" cy="53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614F2C9-A4B8-4D81-90E3-46E886AB25B6}"/>
              </a:ext>
            </a:extLst>
          </p:cNvPr>
          <p:cNvSpPr/>
          <p:nvPr/>
        </p:nvSpPr>
        <p:spPr>
          <a:xfrm>
            <a:off x="2779671" y="30902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http://ehmz.ru/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1A7F816-E01F-4273-BB55-56559433A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772" y="1392478"/>
            <a:ext cx="4013010" cy="256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26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АО «ЭНПО «Неорганика»</a:t>
            </a:r>
          </a:p>
        </p:txBody>
      </p:sp>
      <p:grpSp>
        <p:nvGrpSpPr>
          <p:cNvPr id="325" name="Google Shape;325;p22"/>
          <p:cNvGrpSpPr/>
          <p:nvPr/>
        </p:nvGrpSpPr>
        <p:grpSpPr>
          <a:xfrm>
            <a:off x="263101" y="580106"/>
            <a:ext cx="407743" cy="391135"/>
            <a:chOff x="5233525" y="4954450"/>
            <a:chExt cx="538275" cy="516350"/>
          </a:xfrm>
        </p:grpSpPr>
        <p:sp>
          <p:nvSpPr>
            <p:cNvPr id="326" name="Google Shape;326;p22"/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2"/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l" t="t" r="r" b="b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2"/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2"/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l" t="t" r="r" b="b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2"/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l" t="t" r="r" b="b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2"/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l" t="t" r="r" b="b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2"/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l" t="t" r="r" b="b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2"/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l" t="t" r="r" b="b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2"/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l" t="t" r="r" b="b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2"/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l" t="t" r="r" b="b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2"/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l" t="t" r="r" b="b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AA10C232-3A4F-4236-ACE8-562D87309AF3}"/>
              </a:ext>
            </a:extLst>
          </p:cNvPr>
          <p:cNvSpPr/>
          <p:nvPr/>
        </p:nvSpPr>
        <p:spPr>
          <a:xfrm>
            <a:off x="7422823" y="4612400"/>
            <a:ext cx="172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E539612-B647-4FE0-9286-C2985B9128B1}"/>
              </a:ext>
            </a:extLst>
          </p:cNvPr>
          <p:cNvSpPr/>
          <p:nvPr/>
        </p:nvSpPr>
        <p:spPr>
          <a:xfrm>
            <a:off x="4511488" y="1529478"/>
            <a:ext cx="4572000" cy="16158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Информация о предприятии:</a:t>
            </a:r>
          </a:p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Адрес: </a:t>
            </a:r>
            <a:r>
              <a:rPr lang="ru-R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г. Электросталь, ул.  Карла Маркса, 4</a:t>
            </a:r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;</a:t>
            </a:r>
          </a:p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Телефон:  </a:t>
            </a:r>
            <a:r>
              <a:rPr lang="ru-R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(496) 575-30-95, (496) 575-30-63</a:t>
            </a:r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;</a:t>
            </a:r>
          </a:p>
          <a:p>
            <a:r>
              <a:rPr lang="ru-RU" sz="1100" dirty="0" err="1">
                <a:solidFill>
                  <a:schemeClr val="tx1"/>
                </a:solidFill>
                <a:latin typeface="Arial Narrow" panose="020B0606020202030204" pitchFamily="34" charset="0"/>
              </a:rPr>
              <a:t>Вр</a:t>
            </a:r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  <a:r>
              <a:rPr lang="ru-RU" sz="1100" dirty="0" err="1">
                <a:solidFill>
                  <a:schemeClr val="tx1"/>
                </a:solidFill>
                <a:latin typeface="Arial Narrow" panose="020B0606020202030204" pitchFamily="34" charset="0"/>
              </a:rPr>
              <a:t>и.о</a:t>
            </a:r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. генерального директора: </a:t>
            </a:r>
            <a:r>
              <a:rPr lang="ru-R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Куликов Николай Константинович</a:t>
            </a:r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; </a:t>
            </a:r>
          </a:p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Среднее число работников на 2019 год: </a:t>
            </a:r>
            <a:r>
              <a:rPr lang="ru-R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260 человек</a:t>
            </a:r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;</a:t>
            </a:r>
          </a:p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Основные направления деятельности:</a:t>
            </a:r>
          </a:p>
          <a:p>
            <a:r>
              <a:rPr lang="ru-R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Разработка и создание современных средств индивидуальной и коллективной защиты органов дыхания для ведомственных силовых структур и гражданского населения.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F2C5536-7A09-47E5-9349-7FC9268A69DE}"/>
              </a:ext>
            </a:extLst>
          </p:cNvPr>
          <p:cNvSpPr/>
          <p:nvPr/>
        </p:nvSpPr>
        <p:spPr>
          <a:xfrm>
            <a:off x="834069" y="4004507"/>
            <a:ext cx="658875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ЭНПО «Неорганика» осуществляет производство:</a:t>
            </a:r>
          </a:p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активных углей и катализаторов; фильтрующих материалов и на их основе фильтров для очистки масла, воздуха и природного газа по заказам «ГАЗПРОМА»;</a:t>
            </a:r>
          </a:p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фильтров для очистки технологических выбросов радиоактивных и высокотоксичных производств «РОСАТОМА»; товаров народного потребления, фильтров для очистки воды; изделий медицинского назначения.</a:t>
            </a:r>
          </a:p>
        </p:txBody>
      </p:sp>
      <p:sp>
        <p:nvSpPr>
          <p:cNvPr id="24" name="Shape 2537">
            <a:extLst>
              <a:ext uri="{FF2B5EF4-FFF2-40B4-BE49-F238E27FC236}">
                <a16:creationId xmlns:a16="http://schemas.microsoft.com/office/drawing/2014/main" xmlns="" id="{A683BB5D-5877-497C-B0C8-158905AF2185}"/>
              </a:ext>
            </a:extLst>
          </p:cNvPr>
          <p:cNvSpPr/>
          <p:nvPr/>
        </p:nvSpPr>
        <p:spPr>
          <a:xfrm>
            <a:off x="8384265" y="1564721"/>
            <a:ext cx="434407" cy="530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3745"/>
                </a:moveTo>
                <a:lnTo>
                  <a:pt x="3600" y="13745"/>
                </a:lnTo>
                <a:cubicBezTo>
                  <a:pt x="3269" y="13745"/>
                  <a:pt x="3000" y="13966"/>
                  <a:pt x="3000" y="14236"/>
                </a:cubicBezTo>
                <a:cubicBezTo>
                  <a:pt x="3000" y="14508"/>
                  <a:pt x="3269" y="14727"/>
                  <a:pt x="3600" y="14727"/>
                </a:cubicBezTo>
                <a:lnTo>
                  <a:pt x="14400" y="14727"/>
                </a:lnTo>
                <a:cubicBezTo>
                  <a:pt x="14731" y="14727"/>
                  <a:pt x="15000" y="14508"/>
                  <a:pt x="15000" y="14236"/>
                </a:cubicBezTo>
                <a:cubicBezTo>
                  <a:pt x="15000" y="13966"/>
                  <a:pt x="14731" y="13745"/>
                  <a:pt x="14400" y="13745"/>
                </a:cubicBezTo>
                <a:moveTo>
                  <a:pt x="3000" y="11291"/>
                </a:moveTo>
                <a:cubicBezTo>
                  <a:pt x="3000" y="11562"/>
                  <a:pt x="3269" y="11782"/>
                  <a:pt x="3600" y="11782"/>
                </a:cubicBezTo>
                <a:lnTo>
                  <a:pt x="18000" y="11782"/>
                </a:lnTo>
                <a:cubicBezTo>
                  <a:pt x="18331" y="11782"/>
                  <a:pt x="18600" y="11562"/>
                  <a:pt x="18600" y="11291"/>
                </a:cubicBezTo>
                <a:cubicBezTo>
                  <a:pt x="18600" y="11020"/>
                  <a:pt x="18331" y="10800"/>
                  <a:pt x="18000" y="10800"/>
                </a:cubicBezTo>
                <a:lnTo>
                  <a:pt x="3600" y="10800"/>
                </a:lnTo>
                <a:cubicBezTo>
                  <a:pt x="3269" y="10800"/>
                  <a:pt x="3000" y="11020"/>
                  <a:pt x="3000" y="11291"/>
                </a:cubicBezTo>
                <a:moveTo>
                  <a:pt x="20400" y="20618"/>
                </a:moveTo>
                <a:lnTo>
                  <a:pt x="6600" y="20618"/>
                </a:lnTo>
                <a:lnTo>
                  <a:pt x="1200" y="16200"/>
                </a:lnTo>
                <a:lnTo>
                  <a:pt x="1200" y="2945"/>
                </a:lnTo>
                <a:lnTo>
                  <a:pt x="4200" y="2945"/>
                </a:lnTo>
                <a:lnTo>
                  <a:pt x="4200" y="4418"/>
                </a:lnTo>
                <a:cubicBezTo>
                  <a:pt x="4200" y="4690"/>
                  <a:pt x="4469" y="4909"/>
                  <a:pt x="4800" y="4909"/>
                </a:cubicBezTo>
                <a:cubicBezTo>
                  <a:pt x="5131" y="4909"/>
                  <a:pt x="5400" y="4690"/>
                  <a:pt x="5400" y="4418"/>
                </a:cubicBezTo>
                <a:lnTo>
                  <a:pt x="5400" y="2945"/>
                </a:lnTo>
                <a:lnTo>
                  <a:pt x="6600" y="2945"/>
                </a:lnTo>
                <a:lnTo>
                  <a:pt x="6600" y="4418"/>
                </a:lnTo>
                <a:cubicBezTo>
                  <a:pt x="6600" y="4690"/>
                  <a:pt x="6869" y="4909"/>
                  <a:pt x="7200" y="4909"/>
                </a:cubicBezTo>
                <a:cubicBezTo>
                  <a:pt x="7531" y="4909"/>
                  <a:pt x="7800" y="4690"/>
                  <a:pt x="7800" y="4418"/>
                </a:cubicBezTo>
                <a:lnTo>
                  <a:pt x="7800" y="2945"/>
                </a:lnTo>
                <a:lnTo>
                  <a:pt x="9000" y="2945"/>
                </a:lnTo>
                <a:lnTo>
                  <a:pt x="9000" y="4418"/>
                </a:lnTo>
                <a:cubicBezTo>
                  <a:pt x="9000" y="4690"/>
                  <a:pt x="9269" y="4909"/>
                  <a:pt x="9600" y="4909"/>
                </a:cubicBezTo>
                <a:cubicBezTo>
                  <a:pt x="9931" y="4909"/>
                  <a:pt x="10200" y="4690"/>
                  <a:pt x="10200" y="4418"/>
                </a:cubicBezTo>
                <a:lnTo>
                  <a:pt x="10200" y="2945"/>
                </a:lnTo>
                <a:lnTo>
                  <a:pt x="11400" y="2945"/>
                </a:lnTo>
                <a:lnTo>
                  <a:pt x="11400" y="4418"/>
                </a:lnTo>
                <a:cubicBezTo>
                  <a:pt x="11400" y="4690"/>
                  <a:pt x="11669" y="4909"/>
                  <a:pt x="12000" y="4909"/>
                </a:cubicBezTo>
                <a:cubicBezTo>
                  <a:pt x="12331" y="4909"/>
                  <a:pt x="12600" y="4690"/>
                  <a:pt x="12600" y="4418"/>
                </a:cubicBezTo>
                <a:lnTo>
                  <a:pt x="12600" y="2945"/>
                </a:lnTo>
                <a:lnTo>
                  <a:pt x="13800" y="2945"/>
                </a:lnTo>
                <a:lnTo>
                  <a:pt x="13800" y="4418"/>
                </a:lnTo>
                <a:cubicBezTo>
                  <a:pt x="13800" y="4690"/>
                  <a:pt x="14069" y="4909"/>
                  <a:pt x="14400" y="4909"/>
                </a:cubicBezTo>
                <a:cubicBezTo>
                  <a:pt x="14731" y="4909"/>
                  <a:pt x="15000" y="4690"/>
                  <a:pt x="15000" y="4418"/>
                </a:cubicBezTo>
                <a:lnTo>
                  <a:pt x="15000" y="2945"/>
                </a:lnTo>
                <a:lnTo>
                  <a:pt x="16200" y="2945"/>
                </a:lnTo>
                <a:lnTo>
                  <a:pt x="16200" y="4418"/>
                </a:lnTo>
                <a:cubicBezTo>
                  <a:pt x="16200" y="4690"/>
                  <a:pt x="16469" y="4909"/>
                  <a:pt x="16800" y="4909"/>
                </a:cubicBezTo>
                <a:cubicBezTo>
                  <a:pt x="17131" y="4909"/>
                  <a:pt x="17400" y="4690"/>
                  <a:pt x="17400" y="4418"/>
                </a:cubicBezTo>
                <a:lnTo>
                  <a:pt x="17400" y="2945"/>
                </a:lnTo>
                <a:lnTo>
                  <a:pt x="20400" y="2945"/>
                </a:lnTo>
                <a:cubicBezTo>
                  <a:pt x="20400" y="2945"/>
                  <a:pt x="20400" y="20618"/>
                  <a:pt x="20400" y="20618"/>
                </a:cubicBezTo>
                <a:close/>
                <a:moveTo>
                  <a:pt x="1200" y="20618"/>
                </a:moveTo>
                <a:lnTo>
                  <a:pt x="1200" y="17673"/>
                </a:lnTo>
                <a:lnTo>
                  <a:pt x="4800" y="20618"/>
                </a:lnTo>
                <a:cubicBezTo>
                  <a:pt x="4800" y="20618"/>
                  <a:pt x="1200" y="20618"/>
                  <a:pt x="1200" y="20618"/>
                </a:cubicBezTo>
                <a:close/>
                <a:moveTo>
                  <a:pt x="20400" y="1964"/>
                </a:moveTo>
                <a:lnTo>
                  <a:pt x="17400" y="1964"/>
                </a:lnTo>
                <a:lnTo>
                  <a:pt x="17400" y="491"/>
                </a:lnTo>
                <a:cubicBezTo>
                  <a:pt x="17400" y="220"/>
                  <a:pt x="17131" y="0"/>
                  <a:pt x="16800" y="0"/>
                </a:cubicBezTo>
                <a:cubicBezTo>
                  <a:pt x="16469" y="0"/>
                  <a:pt x="16200" y="220"/>
                  <a:pt x="16200" y="491"/>
                </a:cubicBezTo>
                <a:lnTo>
                  <a:pt x="16200" y="1964"/>
                </a:lnTo>
                <a:lnTo>
                  <a:pt x="15000" y="1964"/>
                </a:lnTo>
                <a:lnTo>
                  <a:pt x="15000" y="491"/>
                </a:lnTo>
                <a:cubicBezTo>
                  <a:pt x="15000" y="220"/>
                  <a:pt x="14731" y="0"/>
                  <a:pt x="14400" y="0"/>
                </a:cubicBezTo>
                <a:cubicBezTo>
                  <a:pt x="14069" y="0"/>
                  <a:pt x="13800" y="220"/>
                  <a:pt x="13800" y="491"/>
                </a:cubicBezTo>
                <a:lnTo>
                  <a:pt x="13800" y="1964"/>
                </a:lnTo>
                <a:lnTo>
                  <a:pt x="12600" y="1964"/>
                </a:lnTo>
                <a:lnTo>
                  <a:pt x="12600" y="491"/>
                </a:lnTo>
                <a:cubicBezTo>
                  <a:pt x="12600" y="220"/>
                  <a:pt x="12331" y="0"/>
                  <a:pt x="12000" y="0"/>
                </a:cubicBezTo>
                <a:cubicBezTo>
                  <a:pt x="11669" y="0"/>
                  <a:pt x="11400" y="220"/>
                  <a:pt x="11400" y="491"/>
                </a:cubicBezTo>
                <a:lnTo>
                  <a:pt x="11400" y="1964"/>
                </a:lnTo>
                <a:lnTo>
                  <a:pt x="10200" y="1964"/>
                </a:lnTo>
                <a:lnTo>
                  <a:pt x="10200" y="491"/>
                </a:lnTo>
                <a:cubicBezTo>
                  <a:pt x="10200" y="220"/>
                  <a:pt x="9931" y="0"/>
                  <a:pt x="9600" y="0"/>
                </a:cubicBezTo>
                <a:cubicBezTo>
                  <a:pt x="9269" y="0"/>
                  <a:pt x="9000" y="220"/>
                  <a:pt x="9000" y="491"/>
                </a:cubicBezTo>
                <a:lnTo>
                  <a:pt x="9000" y="1964"/>
                </a:lnTo>
                <a:lnTo>
                  <a:pt x="7800" y="1964"/>
                </a:lnTo>
                <a:lnTo>
                  <a:pt x="7800" y="491"/>
                </a:lnTo>
                <a:cubicBezTo>
                  <a:pt x="7800" y="220"/>
                  <a:pt x="7531" y="0"/>
                  <a:pt x="7200" y="0"/>
                </a:cubicBezTo>
                <a:cubicBezTo>
                  <a:pt x="6869" y="0"/>
                  <a:pt x="6600" y="220"/>
                  <a:pt x="6600" y="491"/>
                </a:cubicBezTo>
                <a:lnTo>
                  <a:pt x="6600" y="1964"/>
                </a:lnTo>
                <a:lnTo>
                  <a:pt x="5400" y="1964"/>
                </a:lnTo>
                <a:lnTo>
                  <a:pt x="5400" y="491"/>
                </a:lnTo>
                <a:cubicBezTo>
                  <a:pt x="5400" y="220"/>
                  <a:pt x="5131" y="0"/>
                  <a:pt x="4800" y="0"/>
                </a:cubicBezTo>
                <a:cubicBezTo>
                  <a:pt x="4469" y="0"/>
                  <a:pt x="4200" y="220"/>
                  <a:pt x="4200" y="491"/>
                </a:cubicBezTo>
                <a:lnTo>
                  <a:pt x="4200" y="1964"/>
                </a:lnTo>
                <a:lnTo>
                  <a:pt x="1200" y="1964"/>
                </a:lnTo>
                <a:cubicBezTo>
                  <a:pt x="538" y="1964"/>
                  <a:pt x="0" y="2404"/>
                  <a:pt x="0" y="2945"/>
                </a:cubicBezTo>
                <a:lnTo>
                  <a:pt x="0" y="20618"/>
                </a:lnTo>
                <a:cubicBezTo>
                  <a:pt x="0" y="21161"/>
                  <a:pt x="538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1"/>
                  <a:pt x="21600" y="20618"/>
                </a:cubicBezTo>
                <a:lnTo>
                  <a:pt x="21600" y="2945"/>
                </a:lnTo>
                <a:cubicBezTo>
                  <a:pt x="21600" y="2404"/>
                  <a:pt x="21062" y="1964"/>
                  <a:pt x="20400" y="1964"/>
                </a:cubicBezTo>
                <a:moveTo>
                  <a:pt x="3600" y="8836"/>
                </a:moveTo>
                <a:lnTo>
                  <a:pt x="10800" y="8836"/>
                </a:lnTo>
                <a:cubicBezTo>
                  <a:pt x="11131" y="8836"/>
                  <a:pt x="11400" y="8617"/>
                  <a:pt x="11400" y="8345"/>
                </a:cubicBezTo>
                <a:cubicBezTo>
                  <a:pt x="11400" y="8075"/>
                  <a:pt x="11131" y="7855"/>
                  <a:pt x="10800" y="7855"/>
                </a:cubicBezTo>
                <a:lnTo>
                  <a:pt x="3600" y="7855"/>
                </a:lnTo>
                <a:cubicBezTo>
                  <a:pt x="3269" y="7855"/>
                  <a:pt x="3000" y="8075"/>
                  <a:pt x="3000" y="8345"/>
                </a:cubicBezTo>
                <a:cubicBezTo>
                  <a:pt x="3000" y="8617"/>
                  <a:pt x="3269" y="8836"/>
                  <a:pt x="3600" y="8836"/>
                </a:cubicBezTo>
              </a:path>
            </a:pathLst>
          </a:custGeom>
          <a:solidFill>
            <a:schemeClr val="tx1"/>
          </a:solidFill>
          <a:ln w="12700">
            <a:solidFill>
              <a:srgbClr val="E2AC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" name="Shape 2556">
            <a:extLst>
              <a:ext uri="{FF2B5EF4-FFF2-40B4-BE49-F238E27FC236}">
                <a16:creationId xmlns:a16="http://schemas.microsoft.com/office/drawing/2014/main" xmlns="" id="{DE4141D4-08FB-45AF-A434-810E76C4394E}"/>
              </a:ext>
            </a:extLst>
          </p:cNvPr>
          <p:cNvSpPr/>
          <p:nvPr/>
        </p:nvSpPr>
        <p:spPr>
          <a:xfrm>
            <a:off x="204266" y="4032452"/>
            <a:ext cx="530942" cy="530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874" y="5396"/>
                </a:moveTo>
                <a:cubicBezTo>
                  <a:pt x="11493" y="5396"/>
                  <a:pt x="11166" y="5519"/>
                  <a:pt x="10894" y="5766"/>
                </a:cubicBezTo>
                <a:cubicBezTo>
                  <a:pt x="10621" y="6013"/>
                  <a:pt x="10484" y="6310"/>
                  <a:pt x="10484" y="6658"/>
                </a:cubicBezTo>
                <a:cubicBezTo>
                  <a:pt x="10484" y="7005"/>
                  <a:pt x="10621" y="7301"/>
                  <a:pt x="10894" y="7545"/>
                </a:cubicBezTo>
                <a:cubicBezTo>
                  <a:pt x="11166" y="7790"/>
                  <a:pt x="11493" y="7912"/>
                  <a:pt x="11874" y="7912"/>
                </a:cubicBezTo>
                <a:cubicBezTo>
                  <a:pt x="12255" y="7912"/>
                  <a:pt x="12581" y="7790"/>
                  <a:pt x="12852" y="7545"/>
                </a:cubicBezTo>
                <a:cubicBezTo>
                  <a:pt x="13122" y="7301"/>
                  <a:pt x="13257" y="7005"/>
                  <a:pt x="13257" y="6658"/>
                </a:cubicBezTo>
                <a:cubicBezTo>
                  <a:pt x="13257" y="6310"/>
                  <a:pt x="13122" y="6013"/>
                  <a:pt x="12852" y="5766"/>
                </a:cubicBezTo>
                <a:cubicBezTo>
                  <a:pt x="12581" y="5519"/>
                  <a:pt x="12255" y="5396"/>
                  <a:pt x="11874" y="5396"/>
                </a:cubicBezTo>
                <a:moveTo>
                  <a:pt x="12242" y="15228"/>
                </a:moveTo>
                <a:cubicBezTo>
                  <a:pt x="11942" y="15228"/>
                  <a:pt x="11730" y="15180"/>
                  <a:pt x="11608" y="15083"/>
                </a:cubicBezTo>
                <a:cubicBezTo>
                  <a:pt x="11486" y="14987"/>
                  <a:pt x="11425" y="14807"/>
                  <a:pt x="11425" y="14542"/>
                </a:cubicBezTo>
                <a:cubicBezTo>
                  <a:pt x="11425" y="14436"/>
                  <a:pt x="11444" y="14281"/>
                  <a:pt x="11482" y="14076"/>
                </a:cubicBezTo>
                <a:cubicBezTo>
                  <a:pt x="11519" y="13870"/>
                  <a:pt x="11562" y="13687"/>
                  <a:pt x="11609" y="13527"/>
                </a:cubicBezTo>
                <a:lnTo>
                  <a:pt x="12189" y="11532"/>
                </a:lnTo>
                <a:cubicBezTo>
                  <a:pt x="12246" y="11349"/>
                  <a:pt x="12284" y="11148"/>
                  <a:pt x="12306" y="10929"/>
                </a:cubicBezTo>
                <a:cubicBezTo>
                  <a:pt x="12327" y="10709"/>
                  <a:pt x="12337" y="10557"/>
                  <a:pt x="12337" y="10469"/>
                </a:cubicBezTo>
                <a:cubicBezTo>
                  <a:pt x="12337" y="10049"/>
                  <a:pt x="12185" y="9707"/>
                  <a:pt x="11882" y="9444"/>
                </a:cubicBezTo>
                <a:cubicBezTo>
                  <a:pt x="11578" y="9182"/>
                  <a:pt x="11146" y="9050"/>
                  <a:pt x="10586" y="9050"/>
                </a:cubicBezTo>
                <a:cubicBezTo>
                  <a:pt x="10275" y="9050"/>
                  <a:pt x="9945" y="9104"/>
                  <a:pt x="9597" y="9211"/>
                </a:cubicBezTo>
                <a:cubicBezTo>
                  <a:pt x="9248" y="9319"/>
                  <a:pt x="8884" y="9448"/>
                  <a:pt x="8502" y="9599"/>
                </a:cubicBezTo>
                <a:lnTo>
                  <a:pt x="8347" y="10216"/>
                </a:lnTo>
                <a:cubicBezTo>
                  <a:pt x="8460" y="10175"/>
                  <a:pt x="8595" y="10131"/>
                  <a:pt x="8753" y="10085"/>
                </a:cubicBezTo>
                <a:cubicBezTo>
                  <a:pt x="8911" y="10040"/>
                  <a:pt x="9066" y="10017"/>
                  <a:pt x="9217" y="10017"/>
                </a:cubicBezTo>
                <a:cubicBezTo>
                  <a:pt x="9524" y="10017"/>
                  <a:pt x="9731" y="10068"/>
                  <a:pt x="9839" y="10168"/>
                </a:cubicBezTo>
                <a:cubicBezTo>
                  <a:pt x="9948" y="10269"/>
                  <a:pt x="10002" y="10447"/>
                  <a:pt x="10002" y="10703"/>
                </a:cubicBezTo>
                <a:cubicBezTo>
                  <a:pt x="10002" y="10844"/>
                  <a:pt x="9985" y="11001"/>
                  <a:pt x="9949" y="11172"/>
                </a:cubicBezTo>
                <a:cubicBezTo>
                  <a:pt x="9914" y="11343"/>
                  <a:pt x="9870" y="11526"/>
                  <a:pt x="9818" y="11717"/>
                </a:cubicBezTo>
                <a:lnTo>
                  <a:pt x="9235" y="13719"/>
                </a:lnTo>
                <a:cubicBezTo>
                  <a:pt x="9184" y="13929"/>
                  <a:pt x="9146" y="14118"/>
                  <a:pt x="9123" y="14285"/>
                </a:cubicBezTo>
                <a:cubicBezTo>
                  <a:pt x="9100" y="14451"/>
                  <a:pt x="9088" y="14615"/>
                  <a:pt x="9088" y="14775"/>
                </a:cubicBezTo>
                <a:cubicBezTo>
                  <a:pt x="9088" y="15186"/>
                  <a:pt x="9244" y="15526"/>
                  <a:pt x="9556" y="15793"/>
                </a:cubicBezTo>
                <a:cubicBezTo>
                  <a:pt x="9869" y="16060"/>
                  <a:pt x="10308" y="16194"/>
                  <a:pt x="10872" y="16194"/>
                </a:cubicBezTo>
                <a:cubicBezTo>
                  <a:pt x="11239" y="16194"/>
                  <a:pt x="11561" y="16147"/>
                  <a:pt x="11839" y="16053"/>
                </a:cubicBezTo>
                <a:cubicBezTo>
                  <a:pt x="12117" y="15960"/>
                  <a:pt x="12488" y="15824"/>
                  <a:pt x="12954" y="15645"/>
                </a:cubicBezTo>
                <a:lnTo>
                  <a:pt x="13109" y="15028"/>
                </a:lnTo>
                <a:cubicBezTo>
                  <a:pt x="13029" y="15065"/>
                  <a:pt x="12900" y="15107"/>
                  <a:pt x="12721" y="15155"/>
                </a:cubicBezTo>
                <a:cubicBezTo>
                  <a:pt x="12543" y="15204"/>
                  <a:pt x="12383" y="15228"/>
                  <a:pt x="12242" y="15228"/>
                </a:cubicBezTo>
              </a:path>
            </a:pathLst>
          </a:custGeom>
          <a:solidFill>
            <a:schemeClr val="tx1"/>
          </a:solidFill>
          <a:ln w="12700">
            <a:solidFill>
              <a:srgbClr val="E2AC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7BDBCBA-7D4A-4E98-AFED-BFC5837FA999}"/>
              </a:ext>
            </a:extLst>
          </p:cNvPr>
          <p:cNvSpPr/>
          <p:nvPr/>
        </p:nvSpPr>
        <p:spPr>
          <a:xfrm>
            <a:off x="2511168" y="7821"/>
            <a:ext cx="18646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https://neorganika.ru/</a:t>
            </a:r>
            <a:endParaRPr lang="ru-RU" dirty="0"/>
          </a:p>
        </p:txBody>
      </p:sp>
      <p:pic>
        <p:nvPicPr>
          <p:cNvPr id="25" name="Рисунок 24">
            <a:hlinkClick r:id="rId4"/>
            <a:extLst>
              <a:ext uri="{FF2B5EF4-FFF2-40B4-BE49-F238E27FC236}">
                <a16:creationId xmlns:a16="http://schemas.microsoft.com/office/drawing/2014/main" xmlns="" id="{7A22C0C4-F4CF-440D-990D-1E33C8B9B0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042" y="647921"/>
            <a:ext cx="1702857" cy="3254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B90BB24-7E45-4873-A052-9F21577F2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771" y="1431067"/>
            <a:ext cx="4026457" cy="247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14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Приоритетные проекты государственно- частного партнёрства</a:t>
            </a:r>
          </a:p>
        </p:txBody>
      </p:sp>
      <p:grpSp>
        <p:nvGrpSpPr>
          <p:cNvPr id="325" name="Google Shape;325;p22"/>
          <p:cNvGrpSpPr/>
          <p:nvPr/>
        </p:nvGrpSpPr>
        <p:grpSpPr>
          <a:xfrm>
            <a:off x="263101" y="580106"/>
            <a:ext cx="407743" cy="391135"/>
            <a:chOff x="5233525" y="4954450"/>
            <a:chExt cx="538275" cy="516350"/>
          </a:xfrm>
        </p:grpSpPr>
        <p:sp>
          <p:nvSpPr>
            <p:cNvPr id="326" name="Google Shape;326;p22"/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2"/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l" t="t" r="r" b="b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2"/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2"/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l" t="t" r="r" b="b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2"/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l" t="t" r="r" b="b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2"/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l" t="t" r="r" b="b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2"/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l" t="t" r="r" b="b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2"/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l" t="t" r="r" b="b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2"/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l" t="t" r="r" b="b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2"/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l" t="t" r="r" b="b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2"/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l" t="t" r="r" b="b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AA10C232-3A4F-4236-ACE8-562D87309AF3}"/>
              </a:ext>
            </a:extLst>
          </p:cNvPr>
          <p:cNvSpPr/>
          <p:nvPr/>
        </p:nvSpPr>
        <p:spPr>
          <a:xfrm>
            <a:off x="7422823" y="4612400"/>
            <a:ext cx="172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55357667-D6E3-4298-AF2A-7726F1241A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525592"/>
              </p:ext>
            </p:extLst>
          </p:nvPr>
        </p:nvGraphicFramePr>
        <p:xfrm>
          <a:off x="814388" y="1424363"/>
          <a:ext cx="6132513" cy="2951999"/>
        </p:xfrm>
        <a:graphic>
          <a:graphicData uri="http://schemas.openxmlformats.org/drawingml/2006/table">
            <a:tbl>
              <a:tblPr firstRow="1" firstCol="1" bandRow="1"/>
              <a:tblGrid>
                <a:gridCol w="513103">
                  <a:extLst>
                    <a:ext uri="{9D8B030D-6E8A-4147-A177-3AD203B41FA5}">
                      <a16:colId xmlns:a16="http://schemas.microsoft.com/office/drawing/2014/main" xmlns="" val="3927427806"/>
                    </a:ext>
                  </a:extLst>
                </a:gridCol>
                <a:gridCol w="2740244">
                  <a:extLst>
                    <a:ext uri="{9D8B030D-6E8A-4147-A177-3AD203B41FA5}">
                      <a16:colId xmlns:a16="http://schemas.microsoft.com/office/drawing/2014/main" xmlns="" val="1699238814"/>
                    </a:ext>
                  </a:extLst>
                </a:gridCol>
                <a:gridCol w="1436328">
                  <a:extLst>
                    <a:ext uri="{9D8B030D-6E8A-4147-A177-3AD203B41FA5}">
                      <a16:colId xmlns:a16="http://schemas.microsoft.com/office/drawing/2014/main" xmlns="" val="3276274646"/>
                    </a:ext>
                  </a:extLst>
                </a:gridCol>
                <a:gridCol w="1442838">
                  <a:extLst>
                    <a:ext uri="{9D8B030D-6E8A-4147-A177-3AD203B41FA5}">
                      <a16:colId xmlns:a16="http://schemas.microsoft.com/office/drawing/2014/main" xmlns="" val="2092541564"/>
                    </a:ext>
                  </a:extLst>
                </a:gridCol>
              </a:tblGrid>
              <a:tr h="1736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2890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№ п/п</a:t>
                      </a:r>
                    </a:p>
                  </a:txBody>
                  <a:tcPr marL="65118" marR="65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2890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Наименование объекта</a:t>
                      </a:r>
                    </a:p>
                  </a:txBody>
                  <a:tcPr marL="65118" marR="65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2890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Местонахождение </a:t>
                      </a:r>
                    </a:p>
                  </a:txBody>
                  <a:tcPr marL="65118" marR="65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2890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Вид работ</a:t>
                      </a:r>
                    </a:p>
                  </a:txBody>
                  <a:tcPr marL="65118" marR="65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43887680"/>
                  </a:ext>
                </a:extLst>
              </a:tr>
              <a:tr h="694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2890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5118" marR="65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2890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Нежилое здание Дом культуры им. М. Горького (общая площадь здания 3028,2 кв.м) с земельным участком (площадь – 6297 кв.м)</a:t>
                      </a:r>
                    </a:p>
                  </a:txBody>
                  <a:tcPr marL="65118" marR="65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2890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Московская область, г. Электросталь, ул. Корешкова, д. 2</a:t>
                      </a:r>
                    </a:p>
                  </a:txBody>
                  <a:tcPr marL="65118" marR="65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2890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Реконструкция</a:t>
                      </a:r>
                    </a:p>
                  </a:txBody>
                  <a:tcPr marL="65118" marR="65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65986951"/>
                  </a:ext>
                </a:extLst>
              </a:tr>
              <a:tr h="15628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2890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5118" marR="65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2890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Земельный участок с кадастровым номером 50:46:0050201:92 (площадь – 14 999 кв.м) с целью создания физкультурно-оздоровительного комплекса, включающего в себя универсальный спортивный зал с трибунами, а также строительство крытого зала для занятий экстремальными видами спорта</a:t>
                      </a:r>
                    </a:p>
                  </a:txBody>
                  <a:tcPr marL="65118" marR="65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2890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Московская область, г. Электросталь, ул. Журавлева</a:t>
                      </a:r>
                    </a:p>
                  </a:txBody>
                  <a:tcPr marL="65118" marR="65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2890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Создание</a:t>
                      </a:r>
                    </a:p>
                  </a:txBody>
                  <a:tcPr marL="65118" marR="65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86903022"/>
                  </a:ext>
                </a:extLst>
              </a:tr>
              <a:tr h="5209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2890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5118" marR="65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2890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Создание путепровода через железнодорожный переезд</a:t>
                      </a:r>
                    </a:p>
                  </a:txBody>
                  <a:tcPr marL="65118" marR="65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28900" algn="l"/>
                        </a:tabLs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Московская область, г. Электросталь, ул. Советская</a:t>
                      </a:r>
                    </a:p>
                  </a:txBody>
                  <a:tcPr marL="65118" marR="65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628900" algn="l"/>
                        </a:tabLs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Создание</a:t>
                      </a:r>
                    </a:p>
                  </a:txBody>
                  <a:tcPr marL="65118" marR="65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97631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6410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5848743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800" dirty="0">
                <a:solidFill>
                  <a:schemeClr val="bg1"/>
                </a:solidFill>
                <a:latin typeface="Arial Narrow" panose="020B0606020202030204" pitchFamily="34" charset="0"/>
              </a:rPr>
              <a:t>Высшие и среднеобразовательные учреждения </a:t>
            </a:r>
            <a:br>
              <a:rPr lang="ru-RU" sz="1800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ru-RU" sz="1800" dirty="0" err="1">
                <a:solidFill>
                  <a:schemeClr val="bg1"/>
                </a:solidFill>
                <a:latin typeface="Arial Narrow" panose="020B0606020202030204" pitchFamily="34" charset="0"/>
              </a:rPr>
              <a:t>г.о</a:t>
            </a:r>
            <a:r>
              <a:rPr lang="ru-RU" sz="1800" dirty="0">
                <a:solidFill>
                  <a:schemeClr val="bg1"/>
                </a:solidFill>
                <a:latin typeface="Arial Narrow" panose="020B0606020202030204" pitchFamily="34" charset="0"/>
              </a:rPr>
              <a:t>. Электросталь</a:t>
            </a:r>
            <a:endParaRPr sz="1800" dirty="0">
              <a:solidFill>
                <a:schemeClr val="bg1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88C4795-6315-455B-A67A-9BF453457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39" y="1469044"/>
            <a:ext cx="2099632" cy="1400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977A322-E83B-46A3-97DA-626AB00B4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439" y="1288772"/>
            <a:ext cx="2256829" cy="1400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AC63D48-2254-4623-9150-E31AFFF8F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401" y="3178163"/>
            <a:ext cx="2319666" cy="1266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51F8A1EA-A379-4EF9-AEEC-806781A3DF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39" y="3271183"/>
            <a:ext cx="2099632" cy="1266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D0A56B3-45E2-4129-93FB-174CAA1C1ADF}"/>
              </a:ext>
            </a:extLst>
          </p:cNvPr>
          <p:cNvSpPr/>
          <p:nvPr/>
        </p:nvSpPr>
        <p:spPr>
          <a:xfrm>
            <a:off x="0" y="1569099"/>
            <a:ext cx="16706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cap="small" dirty="0" err="1"/>
              <a:t>электростальский</a:t>
            </a:r>
            <a:r>
              <a:rPr lang="ru-RU" sz="800" b="1" cap="small" dirty="0"/>
              <a:t> институт (филиал) московского политехнического университета</a:t>
            </a:r>
          </a:p>
          <a:p>
            <a:endParaRPr lang="ru-RU" sz="800" cap="small" dirty="0"/>
          </a:p>
          <a:p>
            <a:r>
              <a:rPr lang="ru-RU" sz="800" cap="small" dirty="0" err="1"/>
              <a:t>г.о</a:t>
            </a:r>
            <a:r>
              <a:rPr lang="ru-RU" sz="800" cap="small" dirty="0"/>
              <a:t>. электросталь московской обл., ул. первомайская, д.7</a:t>
            </a:r>
            <a:br>
              <a:rPr lang="ru-RU" sz="800" cap="small" dirty="0"/>
            </a:br>
            <a:r>
              <a:rPr lang="ru-RU" sz="800" cap="small" dirty="0"/>
              <a:t>телефон: +7 (496) 574-40-42</a:t>
            </a:r>
            <a:br>
              <a:rPr lang="ru-RU" sz="800" cap="small" dirty="0"/>
            </a:br>
            <a:r>
              <a:rPr lang="en-US" sz="800" dirty="0">
                <a:hlinkClick r:id="rId7"/>
              </a:rPr>
              <a:t>http://elpol.ru/</a:t>
            </a:r>
            <a:endParaRPr lang="ru-RU" sz="800" cap="small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532D8116-3278-434F-9ADE-1CD3EFCCF0A4}"/>
              </a:ext>
            </a:extLst>
          </p:cNvPr>
          <p:cNvSpPr/>
          <p:nvPr/>
        </p:nvSpPr>
        <p:spPr>
          <a:xfrm>
            <a:off x="-21062" y="3272850"/>
            <a:ext cx="16706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cap="all" dirty="0">
                <a:solidFill>
                  <a:schemeClr val="tx1"/>
                </a:solidFill>
                <a:latin typeface="inherit"/>
              </a:rPr>
              <a:t>ГБПОУ МО "ЭЛЕКТРОСТАЛЬСКИЙ КОЛЛЕДЖ"</a:t>
            </a:r>
          </a:p>
          <a:p>
            <a:endParaRPr lang="ru-RU" sz="800" cap="small" dirty="0"/>
          </a:p>
          <a:p>
            <a:r>
              <a:rPr lang="ru-RU" sz="800" cap="small" dirty="0" err="1"/>
              <a:t>г.о</a:t>
            </a:r>
            <a:r>
              <a:rPr lang="ru-RU" sz="800" cap="small" dirty="0"/>
              <a:t>. Электросталь, ул. Сталеваров, 19</a:t>
            </a:r>
          </a:p>
          <a:p>
            <a:r>
              <a:rPr lang="ru-RU" sz="800" cap="small" dirty="0"/>
              <a:t>Телефон: 8 (498) 662-39-01, </a:t>
            </a:r>
          </a:p>
          <a:p>
            <a:r>
              <a:rPr lang="ru-RU" sz="800" cap="small" dirty="0"/>
              <a:t>8 (498) 662-39-11</a:t>
            </a:r>
            <a:br>
              <a:rPr lang="ru-RU" sz="800" cap="small" dirty="0"/>
            </a:br>
            <a:r>
              <a:rPr lang="en-US" sz="800" dirty="0">
                <a:hlinkClick r:id="rId8"/>
              </a:rPr>
              <a:t>https://elkollege.ru/</a:t>
            </a:r>
            <a:endParaRPr lang="ru-RU" sz="800" cap="small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F6D104A0-072C-46C9-BDC3-6C79FB13C566}"/>
              </a:ext>
            </a:extLst>
          </p:cNvPr>
          <p:cNvSpPr/>
          <p:nvPr/>
        </p:nvSpPr>
        <p:spPr>
          <a:xfrm>
            <a:off x="4561767" y="3271183"/>
            <a:ext cx="16706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cap="small" dirty="0"/>
              <a:t>ФГБПОУ ЭМК ФМБА РОССИИ</a:t>
            </a:r>
          </a:p>
          <a:p>
            <a:endParaRPr lang="ru-RU" sz="800" cap="small" dirty="0"/>
          </a:p>
          <a:p>
            <a:r>
              <a:rPr lang="ru-RU" sz="800" dirty="0"/>
              <a:t>г. Электросталь, </a:t>
            </a:r>
          </a:p>
          <a:p>
            <a:r>
              <a:rPr lang="ru-RU" sz="800" dirty="0"/>
              <a:t>ул. Советская 32</a:t>
            </a:r>
            <a:br>
              <a:rPr lang="ru-RU" sz="800" dirty="0"/>
            </a:br>
            <a:r>
              <a:rPr lang="ru-RU" sz="800" dirty="0"/>
              <a:t>телефон: 8 (496) 575-06-64</a:t>
            </a:r>
            <a:br>
              <a:rPr lang="ru-RU" sz="800" dirty="0"/>
            </a:br>
            <a:r>
              <a:rPr lang="en-US" sz="800" dirty="0">
                <a:hlinkClick r:id="rId9"/>
              </a:rPr>
              <a:t>http://www.el-meduch.ru/</a:t>
            </a:r>
            <a:endParaRPr lang="ru-RU" sz="8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47FAFAA6-87AF-45B7-AC25-DC37B103021E}"/>
              </a:ext>
            </a:extLst>
          </p:cNvPr>
          <p:cNvSpPr/>
          <p:nvPr/>
        </p:nvSpPr>
        <p:spPr>
          <a:xfrm>
            <a:off x="4572000" y="1583350"/>
            <a:ext cx="16706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cap="small" dirty="0"/>
              <a:t>МОПК НИЯУ МИФИ</a:t>
            </a:r>
          </a:p>
          <a:p>
            <a:endParaRPr lang="ru-RU" sz="800" cap="small" dirty="0"/>
          </a:p>
          <a:p>
            <a:r>
              <a:rPr lang="ru-RU" sz="800" cap="small" dirty="0"/>
              <a:t>г. Электросталь</a:t>
            </a:r>
          </a:p>
          <a:p>
            <a:r>
              <a:rPr lang="ru-RU" sz="800" cap="small" dirty="0"/>
              <a:t>Московской области</a:t>
            </a:r>
          </a:p>
          <a:p>
            <a:r>
              <a:rPr lang="ru-RU" sz="800" cap="small" dirty="0"/>
              <a:t>пр. Ленина, д. 41</a:t>
            </a:r>
          </a:p>
          <a:p>
            <a:r>
              <a:rPr lang="ru-RU" sz="800" cap="small" dirty="0"/>
              <a:t>Телефон:8 (496) 574-21-92,</a:t>
            </a:r>
          </a:p>
          <a:p>
            <a:r>
              <a:rPr lang="ru-RU" sz="800" cap="small" dirty="0"/>
              <a:t>8 (496) 574-22-82,</a:t>
            </a:r>
          </a:p>
          <a:p>
            <a:r>
              <a:rPr lang="en-US" sz="800" dirty="0">
                <a:hlinkClick r:id="rId10"/>
              </a:rPr>
              <a:t>http://mopk-mephi.ru/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435F4DD9-7BB6-4636-AF45-C94F4B81B027}"/>
              </a:ext>
            </a:extLst>
          </p:cNvPr>
          <p:cNvSpPr/>
          <p:nvPr/>
        </p:nvSpPr>
        <p:spPr>
          <a:xfrm>
            <a:off x="7422823" y="4612400"/>
            <a:ext cx="172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grpSp>
        <p:nvGrpSpPr>
          <p:cNvPr id="22" name="Google Shape;579;p37">
            <a:extLst>
              <a:ext uri="{FF2B5EF4-FFF2-40B4-BE49-F238E27FC236}">
                <a16:creationId xmlns:a16="http://schemas.microsoft.com/office/drawing/2014/main" xmlns="" id="{1EEE04FF-DDE5-4F4C-9721-C0E577C840AE}"/>
              </a:ext>
            </a:extLst>
          </p:cNvPr>
          <p:cNvGrpSpPr/>
          <p:nvPr/>
        </p:nvGrpSpPr>
        <p:grpSpPr>
          <a:xfrm>
            <a:off x="219018" y="629240"/>
            <a:ext cx="392824" cy="328384"/>
            <a:chOff x="1934025" y="1001650"/>
            <a:chExt cx="415300" cy="355600"/>
          </a:xfrm>
        </p:grpSpPr>
        <p:sp>
          <p:nvSpPr>
            <p:cNvPr id="23" name="Google Shape;580;p37">
              <a:extLst>
                <a:ext uri="{FF2B5EF4-FFF2-40B4-BE49-F238E27FC236}">
                  <a16:creationId xmlns:a16="http://schemas.microsoft.com/office/drawing/2014/main" xmlns="" id="{C9744510-1908-4153-8216-6936CD76526C}"/>
                </a:ext>
              </a:extLst>
            </p:cNvPr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81;p37">
              <a:extLst>
                <a:ext uri="{FF2B5EF4-FFF2-40B4-BE49-F238E27FC236}">
                  <a16:creationId xmlns:a16="http://schemas.microsoft.com/office/drawing/2014/main" xmlns="" id="{93AE8C46-F472-4F0E-9BDE-6900746A3AB9}"/>
                </a:ext>
              </a:extLst>
            </p:cNvPr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82;p37">
              <a:extLst>
                <a:ext uri="{FF2B5EF4-FFF2-40B4-BE49-F238E27FC236}">
                  <a16:creationId xmlns:a16="http://schemas.microsoft.com/office/drawing/2014/main" xmlns="" id="{BE9C3FEB-8815-42F5-BD3D-6D1E1B441C6A}"/>
                </a:ext>
              </a:extLst>
            </p:cNvPr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83;p37">
              <a:extLst>
                <a:ext uri="{FF2B5EF4-FFF2-40B4-BE49-F238E27FC236}">
                  <a16:creationId xmlns:a16="http://schemas.microsoft.com/office/drawing/2014/main" xmlns="" id="{4B72A3AA-2354-4CA4-A2F3-E8A86605779D}"/>
                </a:ext>
              </a:extLst>
            </p:cNvPr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Культурные учреждения городского округа Электросталь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B6490A5A-6B73-43B9-82F6-3D47E3543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36" y="1797993"/>
            <a:ext cx="2682716" cy="1600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A2B058E-8D02-4D99-AF62-40544D318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27" y="1797994"/>
            <a:ext cx="1972784" cy="1600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DF597AA-A40C-43DC-A7A6-0287C9D733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536" y="1797994"/>
            <a:ext cx="1846092" cy="1600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ED0041E-18D8-450C-9BF7-280F614C5793}"/>
              </a:ext>
            </a:extLst>
          </p:cNvPr>
          <p:cNvSpPr/>
          <p:nvPr/>
        </p:nvSpPr>
        <p:spPr>
          <a:xfrm>
            <a:off x="3309789" y="3651611"/>
            <a:ext cx="26807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800" b="1" dirty="0">
                <a:solidFill>
                  <a:schemeClr val="tx1"/>
                </a:solidFill>
                <a:latin typeface="PTSans"/>
              </a:rPr>
              <a:t>МБУ КЦ «Октябрь»</a:t>
            </a:r>
          </a:p>
          <a:p>
            <a:pPr fontAlgn="base"/>
            <a:endParaRPr lang="ru-RU" sz="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fontAlgn="base"/>
            <a:r>
              <a:rPr lang="ru-RU" sz="800" dirty="0" err="1">
                <a:solidFill>
                  <a:schemeClr val="tx1"/>
                </a:solidFill>
                <a:latin typeface="Arial" panose="020B0604020202020204" pitchFamily="34" charset="0"/>
              </a:rPr>
              <a:t>г.о</a:t>
            </a: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</a:rPr>
              <a:t>. Электросталь проспект Ленина д. 32а</a:t>
            </a:r>
          </a:p>
          <a:p>
            <a:pPr fontAlgn="base"/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</a:rPr>
              <a:t>Телефон: +7 (496) 577-72-62, +7 (496) 577-88-08</a:t>
            </a:r>
          </a:p>
          <a:p>
            <a:pPr fontAlgn="ctr"/>
            <a:r>
              <a:rPr lang="en-US" sz="800" dirty="0">
                <a:hlinkClick r:id="rId6"/>
              </a:rPr>
              <a:t>https://xn--90arapmkz7cya.xn--p1ai/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767DB555-5633-4E7D-9E80-828154B05711}"/>
              </a:ext>
            </a:extLst>
          </p:cNvPr>
          <p:cNvSpPr/>
          <p:nvPr/>
        </p:nvSpPr>
        <p:spPr>
          <a:xfrm>
            <a:off x="126254" y="3651611"/>
            <a:ext cx="26187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800" b="1" dirty="0">
                <a:solidFill>
                  <a:schemeClr val="tx1"/>
                </a:solidFill>
                <a:latin typeface="PTSans"/>
              </a:rPr>
              <a:t>МУ «Культурный центр имени Н.П. Васильева"</a:t>
            </a:r>
          </a:p>
          <a:p>
            <a:pPr fontAlgn="base"/>
            <a:endParaRPr lang="ru-RU" sz="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fontAlgn="base"/>
            <a:r>
              <a:rPr lang="ru-RU" sz="800" dirty="0" err="1">
                <a:solidFill>
                  <a:schemeClr val="tx1"/>
                </a:solidFill>
                <a:latin typeface="Arial" panose="020B0604020202020204" pitchFamily="34" charset="0"/>
              </a:rPr>
              <a:t>г.о</a:t>
            </a: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</a:rPr>
              <a:t>. Электросталь ул. Карла Маркса д.7</a:t>
            </a:r>
          </a:p>
          <a:p>
            <a:pPr fontAlgn="base"/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</a:rPr>
              <a:t>Телефон: 8 (496) 579 00 47</a:t>
            </a:r>
          </a:p>
          <a:p>
            <a:pPr fontAlgn="base"/>
            <a:r>
              <a:rPr lang="en-US" sz="800" dirty="0">
                <a:hlinkClick r:id="rId7"/>
              </a:rPr>
              <a:t>https://clubvasileva.wixsite.com/2014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2849BDA-2236-4408-9DF2-2A5043ABE235}"/>
              </a:ext>
            </a:extLst>
          </p:cNvPr>
          <p:cNvSpPr/>
          <p:nvPr/>
        </p:nvSpPr>
        <p:spPr>
          <a:xfrm>
            <a:off x="6563866" y="3651611"/>
            <a:ext cx="2453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</a:rPr>
              <a:t>ЦК АНО «КСК « Кристалл»</a:t>
            </a:r>
          </a:p>
          <a:p>
            <a:endParaRPr lang="ru-RU" sz="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ru-RU" sz="800" dirty="0" err="1">
                <a:solidFill>
                  <a:schemeClr val="tx1"/>
                </a:solidFill>
                <a:latin typeface="Arial" panose="020B0604020202020204" pitchFamily="34" charset="0"/>
              </a:rPr>
              <a:t>г.о</a:t>
            </a: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</a:rPr>
              <a:t>. Электросталь ул. Карла Маркса д.9</a:t>
            </a:r>
            <a:endParaRPr lang="ru-RU" sz="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</a:rPr>
              <a:t>Телефон: +7 (49657) 7-36-55</a:t>
            </a:r>
          </a:p>
          <a:p>
            <a:r>
              <a:rPr lang="en-US" sz="800" dirty="0">
                <a:hlinkClick r:id="rId8"/>
              </a:rPr>
              <a:t>http://dkmarksa.ru/index.php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AAE30849-D3FB-4BFE-8A83-FDABF739D4A1}"/>
              </a:ext>
            </a:extLst>
          </p:cNvPr>
          <p:cNvSpPr/>
          <p:nvPr/>
        </p:nvSpPr>
        <p:spPr>
          <a:xfrm>
            <a:off x="7422823" y="4612400"/>
            <a:ext cx="172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9" name="Google Shape;563;p37">
            <a:extLst>
              <a:ext uri="{FF2B5EF4-FFF2-40B4-BE49-F238E27FC236}">
                <a16:creationId xmlns:a16="http://schemas.microsoft.com/office/drawing/2014/main" xmlns="" id="{9E034855-3068-40A6-B5E0-2FABDEE36A6B}"/>
              </a:ext>
            </a:extLst>
          </p:cNvPr>
          <p:cNvSpPr/>
          <p:nvPr/>
        </p:nvSpPr>
        <p:spPr>
          <a:xfrm>
            <a:off x="269098" y="572491"/>
            <a:ext cx="329296" cy="361003"/>
          </a:xfrm>
          <a:custGeom>
            <a:avLst/>
            <a:gdLst/>
            <a:ahLst/>
            <a:cxnLst/>
            <a:rect l="l" t="t" r="r" b="b"/>
            <a:pathLst>
              <a:path w="13883" h="15978" fill="none" extrusionOk="0">
                <a:moveTo>
                  <a:pt x="3240" y="3240"/>
                </a:moveTo>
                <a:lnTo>
                  <a:pt x="3240" y="12616"/>
                </a:lnTo>
                <a:lnTo>
                  <a:pt x="3240" y="12616"/>
                </a:lnTo>
                <a:lnTo>
                  <a:pt x="2899" y="12592"/>
                </a:lnTo>
                <a:lnTo>
                  <a:pt x="2558" y="12592"/>
                </a:lnTo>
                <a:lnTo>
                  <a:pt x="2193" y="12641"/>
                </a:lnTo>
                <a:lnTo>
                  <a:pt x="1827" y="12738"/>
                </a:lnTo>
                <a:lnTo>
                  <a:pt x="1827" y="12738"/>
                </a:lnTo>
                <a:lnTo>
                  <a:pt x="1608" y="12811"/>
                </a:lnTo>
                <a:lnTo>
                  <a:pt x="1389" y="12909"/>
                </a:lnTo>
                <a:lnTo>
                  <a:pt x="1194" y="13030"/>
                </a:lnTo>
                <a:lnTo>
                  <a:pt x="999" y="13128"/>
                </a:lnTo>
                <a:lnTo>
                  <a:pt x="804" y="13274"/>
                </a:lnTo>
                <a:lnTo>
                  <a:pt x="658" y="13396"/>
                </a:lnTo>
                <a:lnTo>
                  <a:pt x="512" y="13542"/>
                </a:lnTo>
                <a:lnTo>
                  <a:pt x="390" y="13688"/>
                </a:lnTo>
                <a:lnTo>
                  <a:pt x="269" y="13858"/>
                </a:lnTo>
                <a:lnTo>
                  <a:pt x="171" y="14005"/>
                </a:lnTo>
                <a:lnTo>
                  <a:pt x="98" y="14175"/>
                </a:lnTo>
                <a:lnTo>
                  <a:pt x="49" y="14346"/>
                </a:lnTo>
                <a:lnTo>
                  <a:pt x="25" y="14492"/>
                </a:lnTo>
                <a:lnTo>
                  <a:pt x="1" y="14662"/>
                </a:lnTo>
                <a:lnTo>
                  <a:pt x="25" y="14833"/>
                </a:lnTo>
                <a:lnTo>
                  <a:pt x="49" y="14979"/>
                </a:lnTo>
                <a:lnTo>
                  <a:pt x="49" y="14979"/>
                </a:lnTo>
                <a:lnTo>
                  <a:pt x="122" y="15149"/>
                </a:lnTo>
                <a:lnTo>
                  <a:pt x="196" y="15295"/>
                </a:lnTo>
                <a:lnTo>
                  <a:pt x="293" y="15417"/>
                </a:lnTo>
                <a:lnTo>
                  <a:pt x="415" y="15539"/>
                </a:lnTo>
                <a:lnTo>
                  <a:pt x="561" y="15636"/>
                </a:lnTo>
                <a:lnTo>
                  <a:pt x="707" y="15734"/>
                </a:lnTo>
                <a:lnTo>
                  <a:pt x="877" y="15807"/>
                </a:lnTo>
                <a:lnTo>
                  <a:pt x="1072" y="15880"/>
                </a:lnTo>
                <a:lnTo>
                  <a:pt x="1243" y="15929"/>
                </a:lnTo>
                <a:lnTo>
                  <a:pt x="1462" y="15953"/>
                </a:lnTo>
                <a:lnTo>
                  <a:pt x="1657" y="15977"/>
                </a:lnTo>
                <a:lnTo>
                  <a:pt x="1876" y="15977"/>
                </a:lnTo>
                <a:lnTo>
                  <a:pt x="2095" y="15953"/>
                </a:lnTo>
                <a:lnTo>
                  <a:pt x="2339" y="15929"/>
                </a:lnTo>
                <a:lnTo>
                  <a:pt x="2558" y="15880"/>
                </a:lnTo>
                <a:lnTo>
                  <a:pt x="2801" y="15831"/>
                </a:lnTo>
                <a:lnTo>
                  <a:pt x="2801" y="15831"/>
                </a:lnTo>
                <a:lnTo>
                  <a:pt x="3216" y="15661"/>
                </a:lnTo>
                <a:lnTo>
                  <a:pt x="3581" y="15466"/>
                </a:lnTo>
                <a:lnTo>
                  <a:pt x="3897" y="15247"/>
                </a:lnTo>
                <a:lnTo>
                  <a:pt x="4165" y="14979"/>
                </a:lnTo>
                <a:lnTo>
                  <a:pt x="4360" y="14711"/>
                </a:lnTo>
                <a:lnTo>
                  <a:pt x="4458" y="14565"/>
                </a:lnTo>
                <a:lnTo>
                  <a:pt x="4531" y="14419"/>
                </a:lnTo>
                <a:lnTo>
                  <a:pt x="4579" y="14272"/>
                </a:lnTo>
                <a:lnTo>
                  <a:pt x="4604" y="14126"/>
                </a:lnTo>
                <a:lnTo>
                  <a:pt x="4628" y="13980"/>
                </a:lnTo>
                <a:lnTo>
                  <a:pt x="4628" y="13834"/>
                </a:lnTo>
                <a:lnTo>
                  <a:pt x="4628" y="6187"/>
                </a:lnTo>
                <a:lnTo>
                  <a:pt x="12470" y="3727"/>
                </a:lnTo>
                <a:lnTo>
                  <a:pt x="12470" y="10108"/>
                </a:lnTo>
                <a:lnTo>
                  <a:pt x="12470" y="10108"/>
                </a:lnTo>
                <a:lnTo>
                  <a:pt x="12154" y="10083"/>
                </a:lnTo>
                <a:lnTo>
                  <a:pt x="11813" y="10083"/>
                </a:lnTo>
                <a:lnTo>
                  <a:pt x="11447" y="10132"/>
                </a:lnTo>
                <a:lnTo>
                  <a:pt x="11082" y="10230"/>
                </a:lnTo>
                <a:lnTo>
                  <a:pt x="11082" y="10230"/>
                </a:lnTo>
                <a:lnTo>
                  <a:pt x="10863" y="10303"/>
                </a:lnTo>
                <a:lnTo>
                  <a:pt x="10644" y="10400"/>
                </a:lnTo>
                <a:lnTo>
                  <a:pt x="10425" y="10522"/>
                </a:lnTo>
                <a:lnTo>
                  <a:pt x="10254" y="10619"/>
                </a:lnTo>
                <a:lnTo>
                  <a:pt x="10059" y="10765"/>
                </a:lnTo>
                <a:lnTo>
                  <a:pt x="9913" y="10887"/>
                </a:lnTo>
                <a:lnTo>
                  <a:pt x="9767" y="11033"/>
                </a:lnTo>
                <a:lnTo>
                  <a:pt x="9621" y="11179"/>
                </a:lnTo>
                <a:lnTo>
                  <a:pt x="9523" y="11350"/>
                </a:lnTo>
                <a:lnTo>
                  <a:pt x="9426" y="11496"/>
                </a:lnTo>
                <a:lnTo>
                  <a:pt x="9353" y="11666"/>
                </a:lnTo>
                <a:lnTo>
                  <a:pt x="9304" y="11837"/>
                </a:lnTo>
                <a:lnTo>
                  <a:pt x="9280" y="11983"/>
                </a:lnTo>
                <a:lnTo>
                  <a:pt x="9256" y="12154"/>
                </a:lnTo>
                <a:lnTo>
                  <a:pt x="9280" y="12324"/>
                </a:lnTo>
                <a:lnTo>
                  <a:pt x="9304" y="12470"/>
                </a:lnTo>
                <a:lnTo>
                  <a:pt x="9304" y="12470"/>
                </a:lnTo>
                <a:lnTo>
                  <a:pt x="9377" y="12641"/>
                </a:lnTo>
                <a:lnTo>
                  <a:pt x="9450" y="12787"/>
                </a:lnTo>
                <a:lnTo>
                  <a:pt x="9548" y="12909"/>
                </a:lnTo>
                <a:lnTo>
                  <a:pt x="9670" y="13030"/>
                </a:lnTo>
                <a:lnTo>
                  <a:pt x="9816" y="13128"/>
                </a:lnTo>
                <a:lnTo>
                  <a:pt x="9962" y="13225"/>
                </a:lnTo>
                <a:lnTo>
                  <a:pt x="10132" y="13298"/>
                </a:lnTo>
                <a:lnTo>
                  <a:pt x="10303" y="13371"/>
                </a:lnTo>
                <a:lnTo>
                  <a:pt x="10498" y="13420"/>
                </a:lnTo>
                <a:lnTo>
                  <a:pt x="10717" y="13444"/>
                </a:lnTo>
                <a:lnTo>
                  <a:pt x="10912" y="13469"/>
                </a:lnTo>
                <a:lnTo>
                  <a:pt x="11131" y="13469"/>
                </a:lnTo>
                <a:lnTo>
                  <a:pt x="11350" y="13444"/>
                </a:lnTo>
                <a:lnTo>
                  <a:pt x="11594" y="13420"/>
                </a:lnTo>
                <a:lnTo>
                  <a:pt x="11813" y="13371"/>
                </a:lnTo>
                <a:lnTo>
                  <a:pt x="12056" y="13323"/>
                </a:lnTo>
                <a:lnTo>
                  <a:pt x="12056" y="13323"/>
                </a:lnTo>
                <a:lnTo>
                  <a:pt x="12422" y="13176"/>
                </a:lnTo>
                <a:lnTo>
                  <a:pt x="12763" y="13006"/>
                </a:lnTo>
                <a:lnTo>
                  <a:pt x="13055" y="12787"/>
                </a:lnTo>
                <a:lnTo>
                  <a:pt x="13323" y="12568"/>
                </a:lnTo>
                <a:lnTo>
                  <a:pt x="13542" y="12324"/>
                </a:lnTo>
                <a:lnTo>
                  <a:pt x="13713" y="12056"/>
                </a:lnTo>
                <a:lnTo>
                  <a:pt x="13810" y="11788"/>
                </a:lnTo>
                <a:lnTo>
                  <a:pt x="13859" y="11642"/>
                </a:lnTo>
                <a:lnTo>
                  <a:pt x="13883" y="11520"/>
                </a:lnTo>
                <a:lnTo>
                  <a:pt x="13883" y="0"/>
                </a:lnTo>
                <a:lnTo>
                  <a:pt x="3240" y="3240"/>
                </a:lnTo>
                <a:close/>
              </a:path>
            </a:pathLst>
          </a:custGeom>
          <a:noFill/>
          <a:ln w="12175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0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Спортивные учреждения городского округа Электросталь</a:t>
            </a:r>
          </a:p>
        </p:txBody>
      </p:sp>
      <p:grpSp>
        <p:nvGrpSpPr>
          <p:cNvPr id="12" name="Google Shape;963;p37">
            <a:extLst>
              <a:ext uri="{FF2B5EF4-FFF2-40B4-BE49-F238E27FC236}">
                <a16:creationId xmlns:a16="http://schemas.microsoft.com/office/drawing/2014/main" xmlns="" id="{1F333F5D-728D-4545-9706-D8BBAD4E368D}"/>
              </a:ext>
            </a:extLst>
          </p:cNvPr>
          <p:cNvGrpSpPr/>
          <p:nvPr/>
        </p:nvGrpSpPr>
        <p:grpSpPr>
          <a:xfrm>
            <a:off x="209627" y="610950"/>
            <a:ext cx="482895" cy="269832"/>
            <a:chOff x="531800" y="5071350"/>
            <a:chExt cx="529750" cy="292900"/>
          </a:xfrm>
        </p:grpSpPr>
        <p:sp>
          <p:nvSpPr>
            <p:cNvPr id="13" name="Google Shape;964;p37">
              <a:extLst>
                <a:ext uri="{FF2B5EF4-FFF2-40B4-BE49-F238E27FC236}">
                  <a16:creationId xmlns:a16="http://schemas.microsoft.com/office/drawing/2014/main" xmlns="" id="{3C58B676-8316-4CE2-A345-40A091F73825}"/>
                </a:ext>
              </a:extLst>
            </p:cNvPr>
            <p:cNvSpPr/>
            <p:nvPr/>
          </p:nvSpPr>
          <p:spPr>
            <a:xfrm>
              <a:off x="632875" y="5077450"/>
              <a:ext cx="272200" cy="185725"/>
            </a:xfrm>
            <a:custGeom>
              <a:avLst/>
              <a:gdLst/>
              <a:ahLst/>
              <a:cxnLst/>
              <a:rect l="l" t="t" r="r" b="b"/>
              <a:pathLst>
                <a:path w="10888" h="7429" fill="none" extrusionOk="0">
                  <a:moveTo>
                    <a:pt x="2947" y="0"/>
                  </a:moveTo>
                  <a:lnTo>
                    <a:pt x="6406" y="7428"/>
                  </a:lnTo>
                  <a:lnTo>
                    <a:pt x="10887" y="2314"/>
                  </a:lnTo>
                  <a:lnTo>
                    <a:pt x="4019" y="2314"/>
                  </a:lnTo>
                  <a:lnTo>
                    <a:pt x="0" y="7428"/>
                  </a:lnTo>
                  <a:lnTo>
                    <a:pt x="6406" y="742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65;p37">
              <a:extLst>
                <a:ext uri="{FF2B5EF4-FFF2-40B4-BE49-F238E27FC236}">
                  <a16:creationId xmlns:a16="http://schemas.microsoft.com/office/drawing/2014/main" xmlns="" id="{F1B3937D-20E3-4EF5-9A9D-F3B3DD7ABE82}"/>
                </a:ext>
              </a:extLst>
            </p:cNvPr>
            <p:cNvSpPr/>
            <p:nvPr/>
          </p:nvSpPr>
          <p:spPr>
            <a:xfrm>
              <a:off x="886175" y="5071350"/>
              <a:ext cx="74300" cy="191825"/>
            </a:xfrm>
            <a:custGeom>
              <a:avLst/>
              <a:gdLst/>
              <a:ahLst/>
              <a:cxnLst/>
              <a:rect l="l" t="t" r="r" b="b"/>
              <a:pathLst>
                <a:path w="2972" h="7673" fill="none" extrusionOk="0">
                  <a:moveTo>
                    <a:pt x="2971" y="7672"/>
                  </a:moveTo>
                  <a:lnTo>
                    <a:pt x="0" y="1"/>
                  </a:lnTo>
                  <a:lnTo>
                    <a:pt x="1364" y="1"/>
                  </a:lnTo>
                  <a:lnTo>
                    <a:pt x="1364" y="1"/>
                  </a:lnTo>
                  <a:lnTo>
                    <a:pt x="1534" y="25"/>
                  </a:lnTo>
                  <a:lnTo>
                    <a:pt x="1681" y="49"/>
                  </a:lnTo>
                  <a:lnTo>
                    <a:pt x="1827" y="147"/>
                  </a:lnTo>
                  <a:lnTo>
                    <a:pt x="1875" y="195"/>
                  </a:lnTo>
                  <a:lnTo>
                    <a:pt x="1900" y="244"/>
                  </a:lnTo>
                  <a:lnTo>
                    <a:pt x="1924" y="342"/>
                  </a:lnTo>
                  <a:lnTo>
                    <a:pt x="1900" y="439"/>
                  </a:lnTo>
                  <a:lnTo>
                    <a:pt x="1851" y="536"/>
                  </a:lnTo>
                  <a:lnTo>
                    <a:pt x="1778" y="658"/>
                  </a:lnTo>
                  <a:lnTo>
                    <a:pt x="1656" y="804"/>
                  </a:lnTo>
                  <a:lnTo>
                    <a:pt x="1486" y="975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66;p37">
              <a:extLst>
                <a:ext uri="{FF2B5EF4-FFF2-40B4-BE49-F238E27FC236}">
                  <a16:creationId xmlns:a16="http://schemas.microsoft.com/office/drawing/2014/main" xmlns="" id="{727A63E8-BA4C-4C77-8FAF-5E7CB45E4EDE}"/>
                </a:ext>
              </a:extLst>
            </p:cNvPr>
            <p:cNvSpPr/>
            <p:nvPr/>
          </p:nvSpPr>
          <p:spPr>
            <a:xfrm>
              <a:off x="531800" y="5162075"/>
              <a:ext cx="202175" cy="202175"/>
            </a:xfrm>
            <a:custGeom>
              <a:avLst/>
              <a:gdLst/>
              <a:ahLst/>
              <a:cxnLst/>
              <a:rect l="l" t="t" r="r" b="b"/>
              <a:pathLst>
                <a:path w="8087" h="8087" fill="none" extrusionOk="0">
                  <a:moveTo>
                    <a:pt x="1" y="4043"/>
                  </a:moveTo>
                  <a:lnTo>
                    <a:pt x="1" y="4043"/>
                  </a:lnTo>
                  <a:lnTo>
                    <a:pt x="25" y="3629"/>
                  </a:lnTo>
                  <a:lnTo>
                    <a:pt x="74" y="3215"/>
                  </a:lnTo>
                  <a:lnTo>
                    <a:pt x="171" y="2826"/>
                  </a:lnTo>
                  <a:lnTo>
                    <a:pt x="317" y="2460"/>
                  </a:lnTo>
                  <a:lnTo>
                    <a:pt x="488" y="2119"/>
                  </a:lnTo>
                  <a:lnTo>
                    <a:pt x="682" y="1778"/>
                  </a:lnTo>
                  <a:lnTo>
                    <a:pt x="926" y="1462"/>
                  </a:lnTo>
                  <a:lnTo>
                    <a:pt x="1194" y="1170"/>
                  </a:lnTo>
                  <a:lnTo>
                    <a:pt x="1462" y="926"/>
                  </a:lnTo>
                  <a:lnTo>
                    <a:pt x="1778" y="682"/>
                  </a:lnTo>
                  <a:lnTo>
                    <a:pt x="2119" y="488"/>
                  </a:lnTo>
                  <a:lnTo>
                    <a:pt x="2460" y="317"/>
                  </a:lnTo>
                  <a:lnTo>
                    <a:pt x="2850" y="171"/>
                  </a:lnTo>
                  <a:lnTo>
                    <a:pt x="3240" y="74"/>
                  </a:lnTo>
                  <a:lnTo>
                    <a:pt x="3629" y="25"/>
                  </a:lnTo>
                  <a:lnTo>
                    <a:pt x="4043" y="0"/>
                  </a:lnTo>
                  <a:lnTo>
                    <a:pt x="4043" y="0"/>
                  </a:lnTo>
                  <a:lnTo>
                    <a:pt x="4458" y="25"/>
                  </a:lnTo>
                  <a:lnTo>
                    <a:pt x="4872" y="74"/>
                  </a:lnTo>
                  <a:lnTo>
                    <a:pt x="5237" y="171"/>
                  </a:lnTo>
                  <a:lnTo>
                    <a:pt x="5627" y="317"/>
                  </a:lnTo>
                  <a:lnTo>
                    <a:pt x="5968" y="488"/>
                  </a:lnTo>
                  <a:lnTo>
                    <a:pt x="6308" y="682"/>
                  </a:lnTo>
                  <a:lnTo>
                    <a:pt x="6625" y="926"/>
                  </a:lnTo>
                  <a:lnTo>
                    <a:pt x="6917" y="1170"/>
                  </a:lnTo>
                  <a:lnTo>
                    <a:pt x="7161" y="1462"/>
                  </a:lnTo>
                  <a:lnTo>
                    <a:pt x="7404" y="1778"/>
                  </a:lnTo>
                  <a:lnTo>
                    <a:pt x="7599" y="2119"/>
                  </a:lnTo>
                  <a:lnTo>
                    <a:pt x="7770" y="2460"/>
                  </a:lnTo>
                  <a:lnTo>
                    <a:pt x="7916" y="2826"/>
                  </a:lnTo>
                  <a:lnTo>
                    <a:pt x="8013" y="3215"/>
                  </a:lnTo>
                  <a:lnTo>
                    <a:pt x="8062" y="3629"/>
                  </a:lnTo>
                  <a:lnTo>
                    <a:pt x="8086" y="4043"/>
                  </a:lnTo>
                  <a:lnTo>
                    <a:pt x="8086" y="4043"/>
                  </a:lnTo>
                  <a:lnTo>
                    <a:pt x="8062" y="4457"/>
                  </a:lnTo>
                  <a:lnTo>
                    <a:pt x="8013" y="4847"/>
                  </a:lnTo>
                  <a:lnTo>
                    <a:pt x="7916" y="5237"/>
                  </a:lnTo>
                  <a:lnTo>
                    <a:pt x="7770" y="5626"/>
                  </a:lnTo>
                  <a:lnTo>
                    <a:pt x="7599" y="5967"/>
                  </a:lnTo>
                  <a:lnTo>
                    <a:pt x="7404" y="6308"/>
                  </a:lnTo>
                  <a:lnTo>
                    <a:pt x="7161" y="6625"/>
                  </a:lnTo>
                  <a:lnTo>
                    <a:pt x="6917" y="6893"/>
                  </a:lnTo>
                  <a:lnTo>
                    <a:pt x="6625" y="7161"/>
                  </a:lnTo>
                  <a:lnTo>
                    <a:pt x="6308" y="7404"/>
                  </a:lnTo>
                  <a:lnTo>
                    <a:pt x="5968" y="7599"/>
                  </a:lnTo>
                  <a:lnTo>
                    <a:pt x="5627" y="7770"/>
                  </a:lnTo>
                  <a:lnTo>
                    <a:pt x="5237" y="7916"/>
                  </a:lnTo>
                  <a:lnTo>
                    <a:pt x="4872" y="8013"/>
                  </a:lnTo>
                  <a:lnTo>
                    <a:pt x="4458" y="8062"/>
                  </a:lnTo>
                  <a:lnTo>
                    <a:pt x="4043" y="8086"/>
                  </a:lnTo>
                  <a:lnTo>
                    <a:pt x="4043" y="8086"/>
                  </a:lnTo>
                  <a:lnTo>
                    <a:pt x="3629" y="8062"/>
                  </a:lnTo>
                  <a:lnTo>
                    <a:pt x="3240" y="8013"/>
                  </a:lnTo>
                  <a:lnTo>
                    <a:pt x="2850" y="7916"/>
                  </a:lnTo>
                  <a:lnTo>
                    <a:pt x="2460" y="7770"/>
                  </a:lnTo>
                  <a:lnTo>
                    <a:pt x="2119" y="7599"/>
                  </a:lnTo>
                  <a:lnTo>
                    <a:pt x="1778" y="7404"/>
                  </a:lnTo>
                  <a:lnTo>
                    <a:pt x="1462" y="7161"/>
                  </a:lnTo>
                  <a:lnTo>
                    <a:pt x="1194" y="6893"/>
                  </a:lnTo>
                  <a:lnTo>
                    <a:pt x="926" y="6625"/>
                  </a:lnTo>
                  <a:lnTo>
                    <a:pt x="682" y="6308"/>
                  </a:lnTo>
                  <a:lnTo>
                    <a:pt x="488" y="5967"/>
                  </a:lnTo>
                  <a:lnTo>
                    <a:pt x="317" y="5626"/>
                  </a:lnTo>
                  <a:lnTo>
                    <a:pt x="171" y="5237"/>
                  </a:lnTo>
                  <a:lnTo>
                    <a:pt x="74" y="4847"/>
                  </a:lnTo>
                  <a:lnTo>
                    <a:pt x="25" y="4457"/>
                  </a:lnTo>
                  <a:lnTo>
                    <a:pt x="1" y="4043"/>
                  </a:lnTo>
                  <a:lnTo>
                    <a:pt x="1" y="4043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67;p37">
              <a:extLst>
                <a:ext uri="{FF2B5EF4-FFF2-40B4-BE49-F238E27FC236}">
                  <a16:creationId xmlns:a16="http://schemas.microsoft.com/office/drawing/2014/main" xmlns="" id="{1463A914-4B19-47CD-97C6-897DE8ECAF54}"/>
                </a:ext>
              </a:extLst>
            </p:cNvPr>
            <p:cNvSpPr/>
            <p:nvPr/>
          </p:nvSpPr>
          <p:spPr>
            <a:xfrm>
              <a:off x="859375" y="5162075"/>
              <a:ext cx="202175" cy="202175"/>
            </a:xfrm>
            <a:custGeom>
              <a:avLst/>
              <a:gdLst/>
              <a:ahLst/>
              <a:cxnLst/>
              <a:rect l="l" t="t" r="r" b="b"/>
              <a:pathLst>
                <a:path w="8087" h="8087" fill="none" extrusionOk="0">
                  <a:moveTo>
                    <a:pt x="1" y="4043"/>
                  </a:moveTo>
                  <a:lnTo>
                    <a:pt x="1" y="4043"/>
                  </a:lnTo>
                  <a:lnTo>
                    <a:pt x="1" y="3629"/>
                  </a:lnTo>
                  <a:lnTo>
                    <a:pt x="74" y="3215"/>
                  </a:lnTo>
                  <a:lnTo>
                    <a:pt x="171" y="2826"/>
                  </a:lnTo>
                  <a:lnTo>
                    <a:pt x="317" y="2460"/>
                  </a:lnTo>
                  <a:lnTo>
                    <a:pt x="488" y="2119"/>
                  </a:lnTo>
                  <a:lnTo>
                    <a:pt x="682" y="1778"/>
                  </a:lnTo>
                  <a:lnTo>
                    <a:pt x="926" y="1462"/>
                  </a:lnTo>
                  <a:lnTo>
                    <a:pt x="1170" y="1170"/>
                  </a:lnTo>
                  <a:lnTo>
                    <a:pt x="1462" y="926"/>
                  </a:lnTo>
                  <a:lnTo>
                    <a:pt x="1778" y="682"/>
                  </a:lnTo>
                  <a:lnTo>
                    <a:pt x="2119" y="488"/>
                  </a:lnTo>
                  <a:lnTo>
                    <a:pt x="2460" y="317"/>
                  </a:lnTo>
                  <a:lnTo>
                    <a:pt x="2826" y="171"/>
                  </a:lnTo>
                  <a:lnTo>
                    <a:pt x="3215" y="74"/>
                  </a:lnTo>
                  <a:lnTo>
                    <a:pt x="3629" y="25"/>
                  </a:lnTo>
                  <a:lnTo>
                    <a:pt x="4043" y="0"/>
                  </a:lnTo>
                  <a:lnTo>
                    <a:pt x="4043" y="0"/>
                  </a:lnTo>
                  <a:lnTo>
                    <a:pt x="4457" y="25"/>
                  </a:lnTo>
                  <a:lnTo>
                    <a:pt x="4847" y="74"/>
                  </a:lnTo>
                  <a:lnTo>
                    <a:pt x="5237" y="171"/>
                  </a:lnTo>
                  <a:lnTo>
                    <a:pt x="5602" y="317"/>
                  </a:lnTo>
                  <a:lnTo>
                    <a:pt x="5967" y="488"/>
                  </a:lnTo>
                  <a:lnTo>
                    <a:pt x="6308" y="682"/>
                  </a:lnTo>
                  <a:lnTo>
                    <a:pt x="6601" y="926"/>
                  </a:lnTo>
                  <a:lnTo>
                    <a:pt x="6893" y="1170"/>
                  </a:lnTo>
                  <a:lnTo>
                    <a:pt x="7161" y="1462"/>
                  </a:lnTo>
                  <a:lnTo>
                    <a:pt x="7380" y="1778"/>
                  </a:lnTo>
                  <a:lnTo>
                    <a:pt x="7599" y="2119"/>
                  </a:lnTo>
                  <a:lnTo>
                    <a:pt x="7770" y="2460"/>
                  </a:lnTo>
                  <a:lnTo>
                    <a:pt x="7892" y="2826"/>
                  </a:lnTo>
                  <a:lnTo>
                    <a:pt x="7989" y="3215"/>
                  </a:lnTo>
                  <a:lnTo>
                    <a:pt x="8062" y="3629"/>
                  </a:lnTo>
                  <a:lnTo>
                    <a:pt x="8086" y="4043"/>
                  </a:lnTo>
                  <a:lnTo>
                    <a:pt x="8086" y="4043"/>
                  </a:lnTo>
                  <a:lnTo>
                    <a:pt x="8062" y="4457"/>
                  </a:lnTo>
                  <a:lnTo>
                    <a:pt x="7989" y="4847"/>
                  </a:lnTo>
                  <a:lnTo>
                    <a:pt x="7892" y="5237"/>
                  </a:lnTo>
                  <a:lnTo>
                    <a:pt x="7770" y="5626"/>
                  </a:lnTo>
                  <a:lnTo>
                    <a:pt x="7599" y="5967"/>
                  </a:lnTo>
                  <a:lnTo>
                    <a:pt x="7380" y="6308"/>
                  </a:lnTo>
                  <a:lnTo>
                    <a:pt x="7161" y="6625"/>
                  </a:lnTo>
                  <a:lnTo>
                    <a:pt x="6893" y="6893"/>
                  </a:lnTo>
                  <a:lnTo>
                    <a:pt x="6601" y="7161"/>
                  </a:lnTo>
                  <a:lnTo>
                    <a:pt x="6308" y="7404"/>
                  </a:lnTo>
                  <a:lnTo>
                    <a:pt x="5967" y="7599"/>
                  </a:lnTo>
                  <a:lnTo>
                    <a:pt x="5602" y="7770"/>
                  </a:lnTo>
                  <a:lnTo>
                    <a:pt x="5237" y="7916"/>
                  </a:lnTo>
                  <a:lnTo>
                    <a:pt x="4847" y="8013"/>
                  </a:lnTo>
                  <a:lnTo>
                    <a:pt x="4457" y="8062"/>
                  </a:lnTo>
                  <a:lnTo>
                    <a:pt x="4043" y="8086"/>
                  </a:lnTo>
                  <a:lnTo>
                    <a:pt x="4043" y="8086"/>
                  </a:lnTo>
                  <a:lnTo>
                    <a:pt x="3629" y="8062"/>
                  </a:lnTo>
                  <a:lnTo>
                    <a:pt x="3215" y="8013"/>
                  </a:lnTo>
                  <a:lnTo>
                    <a:pt x="2826" y="7916"/>
                  </a:lnTo>
                  <a:lnTo>
                    <a:pt x="2460" y="7770"/>
                  </a:lnTo>
                  <a:lnTo>
                    <a:pt x="2119" y="7599"/>
                  </a:lnTo>
                  <a:lnTo>
                    <a:pt x="1778" y="7404"/>
                  </a:lnTo>
                  <a:lnTo>
                    <a:pt x="1462" y="7161"/>
                  </a:lnTo>
                  <a:lnTo>
                    <a:pt x="1170" y="6893"/>
                  </a:lnTo>
                  <a:lnTo>
                    <a:pt x="926" y="6625"/>
                  </a:lnTo>
                  <a:lnTo>
                    <a:pt x="682" y="6308"/>
                  </a:lnTo>
                  <a:lnTo>
                    <a:pt x="488" y="5967"/>
                  </a:lnTo>
                  <a:lnTo>
                    <a:pt x="317" y="5626"/>
                  </a:lnTo>
                  <a:lnTo>
                    <a:pt x="171" y="5237"/>
                  </a:lnTo>
                  <a:lnTo>
                    <a:pt x="74" y="4847"/>
                  </a:lnTo>
                  <a:lnTo>
                    <a:pt x="1" y="4457"/>
                  </a:lnTo>
                  <a:lnTo>
                    <a:pt x="1" y="4043"/>
                  </a:lnTo>
                  <a:lnTo>
                    <a:pt x="1" y="4043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68;p37">
              <a:extLst>
                <a:ext uri="{FF2B5EF4-FFF2-40B4-BE49-F238E27FC236}">
                  <a16:creationId xmlns:a16="http://schemas.microsoft.com/office/drawing/2014/main" xmlns="" id="{DE34F748-399A-4A9B-85F9-5D5B450FBA25}"/>
                </a:ext>
              </a:extLst>
            </p:cNvPr>
            <p:cNvSpPr/>
            <p:nvPr/>
          </p:nvSpPr>
          <p:spPr>
            <a:xfrm>
              <a:off x="676100" y="5071350"/>
              <a:ext cx="86500" cy="7325"/>
            </a:xfrm>
            <a:custGeom>
              <a:avLst/>
              <a:gdLst/>
              <a:ahLst/>
              <a:cxnLst/>
              <a:rect l="l" t="t" r="r" b="b"/>
              <a:pathLst>
                <a:path w="3460" h="293" fill="none" extrusionOk="0">
                  <a:moveTo>
                    <a:pt x="1" y="1"/>
                  </a:moveTo>
                  <a:lnTo>
                    <a:pt x="3459" y="2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69;p37">
              <a:extLst>
                <a:ext uri="{FF2B5EF4-FFF2-40B4-BE49-F238E27FC236}">
                  <a16:creationId xmlns:a16="http://schemas.microsoft.com/office/drawing/2014/main" xmlns="" id="{828D7467-A870-4E2D-9142-8BACFD9BB938}"/>
                </a:ext>
              </a:extLst>
            </p:cNvPr>
            <p:cNvSpPr/>
            <p:nvPr/>
          </p:nvSpPr>
          <p:spPr>
            <a:xfrm>
              <a:off x="941575" y="5244275"/>
              <a:ext cx="37175" cy="37175"/>
            </a:xfrm>
            <a:custGeom>
              <a:avLst/>
              <a:gdLst/>
              <a:ahLst/>
              <a:cxnLst/>
              <a:rect l="l" t="t" r="r" b="b"/>
              <a:pathLst>
                <a:path w="1487" h="1487" fill="none" extrusionOk="0">
                  <a:moveTo>
                    <a:pt x="0" y="755"/>
                  </a:moveTo>
                  <a:lnTo>
                    <a:pt x="0" y="755"/>
                  </a:lnTo>
                  <a:lnTo>
                    <a:pt x="25" y="609"/>
                  </a:lnTo>
                  <a:lnTo>
                    <a:pt x="73" y="463"/>
                  </a:lnTo>
                  <a:lnTo>
                    <a:pt x="122" y="341"/>
                  </a:lnTo>
                  <a:lnTo>
                    <a:pt x="220" y="220"/>
                  </a:lnTo>
                  <a:lnTo>
                    <a:pt x="341" y="147"/>
                  </a:lnTo>
                  <a:lnTo>
                    <a:pt x="463" y="73"/>
                  </a:lnTo>
                  <a:lnTo>
                    <a:pt x="609" y="25"/>
                  </a:lnTo>
                  <a:lnTo>
                    <a:pt x="755" y="0"/>
                  </a:lnTo>
                  <a:lnTo>
                    <a:pt x="755" y="0"/>
                  </a:lnTo>
                  <a:lnTo>
                    <a:pt x="902" y="25"/>
                  </a:lnTo>
                  <a:lnTo>
                    <a:pt x="1048" y="73"/>
                  </a:lnTo>
                  <a:lnTo>
                    <a:pt x="1169" y="147"/>
                  </a:lnTo>
                  <a:lnTo>
                    <a:pt x="1267" y="220"/>
                  </a:lnTo>
                  <a:lnTo>
                    <a:pt x="1364" y="341"/>
                  </a:lnTo>
                  <a:lnTo>
                    <a:pt x="1437" y="463"/>
                  </a:lnTo>
                  <a:lnTo>
                    <a:pt x="1486" y="609"/>
                  </a:lnTo>
                  <a:lnTo>
                    <a:pt x="1486" y="755"/>
                  </a:lnTo>
                  <a:lnTo>
                    <a:pt x="1486" y="755"/>
                  </a:lnTo>
                  <a:lnTo>
                    <a:pt x="1486" y="902"/>
                  </a:lnTo>
                  <a:lnTo>
                    <a:pt x="1437" y="1048"/>
                  </a:lnTo>
                  <a:lnTo>
                    <a:pt x="1364" y="1169"/>
                  </a:lnTo>
                  <a:lnTo>
                    <a:pt x="1267" y="1267"/>
                  </a:lnTo>
                  <a:lnTo>
                    <a:pt x="1169" y="1364"/>
                  </a:lnTo>
                  <a:lnTo>
                    <a:pt x="1048" y="1437"/>
                  </a:lnTo>
                  <a:lnTo>
                    <a:pt x="902" y="1486"/>
                  </a:lnTo>
                  <a:lnTo>
                    <a:pt x="755" y="1486"/>
                  </a:lnTo>
                  <a:lnTo>
                    <a:pt x="755" y="1486"/>
                  </a:lnTo>
                  <a:lnTo>
                    <a:pt x="609" y="1486"/>
                  </a:lnTo>
                  <a:lnTo>
                    <a:pt x="463" y="1437"/>
                  </a:lnTo>
                  <a:lnTo>
                    <a:pt x="341" y="1364"/>
                  </a:lnTo>
                  <a:lnTo>
                    <a:pt x="220" y="1267"/>
                  </a:lnTo>
                  <a:lnTo>
                    <a:pt x="122" y="1169"/>
                  </a:lnTo>
                  <a:lnTo>
                    <a:pt x="73" y="1048"/>
                  </a:lnTo>
                  <a:lnTo>
                    <a:pt x="25" y="902"/>
                  </a:lnTo>
                  <a:lnTo>
                    <a:pt x="0" y="755"/>
                  </a:lnTo>
                  <a:lnTo>
                    <a:pt x="0" y="755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70;p37">
              <a:extLst>
                <a:ext uri="{FF2B5EF4-FFF2-40B4-BE49-F238E27FC236}">
                  <a16:creationId xmlns:a16="http://schemas.microsoft.com/office/drawing/2014/main" xmlns="" id="{C216ABD3-EA53-47FF-B31B-63239B1CBCE7}"/>
                </a:ext>
              </a:extLst>
            </p:cNvPr>
            <p:cNvSpPr/>
            <p:nvPr/>
          </p:nvSpPr>
          <p:spPr>
            <a:xfrm>
              <a:off x="614600" y="5244275"/>
              <a:ext cx="37175" cy="37175"/>
            </a:xfrm>
            <a:custGeom>
              <a:avLst/>
              <a:gdLst/>
              <a:ahLst/>
              <a:cxnLst/>
              <a:rect l="l" t="t" r="r" b="b"/>
              <a:pathLst>
                <a:path w="1487" h="1487" fill="none" extrusionOk="0">
                  <a:moveTo>
                    <a:pt x="1" y="755"/>
                  </a:moveTo>
                  <a:lnTo>
                    <a:pt x="1" y="755"/>
                  </a:lnTo>
                  <a:lnTo>
                    <a:pt x="1" y="609"/>
                  </a:lnTo>
                  <a:lnTo>
                    <a:pt x="50" y="463"/>
                  </a:lnTo>
                  <a:lnTo>
                    <a:pt x="123" y="341"/>
                  </a:lnTo>
                  <a:lnTo>
                    <a:pt x="220" y="220"/>
                  </a:lnTo>
                  <a:lnTo>
                    <a:pt x="317" y="147"/>
                  </a:lnTo>
                  <a:lnTo>
                    <a:pt x="439" y="73"/>
                  </a:lnTo>
                  <a:lnTo>
                    <a:pt x="585" y="25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878" y="25"/>
                  </a:lnTo>
                  <a:lnTo>
                    <a:pt x="1024" y="73"/>
                  </a:lnTo>
                  <a:lnTo>
                    <a:pt x="1146" y="147"/>
                  </a:lnTo>
                  <a:lnTo>
                    <a:pt x="1267" y="220"/>
                  </a:lnTo>
                  <a:lnTo>
                    <a:pt x="1340" y="341"/>
                  </a:lnTo>
                  <a:lnTo>
                    <a:pt x="1413" y="463"/>
                  </a:lnTo>
                  <a:lnTo>
                    <a:pt x="1462" y="609"/>
                  </a:lnTo>
                  <a:lnTo>
                    <a:pt x="1486" y="755"/>
                  </a:lnTo>
                  <a:lnTo>
                    <a:pt x="1486" y="755"/>
                  </a:lnTo>
                  <a:lnTo>
                    <a:pt x="1462" y="902"/>
                  </a:lnTo>
                  <a:lnTo>
                    <a:pt x="1413" y="1048"/>
                  </a:lnTo>
                  <a:lnTo>
                    <a:pt x="1340" y="1169"/>
                  </a:lnTo>
                  <a:lnTo>
                    <a:pt x="1267" y="1267"/>
                  </a:lnTo>
                  <a:lnTo>
                    <a:pt x="1146" y="1364"/>
                  </a:lnTo>
                  <a:lnTo>
                    <a:pt x="1024" y="1437"/>
                  </a:lnTo>
                  <a:lnTo>
                    <a:pt x="878" y="1486"/>
                  </a:lnTo>
                  <a:lnTo>
                    <a:pt x="731" y="1486"/>
                  </a:lnTo>
                  <a:lnTo>
                    <a:pt x="731" y="1486"/>
                  </a:lnTo>
                  <a:lnTo>
                    <a:pt x="585" y="1486"/>
                  </a:lnTo>
                  <a:lnTo>
                    <a:pt x="439" y="1437"/>
                  </a:lnTo>
                  <a:lnTo>
                    <a:pt x="317" y="1364"/>
                  </a:lnTo>
                  <a:lnTo>
                    <a:pt x="220" y="1267"/>
                  </a:lnTo>
                  <a:lnTo>
                    <a:pt x="123" y="1169"/>
                  </a:lnTo>
                  <a:lnTo>
                    <a:pt x="50" y="1048"/>
                  </a:lnTo>
                  <a:lnTo>
                    <a:pt x="1" y="902"/>
                  </a:lnTo>
                  <a:lnTo>
                    <a:pt x="1" y="755"/>
                  </a:lnTo>
                  <a:lnTo>
                    <a:pt x="1" y="755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A477ADDC-7477-485E-AA1D-F9FA35FBC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950" y="1379552"/>
            <a:ext cx="2115498" cy="1119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426C5239-9AF6-44C4-914A-09793C477E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189" y="1369763"/>
            <a:ext cx="2115498" cy="1138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32CB095C-CF4A-4591-A4DF-1A938619159F}"/>
              </a:ext>
            </a:extLst>
          </p:cNvPr>
          <p:cNvSpPr/>
          <p:nvPr/>
        </p:nvSpPr>
        <p:spPr>
          <a:xfrm>
            <a:off x="65871" y="1419968"/>
            <a:ext cx="18838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</a:rPr>
              <a:t>МБУ «СПОРТИВНАЯ ШКОЛА ОЛИМПИЙСКОГО РЕЗЕРВА ПО ХОККЕЮ</a:t>
            </a:r>
            <a:b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</a:rPr>
              <a:t>«КРИСТАЛЛ – ЭЛЕКТРОСТАЛЬ»</a:t>
            </a:r>
          </a:p>
          <a:p>
            <a:endParaRPr lang="ru-RU" sz="8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fontAlgn="base"/>
            <a:r>
              <a:rPr lang="ru-RU" sz="800" dirty="0" err="1">
                <a:solidFill>
                  <a:schemeClr val="tx1"/>
                </a:solidFill>
                <a:latin typeface="Arial" panose="020B0604020202020204" pitchFamily="34" charset="0"/>
              </a:rPr>
              <a:t>г.о</a:t>
            </a: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</a:rPr>
              <a:t>. Электросталь,  ул. Радио, д. 3</a:t>
            </a:r>
          </a:p>
          <a:p>
            <a:pPr fontAlgn="base"/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</a:rPr>
              <a:t>Телефон: 8 (496) 575-37-70</a:t>
            </a:r>
          </a:p>
          <a:p>
            <a:pPr fontAlgn="base"/>
            <a:r>
              <a:rPr lang="en-US" sz="800" dirty="0">
                <a:hlinkClick r:id="rId5"/>
              </a:rPr>
              <a:t>http://sdushorkvc.ru/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78AACB6-B549-470B-A753-B37F3DA19CA2}"/>
              </a:ext>
            </a:extLst>
          </p:cNvPr>
          <p:cNvSpPr/>
          <p:nvPr/>
        </p:nvSpPr>
        <p:spPr>
          <a:xfrm>
            <a:off x="4540593" y="1419968"/>
            <a:ext cx="21755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</a:rPr>
              <a:t>Теннис-центр «КСК «Кристалл»</a:t>
            </a:r>
          </a:p>
          <a:p>
            <a:endParaRPr lang="ru-RU" sz="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ru-RU" sz="800" dirty="0" err="1">
                <a:solidFill>
                  <a:schemeClr val="tx1"/>
                </a:solidFill>
                <a:latin typeface="Arial" panose="020B0604020202020204" pitchFamily="34" charset="0"/>
              </a:rPr>
              <a:t>г.о</a:t>
            </a: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</a:rPr>
              <a:t>. Электросталь, ул. Спортивная, д. 54</a:t>
            </a:r>
          </a:p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</a:rPr>
              <a:t>Телефон: 8 (496)577-69-02</a:t>
            </a:r>
          </a:p>
          <a:p>
            <a:r>
              <a:rPr lang="en-US" sz="800" dirty="0">
                <a:hlinkClick r:id="rId6"/>
              </a:rPr>
              <a:t>https://www.julls-tennis.ru/korts/?id=140908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29C1931B-83AB-42A4-82BF-7430B7811D94}"/>
              </a:ext>
            </a:extLst>
          </p:cNvPr>
          <p:cNvSpPr/>
          <p:nvPr/>
        </p:nvSpPr>
        <p:spPr>
          <a:xfrm>
            <a:off x="7422823" y="4612400"/>
            <a:ext cx="172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062F19F-02A9-47F5-B855-A10613906442}"/>
              </a:ext>
            </a:extLst>
          </p:cNvPr>
          <p:cNvSpPr/>
          <p:nvPr/>
        </p:nvSpPr>
        <p:spPr>
          <a:xfrm>
            <a:off x="65871" y="3689070"/>
            <a:ext cx="20453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</a:rPr>
              <a:t>Бассейн МУ СОК «ЭЛЕКТРОСТАЛЬ»</a:t>
            </a:r>
          </a:p>
          <a:p>
            <a:endParaRPr lang="ru-RU" sz="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ru-RU" sz="800" dirty="0" err="1">
                <a:solidFill>
                  <a:schemeClr val="tx1"/>
                </a:solidFill>
                <a:latin typeface="Arial" panose="020B0604020202020204" pitchFamily="34" charset="0"/>
              </a:rPr>
              <a:t>г.о</a:t>
            </a: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</a:rPr>
              <a:t>. Электросталь, ул. Красная, д. 36</a:t>
            </a:r>
          </a:p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</a:rPr>
              <a:t>Телефон: 8 (496) 574-46-26</a:t>
            </a:r>
          </a:p>
          <a:p>
            <a:r>
              <a:rPr lang="en-US" sz="800" dirty="0">
                <a:hlinkClick r:id="rId7"/>
              </a:rPr>
              <a:t>http://sok-stal.ru/podrazdel/pool/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CFA3D49-85BE-4A3B-B2F0-11C2B5D2BE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8147" y="3336099"/>
            <a:ext cx="2117301" cy="1117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83FB4CB2-2269-43AE-A226-76ACDF80FFF6}"/>
              </a:ext>
            </a:extLst>
          </p:cNvPr>
          <p:cNvSpPr/>
          <p:nvPr/>
        </p:nvSpPr>
        <p:spPr>
          <a:xfrm>
            <a:off x="4572000" y="3689070"/>
            <a:ext cx="20453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</a:rPr>
              <a:t>Скейт-парк </a:t>
            </a:r>
          </a:p>
          <a:p>
            <a:endParaRPr lang="ru-RU" sz="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ru-RU" sz="800" dirty="0" err="1">
                <a:solidFill>
                  <a:schemeClr val="tx1"/>
                </a:solidFill>
                <a:latin typeface="Arial" panose="020B0604020202020204" pitchFamily="34" charset="0"/>
              </a:rPr>
              <a:t>г.о</a:t>
            </a: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</a:rPr>
              <a:t>. Электросталь, ул. Красная, д. 36</a:t>
            </a:r>
          </a:p>
          <a:p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</a:rPr>
              <a:t>Телефон: 8 (496) 571-34-00</a:t>
            </a:r>
          </a:p>
          <a:p>
            <a:r>
              <a:rPr lang="en-US" sz="800" dirty="0">
                <a:hlinkClick r:id="rId9"/>
              </a:rPr>
              <a:t>http://sok-stal.ru/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63F83D46-7549-4C4C-BFA0-4C5A7EA7BB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6189" y="3336100"/>
            <a:ext cx="2115498" cy="1117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5"/>
          <p:cNvGrpSpPr/>
          <p:nvPr/>
        </p:nvGrpSpPr>
        <p:grpSpPr>
          <a:xfrm>
            <a:off x="467780" y="1830537"/>
            <a:ext cx="8044527" cy="2067200"/>
            <a:chOff x="185742" y="1287960"/>
            <a:chExt cx="8044527" cy="2067200"/>
          </a:xfrm>
        </p:grpSpPr>
        <p:sp>
          <p:nvSpPr>
            <p:cNvPr id="377" name="Google Shape;377;p25"/>
            <p:cNvSpPr/>
            <p:nvPr/>
          </p:nvSpPr>
          <p:spPr>
            <a:xfrm>
              <a:off x="6978450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78" name="Google Shape;378;p25"/>
            <p:cNvSpPr/>
            <p:nvPr/>
          </p:nvSpPr>
          <p:spPr>
            <a:xfrm rot="10800000" flipH="1">
              <a:off x="1423250" y="1697050"/>
              <a:ext cx="5566500" cy="12438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79" name="Google Shape;379;p25"/>
            <p:cNvSpPr/>
            <p:nvPr/>
          </p:nvSpPr>
          <p:spPr>
            <a:xfrm rot="10800000" flipH="1">
              <a:off x="6986470" y="1697043"/>
              <a:ext cx="1243800" cy="12438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80" name="Google Shape;380;p25"/>
            <p:cNvSpPr/>
            <p:nvPr/>
          </p:nvSpPr>
          <p:spPr>
            <a:xfrm flipH="1">
              <a:off x="185742" y="1697043"/>
              <a:ext cx="1243800" cy="12438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81" name="Google Shape;381;p25"/>
            <p:cNvSpPr/>
            <p:nvPr/>
          </p:nvSpPr>
          <p:spPr>
            <a:xfrm rot="10800000">
              <a:off x="18574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993A69B-D02A-4DEA-9009-41456AD259D8}"/>
              </a:ext>
            </a:extLst>
          </p:cNvPr>
          <p:cNvSpPr/>
          <p:nvPr/>
        </p:nvSpPr>
        <p:spPr>
          <a:xfrm>
            <a:off x="2018809" y="2384466"/>
            <a:ext cx="49344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Объекты инвестиционной инфраструктуры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854FCD82-A838-4B95-9156-F791B3E5D4CA}"/>
              </a:ext>
            </a:extLst>
          </p:cNvPr>
          <p:cNvSpPr/>
          <p:nvPr/>
        </p:nvSpPr>
        <p:spPr>
          <a:xfrm>
            <a:off x="193973" y="218737"/>
            <a:ext cx="12493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г.о</a:t>
            </a:r>
            <a:r>
              <a:rPr lang="ru-RU" sz="10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Электросталь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4607A8BD-D973-4C8F-8F8A-630FF2B86919}"/>
              </a:ext>
            </a:extLst>
          </p:cNvPr>
          <p:cNvSpPr/>
          <p:nvPr/>
        </p:nvSpPr>
        <p:spPr>
          <a:xfrm>
            <a:off x="7422823" y="4612400"/>
            <a:ext cx="172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332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Индустриальный парк: «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Victoria Industrial Park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»</a:t>
            </a:r>
          </a:p>
        </p:txBody>
      </p:sp>
      <p:grpSp>
        <p:nvGrpSpPr>
          <p:cNvPr id="325" name="Google Shape;325;p22"/>
          <p:cNvGrpSpPr/>
          <p:nvPr/>
        </p:nvGrpSpPr>
        <p:grpSpPr>
          <a:xfrm>
            <a:off x="263101" y="580106"/>
            <a:ext cx="407743" cy="391135"/>
            <a:chOff x="5233525" y="4954450"/>
            <a:chExt cx="538275" cy="516350"/>
          </a:xfrm>
        </p:grpSpPr>
        <p:sp>
          <p:nvSpPr>
            <p:cNvPr id="326" name="Google Shape;326;p22"/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2"/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l" t="t" r="r" b="b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2"/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2"/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l" t="t" r="r" b="b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2"/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l" t="t" r="r" b="b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2"/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l" t="t" r="r" b="b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2"/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l" t="t" r="r" b="b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2"/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l" t="t" r="r" b="b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2"/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l" t="t" r="r" b="b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2"/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l" t="t" r="r" b="b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2"/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l" t="t" r="r" b="b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AA10C232-3A4F-4236-ACE8-562D87309AF3}"/>
              </a:ext>
            </a:extLst>
          </p:cNvPr>
          <p:cNvSpPr/>
          <p:nvPr/>
        </p:nvSpPr>
        <p:spPr>
          <a:xfrm>
            <a:off x="7422823" y="4612400"/>
            <a:ext cx="172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4E18E707-16FB-4F8E-8DBE-7200EC0EC96B}"/>
              </a:ext>
            </a:extLst>
          </p:cNvPr>
          <p:cNvSpPr/>
          <p:nvPr/>
        </p:nvSpPr>
        <p:spPr>
          <a:xfrm>
            <a:off x="1553311" y="49681"/>
            <a:ext cx="12875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http://v-em.ru/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2FB61C1-A8BD-44EB-B158-A7627C8D9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064" y="152317"/>
            <a:ext cx="855578" cy="855578"/>
          </a:xfrm>
          <a:prstGeom prst="rect">
            <a:avLst/>
          </a:prstGeom>
        </p:spPr>
      </p:pic>
      <p:pic>
        <p:nvPicPr>
          <p:cNvPr id="20" name="Slide">
            <a:extLst>
              <a:ext uri="{FF2B5EF4-FFF2-40B4-BE49-F238E27FC236}">
                <a16:creationId xmlns:a16="http://schemas.microsoft.com/office/drawing/2014/main" xmlns="" id="{C9E2FB5A-93AF-4EDC-937C-1884D4FD0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144681"/>
            <a:ext cx="5587254" cy="39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53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Индустриальный парк: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«ЭЛКО»</a:t>
            </a:r>
          </a:p>
        </p:txBody>
      </p:sp>
      <p:grpSp>
        <p:nvGrpSpPr>
          <p:cNvPr id="325" name="Google Shape;325;p22"/>
          <p:cNvGrpSpPr/>
          <p:nvPr/>
        </p:nvGrpSpPr>
        <p:grpSpPr>
          <a:xfrm>
            <a:off x="263101" y="580106"/>
            <a:ext cx="407743" cy="391135"/>
            <a:chOff x="5233525" y="4954450"/>
            <a:chExt cx="538275" cy="516350"/>
          </a:xfrm>
        </p:grpSpPr>
        <p:sp>
          <p:nvSpPr>
            <p:cNvPr id="326" name="Google Shape;326;p22"/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2"/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l" t="t" r="r" b="b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2"/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2"/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l" t="t" r="r" b="b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2"/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l" t="t" r="r" b="b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2"/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l" t="t" r="r" b="b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2"/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l" t="t" r="r" b="b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2"/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l" t="t" r="r" b="b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2"/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l" t="t" r="r" b="b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2"/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l" t="t" r="r" b="b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2"/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l" t="t" r="r" b="b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AA10C232-3A4F-4236-ACE8-562D87309AF3}"/>
              </a:ext>
            </a:extLst>
          </p:cNvPr>
          <p:cNvSpPr/>
          <p:nvPr/>
        </p:nvSpPr>
        <p:spPr>
          <a:xfrm>
            <a:off x="7422823" y="4612400"/>
            <a:ext cx="172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FBA5DDA-FE1E-4644-B19D-6ABE00880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874" y="322933"/>
            <a:ext cx="1467354" cy="684081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F9E20F54-8BDC-42F7-8C27-B6166A7842F2}"/>
              </a:ext>
            </a:extLst>
          </p:cNvPr>
          <p:cNvSpPr/>
          <p:nvPr/>
        </p:nvSpPr>
        <p:spPr>
          <a:xfrm>
            <a:off x="316492" y="1494084"/>
            <a:ext cx="42127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Индустриальный парк ЭЛКО расположен на востоке Московской области в 35 км от МКАД (Горьковское шоссе, Носовихинское шоссе) в черте </a:t>
            </a:r>
            <a:r>
              <a:rPr lang="ru-RU" sz="1000" dirty="0" err="1"/>
              <a:t>г.о</a:t>
            </a:r>
            <a:r>
              <a:rPr lang="ru-RU" sz="1000" dirty="0"/>
              <a:t>. Электросталь.</a:t>
            </a:r>
          </a:p>
          <a:p>
            <a:r>
              <a:rPr lang="ru-RU" sz="1000" dirty="0"/>
              <a:t>Это действующая промышленная территория, общей площадью </a:t>
            </a:r>
          </a:p>
          <a:p>
            <a:r>
              <a:rPr lang="ru-RU" sz="1000" dirty="0"/>
              <a:t>16 га, обладающая полноценной инфраструктурой и полностью обеспеченная энергоносителями и сетями. На территории парка расположены производственные и складские здания, офисные помещения, а также свободные земельные участки, предназначенные для застройки и развития территории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9E1BF972-0AAA-4A59-AA74-AC9FF5437D7A}"/>
              </a:ext>
            </a:extLst>
          </p:cNvPr>
          <p:cNvSpPr/>
          <p:nvPr/>
        </p:nvSpPr>
        <p:spPr>
          <a:xfrm>
            <a:off x="316492" y="3397371"/>
            <a:ext cx="52583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Характеристики индустриального парка</a:t>
            </a:r>
            <a:r>
              <a:rPr lang="ru-RU" sz="1000" dirty="0">
                <a:solidFill>
                  <a:schemeClr val="tx1"/>
                </a:solidFill>
                <a:latin typeface="Arial Narrow" panose="020B0606020202030204" pitchFamily="34" charset="0"/>
              </a:rPr>
              <a:t>:</a:t>
            </a:r>
          </a:p>
          <a:p>
            <a:r>
              <a:rPr lang="ru-RU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Общая площадь</a:t>
            </a:r>
            <a:r>
              <a:rPr lang="ru-RU" sz="1000" b="1" dirty="0">
                <a:solidFill>
                  <a:schemeClr val="tx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: </a:t>
            </a:r>
            <a:r>
              <a:rPr lang="en-US" sz="1000" dirty="0">
                <a:solidFill>
                  <a:schemeClr val="tx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16 </a:t>
            </a:r>
            <a:r>
              <a:rPr lang="ru-RU" sz="1000" dirty="0">
                <a:solidFill>
                  <a:schemeClr val="tx1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га;</a:t>
            </a:r>
            <a:endParaRPr lang="ru-RU" sz="10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ru-RU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Инфраструктура: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/>
                </a:solidFill>
                <a:latin typeface="Arial Narrow" panose="020B0606020202030204" pitchFamily="34" charset="0"/>
              </a:rPr>
              <a:t>Общая площадь действующих производственных и складских помещений -  26 000 </a:t>
            </a:r>
            <a:r>
              <a:rPr lang="ru-RU" sz="1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кв.м</a:t>
            </a:r>
            <a:r>
              <a:rPr lang="ru-RU" sz="1000" dirty="0">
                <a:solidFill>
                  <a:schemeClr val="tx1"/>
                </a:solidFill>
                <a:latin typeface="Arial Narrow" panose="020B060602020203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/>
                </a:solidFill>
                <a:latin typeface="Arial Narrow" panose="020B0606020202030204" pitchFamily="34" charset="0"/>
              </a:rPr>
              <a:t>Свободные земельные участки для строительства – 5 Га в </a:t>
            </a:r>
            <a:r>
              <a:rPr lang="ru-RU" sz="1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т.ч</a:t>
            </a:r>
            <a:r>
              <a:rPr lang="ru-RU" sz="1000" dirty="0">
                <a:solidFill>
                  <a:schemeClr val="tx1"/>
                </a:solidFill>
                <a:latin typeface="Arial Narrow" panose="020B0606020202030204" pitchFamily="34" charset="0"/>
              </a:rPr>
              <a:t>. по схеме </a:t>
            </a:r>
            <a:r>
              <a:rPr lang="ru-RU" sz="1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built-to-suit</a:t>
            </a:r>
            <a:r>
              <a:rPr lang="ru-RU" sz="1000" dirty="0">
                <a:solidFill>
                  <a:schemeClr val="tx1"/>
                </a:solidFill>
                <a:latin typeface="Arial Narrow" panose="020B060602020203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/>
                </a:solidFill>
                <a:latin typeface="Arial Narrow" panose="020B0606020202030204" pitchFamily="34" charset="0"/>
              </a:rPr>
              <a:t>Централизованное отопление - 1,4 Гкал/час;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/>
                </a:solidFill>
                <a:latin typeface="Arial Narrow" panose="020B0606020202030204" pitchFamily="34" charset="0"/>
              </a:rPr>
              <a:t>Водоснабжение и водоотведение – 2,22 куб. м. /час;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/>
                </a:solidFill>
                <a:latin typeface="Arial Narrow" panose="020B0606020202030204" pitchFamily="34" charset="0"/>
              </a:rPr>
              <a:t>Электрические мощности - 2,65 Мвт, 3 подстанции, перспектива – 5 МВт;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/>
                </a:solidFill>
                <a:latin typeface="Arial Narrow" panose="020B0606020202030204" pitchFamily="34" charset="0"/>
              </a:rPr>
              <a:t>Интернет и телефония.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F9EC2F0A-2BEE-4BE1-913D-A6FAEDE64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240" y="1416039"/>
            <a:ext cx="2895268" cy="2311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FB212F0D-2E53-415E-BC85-6D4945B3F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301" y="2533893"/>
            <a:ext cx="2031126" cy="1265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4E18E707-16FB-4F8E-8DBE-7200EC0EC96B}"/>
              </a:ext>
            </a:extLst>
          </p:cNvPr>
          <p:cNvSpPr/>
          <p:nvPr/>
        </p:nvSpPr>
        <p:spPr>
          <a:xfrm>
            <a:off x="1553311" y="49681"/>
            <a:ext cx="19351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http://elkoindustrial.ru/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7898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Индустриальный парк: «МЕТАЛЛУРГ»</a:t>
            </a:r>
          </a:p>
        </p:txBody>
      </p:sp>
      <p:grpSp>
        <p:nvGrpSpPr>
          <p:cNvPr id="325" name="Google Shape;325;p22"/>
          <p:cNvGrpSpPr/>
          <p:nvPr/>
        </p:nvGrpSpPr>
        <p:grpSpPr>
          <a:xfrm>
            <a:off x="263101" y="580106"/>
            <a:ext cx="407743" cy="391135"/>
            <a:chOff x="5233525" y="4954450"/>
            <a:chExt cx="538275" cy="516350"/>
          </a:xfrm>
        </p:grpSpPr>
        <p:sp>
          <p:nvSpPr>
            <p:cNvPr id="326" name="Google Shape;326;p22"/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2"/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l" t="t" r="r" b="b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2"/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2"/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l" t="t" r="r" b="b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2"/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l" t="t" r="r" b="b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2"/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l" t="t" r="r" b="b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2"/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l" t="t" r="r" b="b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2"/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l" t="t" r="r" b="b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2"/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l" t="t" r="r" b="b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2"/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l" t="t" r="r" b="b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2"/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l" t="t" r="r" b="b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BA41E39-4703-4DA5-8230-0CE42BA72518}"/>
              </a:ext>
            </a:extLst>
          </p:cNvPr>
          <p:cNvSpPr/>
          <p:nvPr/>
        </p:nvSpPr>
        <p:spPr>
          <a:xfrm>
            <a:off x="364568" y="1581075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Индустриальный парк «МЕТАЛЛУРГ» – </a:t>
            </a:r>
          </a:p>
          <a:p>
            <a:r>
              <a:rPr lang="ru-RU" dirty="0">
                <a:latin typeface="Arial Narrow" panose="020B0606020202030204" pitchFamily="34" charset="0"/>
              </a:rPr>
              <a:t>Создан на базе старо-промышленной площадки  системообразующего предприятия </a:t>
            </a:r>
          </a:p>
          <a:p>
            <a:r>
              <a:rPr lang="ru-RU" dirty="0">
                <a:latin typeface="Arial Narrow" panose="020B0606020202030204" pitchFamily="34" charset="0"/>
              </a:rPr>
              <a:t>АО «МЗ «Электросталь».</a:t>
            </a:r>
          </a:p>
          <a:p>
            <a:r>
              <a:rPr lang="ru-RU" dirty="0">
                <a:latin typeface="Arial Narrow" panose="020B0606020202030204" pitchFamily="34" charset="0"/>
              </a:rPr>
              <a:t>Имеет тип: «</a:t>
            </a:r>
            <a:r>
              <a:rPr lang="en-US" dirty="0"/>
              <a:t>Greenfield</a:t>
            </a:r>
            <a:r>
              <a:rPr lang="ru-RU" dirty="0"/>
              <a:t>»</a:t>
            </a:r>
            <a:endParaRPr lang="en-US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19A911A6-8717-495A-BEE9-8B2526050F3D}"/>
              </a:ext>
            </a:extLst>
          </p:cNvPr>
          <p:cNvSpPr/>
          <p:nvPr/>
        </p:nvSpPr>
        <p:spPr>
          <a:xfrm>
            <a:off x="364568" y="3340345"/>
            <a:ext cx="517769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</a:rPr>
              <a:t>Характеристики индустриального парка: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</a:rPr>
              <a:t>Общая площадь: 21Га;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</a:rPr>
              <a:t>Наличие сетей инженерных коммуникаций;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</a:rPr>
              <a:t>Наличие свободных земельных участков для нового строительства.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</a:rPr>
              <a:t>Наличие Ж\Д путей.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AA10C232-3A4F-4236-ACE8-562D87309AF3}"/>
              </a:ext>
            </a:extLst>
          </p:cNvPr>
          <p:cNvSpPr/>
          <p:nvPr/>
        </p:nvSpPr>
        <p:spPr>
          <a:xfrm>
            <a:off x="7422823" y="4612400"/>
            <a:ext cx="172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F08BAB99-BD7C-4731-B229-234285B966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861" y="2125053"/>
            <a:ext cx="3565962" cy="1779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Объект 6">
            <a:extLst>
              <a:ext uri="{FF2B5EF4-FFF2-40B4-BE49-F238E27FC236}">
                <a16:creationId xmlns:a16="http://schemas.microsoft.com/office/drawing/2014/main" xmlns="" id="{428B7DA9-E20C-42AA-8376-CB7709A17D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28100" y="724481"/>
            <a:ext cx="2169852" cy="3190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"/>
          <p:cNvSpPr txBox="1">
            <a:spLocks noGrp="1"/>
          </p:cNvSpPr>
          <p:nvPr>
            <p:ph type="sldNum" idx="12"/>
          </p:nvPr>
        </p:nvSpPr>
        <p:spPr>
          <a:xfrm>
            <a:off x="7106771" y="4623053"/>
            <a:ext cx="2126376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/>
              <a:t>Пекарев Владимир Янович</a:t>
            </a:r>
            <a:endParaRPr sz="11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00BDA5A-DC11-4455-857D-B8618DBEA4B2}"/>
              </a:ext>
            </a:extLst>
          </p:cNvPr>
          <p:cNvSpPr/>
          <p:nvPr/>
        </p:nvSpPr>
        <p:spPr>
          <a:xfrm>
            <a:off x="44565" y="174612"/>
            <a:ext cx="19431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</a:rPr>
              <a:t>Уважаемые инвесторы!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1115747-BFF0-4071-A8E5-CBBC507718FC}"/>
              </a:ext>
            </a:extLst>
          </p:cNvPr>
          <p:cNvSpPr/>
          <p:nvPr/>
        </p:nvSpPr>
        <p:spPr>
          <a:xfrm>
            <a:off x="193243" y="753683"/>
            <a:ext cx="6764402" cy="598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Представляю Вашему вниманию информационный ресурс: </a:t>
            </a:r>
          </a:p>
          <a:p>
            <a:pPr algn="just"/>
            <a:r>
              <a:rPr 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«Инвестиционный паспорт городского округа Электросталь»!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Уверен, что представленный проект будет не только полезным источником информации, но и станет своеобразным гидом для активных предпринимателей, а также потенциальных инвесторов.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В Инвестиционном паспорте представлена информация о социально-экономических показателях, инвестиционном климате и свободных производственных площадях и земельных участках, расположенных на территории городского округа Электросталь.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Электросталь сегодня, это интенсивно развивающийся город с богатой историей и мощным промышленным потенциалом. Этому способствует реализация крупных инвестиционных проектов, модернизация производств на предприятиях, а так же развитие инженерно-коммунальной инфраструктуры.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Мы заинтересованы в привлечении инвестиций и готовы оказать содействие для создания максимально комфортных условий ведения бизнеса.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Городской округ Электросталь открыт для сотрудничества с инвесторами по всем видам деятельности, будь то промышленность, сельское хозяйство или сфера услуг.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Мы готовы рассмотреть любые инвестиционные проекты и предложения, связанные с развитием бизнеса и направленные на улучшение качества жизни населения города, делая ставку на поддержку эффективного предпринимателя.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Надеюсь, что знакомство с городским округом Электросталь станет для вас полезным, и приглашаю к конструктивному диалогу всех заинтересованных в долгосрочном сотрудничестве партнеров.  </a:t>
            </a:r>
            <a:r>
              <a:rPr 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900" dirty="0">
              <a:latin typeface="Arial Narrow" panose="020B0606020202030204" pitchFamily="34" charset="0"/>
            </a:endParaRPr>
          </a:p>
          <a:p>
            <a:pPr algn="just"/>
            <a:endParaRPr lang="ru-RU" sz="900" dirty="0">
              <a:latin typeface="Arial Narrow" panose="020B0606020202030204" pitchFamily="34" charset="0"/>
            </a:endParaRPr>
          </a:p>
          <a:p>
            <a:pPr algn="just"/>
            <a:endParaRPr lang="ru-RU" sz="900" dirty="0">
              <a:latin typeface="Arial Narrow" panose="020B0606020202030204" pitchFamily="34" charset="0"/>
            </a:endParaRPr>
          </a:p>
          <a:p>
            <a:pPr algn="just"/>
            <a:endParaRPr lang="ru-RU" sz="900" dirty="0">
              <a:latin typeface="Arial Narrow" panose="020B0606020202030204" pitchFamily="34" charset="0"/>
            </a:endParaRPr>
          </a:p>
          <a:p>
            <a:pPr algn="just"/>
            <a:endParaRPr lang="ru-RU" sz="900" dirty="0">
              <a:latin typeface="Arial Narrow" panose="020B0606020202030204" pitchFamily="34" charset="0"/>
            </a:endParaRPr>
          </a:p>
          <a:p>
            <a:pPr algn="just"/>
            <a:endParaRPr lang="ru-RU" sz="900" dirty="0">
              <a:latin typeface="Arial Narrow" panose="020B0606020202030204" pitchFamily="34" charset="0"/>
            </a:endParaRPr>
          </a:p>
          <a:p>
            <a:pPr algn="just"/>
            <a:endParaRPr lang="ru-RU" sz="900" dirty="0">
              <a:latin typeface="Arial Narrow" panose="020B0606020202030204" pitchFamily="34" charset="0"/>
            </a:endParaRPr>
          </a:p>
          <a:p>
            <a:pPr algn="just"/>
            <a:endParaRPr lang="ru-RU" sz="900" dirty="0">
              <a:latin typeface="Arial Narrow" panose="020B0606020202030204" pitchFamily="34" charset="0"/>
            </a:endParaRPr>
          </a:p>
          <a:p>
            <a:pPr algn="just"/>
            <a:endParaRPr lang="ru-RU" sz="900" dirty="0">
              <a:latin typeface="Arial Narrow" panose="020B0606020202030204" pitchFamily="34" charset="0"/>
            </a:endParaRPr>
          </a:p>
          <a:p>
            <a:pPr algn="just"/>
            <a:endParaRPr lang="ru-RU" sz="900" dirty="0">
              <a:latin typeface="Arial Narrow" panose="020B0606020202030204" pitchFamily="34" charset="0"/>
            </a:endParaRPr>
          </a:p>
          <a:p>
            <a:pPr algn="just"/>
            <a:endParaRPr lang="ru-RU" sz="900" dirty="0">
              <a:latin typeface="Arial Narrow" panose="020B0606020202030204" pitchFamily="34" charset="0"/>
            </a:endParaRPr>
          </a:p>
          <a:p>
            <a:pPr algn="just"/>
            <a:endParaRPr lang="ru-RU" sz="900" dirty="0">
              <a:latin typeface="Arial Narrow" panose="020B0606020202030204" pitchFamily="34" charset="0"/>
            </a:endParaRPr>
          </a:p>
          <a:p>
            <a:pPr algn="just"/>
            <a:endParaRPr lang="ru-RU" sz="9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E5F6873-5619-4E84-A2B2-A4C76E1B8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602" y="1827073"/>
            <a:ext cx="2302398" cy="2660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ЩИТ МО.png">
            <a:hlinkClick r:id="rId4"/>
            <a:extLst>
              <a:ext uri="{FF2B5EF4-FFF2-40B4-BE49-F238E27FC236}">
                <a16:creationId xmlns:a16="http://schemas.microsoft.com/office/drawing/2014/main" xmlns="" id="{401249BD-BEEC-44F2-AD97-E87908DCFD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066" y="328499"/>
            <a:ext cx="646235" cy="75038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F01C3EF-CC6F-4622-85CE-34CFEC27C0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722" y="328499"/>
            <a:ext cx="702035" cy="7503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Индустриальный парк:</a:t>
            </a:r>
            <a:br>
              <a:rPr lang="ru-RU" dirty="0">
                <a:latin typeface="Arial Narrow" panose="020B0606020202030204" pitchFamily="34" charset="0"/>
              </a:rPr>
            </a:br>
            <a:r>
              <a:rPr lang="ru-RU" dirty="0">
                <a:latin typeface="Arial Narrow" panose="020B0606020202030204" pitchFamily="34" charset="0"/>
              </a:rPr>
              <a:t>«ТЕХНОПАРК ПРОМИНВЕСТ»</a:t>
            </a:r>
          </a:p>
        </p:txBody>
      </p:sp>
      <p:grpSp>
        <p:nvGrpSpPr>
          <p:cNvPr id="325" name="Google Shape;325;p22"/>
          <p:cNvGrpSpPr/>
          <p:nvPr/>
        </p:nvGrpSpPr>
        <p:grpSpPr>
          <a:xfrm>
            <a:off x="263101" y="580106"/>
            <a:ext cx="407743" cy="391135"/>
            <a:chOff x="5233525" y="4954450"/>
            <a:chExt cx="538275" cy="516350"/>
          </a:xfrm>
        </p:grpSpPr>
        <p:sp>
          <p:nvSpPr>
            <p:cNvPr id="326" name="Google Shape;326;p22"/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2"/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l" t="t" r="r" b="b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2"/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2"/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l" t="t" r="r" b="b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2"/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l" t="t" r="r" b="b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2"/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l" t="t" r="r" b="b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2"/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l" t="t" r="r" b="b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2"/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l" t="t" r="r" b="b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2"/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l" t="t" r="r" b="b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2"/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l" t="t" r="r" b="b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2"/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l" t="t" r="r" b="b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AA10C232-3A4F-4236-ACE8-562D87309AF3}"/>
              </a:ext>
            </a:extLst>
          </p:cNvPr>
          <p:cNvSpPr/>
          <p:nvPr/>
        </p:nvSpPr>
        <p:spPr>
          <a:xfrm>
            <a:off x="7422823" y="4612400"/>
            <a:ext cx="172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6B9A360E-49D9-4523-9BB3-A86B6AC1D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823" y="441627"/>
            <a:ext cx="1621057" cy="33772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7117801-E97C-4FA3-9C53-CDAAD4386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43" y="1311054"/>
            <a:ext cx="2969689" cy="2261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0B0A5D1-0A5E-498E-A662-1A0A7CF117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694" y="3217361"/>
            <a:ext cx="2243166" cy="1398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62D88B48-6564-4466-BB1A-E6E57C7EDF3B}"/>
              </a:ext>
            </a:extLst>
          </p:cNvPr>
          <p:cNvSpPr/>
          <p:nvPr/>
        </p:nvSpPr>
        <p:spPr>
          <a:xfrm>
            <a:off x="330897" y="1381907"/>
            <a:ext cx="3436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Индустриальный парк </a:t>
            </a:r>
          </a:p>
          <a:p>
            <a:r>
              <a:rPr lang="ru-RU" dirty="0">
                <a:latin typeface="Arial Narrow" panose="020B0606020202030204" pitchFamily="34" charset="0"/>
              </a:rPr>
              <a:t>«ТЕХНОПАРК ПРОМИНВЕСТ» – </a:t>
            </a:r>
          </a:p>
          <a:p>
            <a:r>
              <a:rPr lang="ru-RU" dirty="0">
                <a:latin typeface="Arial Narrow" panose="020B0606020202030204" pitchFamily="34" charset="0"/>
              </a:rPr>
              <a:t>Комплекс с готовыми производственными и складскими площадями, развитой инфраструктурой и необходимыми коммуникациями для размещения производства,</a:t>
            </a:r>
            <a:endParaRPr lang="ru-RU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Arial Narrow" panose="020B0606020202030204" pitchFamily="34" charset="0"/>
              </a:rPr>
              <a:t>имеет тип «</a:t>
            </a:r>
            <a:r>
              <a:rPr lang="en-US" dirty="0">
                <a:latin typeface="Arial Narrow" panose="020B0606020202030204" pitchFamily="34" charset="0"/>
              </a:rPr>
              <a:t>brownfield</a:t>
            </a:r>
            <a:r>
              <a:rPr lang="ru-RU" dirty="0">
                <a:latin typeface="Arial Narrow" panose="020B0606020202030204" pitchFamily="34" charset="0"/>
              </a:rPr>
              <a:t>». 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D64A3336-1719-4487-A09F-55E45D65801D}"/>
              </a:ext>
            </a:extLst>
          </p:cNvPr>
          <p:cNvSpPr/>
          <p:nvPr/>
        </p:nvSpPr>
        <p:spPr>
          <a:xfrm>
            <a:off x="330897" y="3359667"/>
            <a:ext cx="6096000" cy="16158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Характеристики индустриального парка</a:t>
            </a:r>
            <a:r>
              <a:rPr lang="ru-RU" sz="11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</a:rPr>
              <a:t>Общая площадь: 17 Га;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</a:rPr>
              <a:t>Производственные и складские помещения площадью </a:t>
            </a:r>
          </a:p>
          <a:p>
            <a:r>
              <a:rPr lang="ru-RU" sz="1100" dirty="0">
                <a:solidFill>
                  <a:schemeClr val="tx1"/>
                </a:solidFill>
              </a:rPr>
              <a:t>      70 000 м²;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</a:rPr>
              <a:t>Электрическая мощность до 12 000 кВт;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</a:rPr>
              <a:t>Высота – от 4 до 12 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</a:rPr>
              <a:t>Погрузочные механизмы, кран балки от 1 до 10 тонн²;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</a:rPr>
              <a:t>Офисные помещения площадью – 5 000 м²;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/>
                </a:solidFill>
              </a:rPr>
              <a:t>Открытые площадки до 30 000 </a:t>
            </a:r>
            <a:r>
              <a:rPr lang="ru-RU" sz="1100" dirty="0" err="1">
                <a:solidFill>
                  <a:schemeClr val="tx1"/>
                </a:solidFill>
              </a:rPr>
              <a:t>кв.м</a:t>
            </a:r>
            <a:r>
              <a:rPr lang="ru-RU" sz="11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58E84F2C-8081-4561-ABB5-3CD4053EF90C}"/>
              </a:ext>
            </a:extLst>
          </p:cNvPr>
          <p:cNvSpPr/>
          <p:nvPr/>
        </p:nvSpPr>
        <p:spPr>
          <a:xfrm>
            <a:off x="2483725" y="61753"/>
            <a:ext cx="15071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http://tpinvest.ru/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2161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7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b="0" dirty="0"/>
              <a:t>Коворкинг «Фабрика» в Электростали</a:t>
            </a:r>
            <a:endParaRPr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16214D7-B901-434F-8320-B551D4E1A08E}"/>
              </a:ext>
            </a:extLst>
          </p:cNvPr>
          <p:cNvSpPr/>
          <p:nvPr/>
        </p:nvSpPr>
        <p:spPr>
          <a:xfrm>
            <a:off x="3858656" y="1132150"/>
            <a:ext cx="1426688" cy="24622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ru-RU" sz="1000" dirty="0">
                <a:latin typeface="Tahoma" panose="020B0604030504040204" pitchFamily="34" charset="0"/>
              </a:rPr>
              <a:t>ул. </a:t>
            </a:r>
            <a:r>
              <a:rPr lang="ru-RU" sz="1000" dirty="0" err="1">
                <a:latin typeface="Tahoma" panose="020B0604030504040204" pitchFamily="34" charset="0"/>
              </a:rPr>
              <a:t>Тевосяна</a:t>
            </a:r>
            <a:r>
              <a:rPr lang="ru-RU" sz="1000" dirty="0">
                <a:latin typeface="Tahoma" panose="020B0604030504040204" pitchFamily="34" charset="0"/>
              </a:rPr>
              <a:t>, дом 25</a:t>
            </a:r>
            <a:endParaRPr lang="ru-RU" sz="1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1894C2A-7C73-4C05-8EDB-E32334FBD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790" y="262474"/>
            <a:ext cx="1800225" cy="857250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C3521938-7A3D-4CF7-9F74-9445B8921414}"/>
              </a:ext>
            </a:extLst>
          </p:cNvPr>
          <p:cNvSpPr/>
          <p:nvPr/>
        </p:nvSpPr>
        <p:spPr>
          <a:xfrm>
            <a:off x="7422823" y="4612400"/>
            <a:ext cx="172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grpSp>
        <p:nvGrpSpPr>
          <p:cNvPr id="32" name="Google Shape;727;p37">
            <a:extLst>
              <a:ext uri="{FF2B5EF4-FFF2-40B4-BE49-F238E27FC236}">
                <a16:creationId xmlns:a16="http://schemas.microsoft.com/office/drawing/2014/main" xmlns="" id="{7DE5B9C7-486F-42E6-88FE-7EEA0076289E}"/>
              </a:ext>
            </a:extLst>
          </p:cNvPr>
          <p:cNvGrpSpPr/>
          <p:nvPr/>
        </p:nvGrpSpPr>
        <p:grpSpPr>
          <a:xfrm>
            <a:off x="270943" y="611841"/>
            <a:ext cx="401410" cy="330752"/>
            <a:chOff x="2599525" y="3688600"/>
            <a:chExt cx="428675" cy="351950"/>
          </a:xfrm>
        </p:grpSpPr>
        <p:sp>
          <p:nvSpPr>
            <p:cNvPr id="33" name="Google Shape;728;p37">
              <a:extLst>
                <a:ext uri="{FF2B5EF4-FFF2-40B4-BE49-F238E27FC236}">
                  <a16:creationId xmlns:a16="http://schemas.microsoft.com/office/drawing/2014/main" xmlns="" id="{AA9FAAE7-EB28-403D-B83B-CF7A786963E3}"/>
                </a:ext>
              </a:extLst>
            </p:cNvPr>
            <p:cNvSpPr/>
            <p:nvPr/>
          </p:nvSpPr>
          <p:spPr>
            <a:xfrm>
              <a:off x="2599525" y="3688600"/>
              <a:ext cx="428675" cy="168675"/>
            </a:xfrm>
            <a:custGeom>
              <a:avLst/>
              <a:gdLst/>
              <a:ahLst/>
              <a:cxnLst/>
              <a:rect l="l" t="t" r="r" b="b"/>
              <a:pathLst>
                <a:path w="17147" h="6747" fill="none" extrusionOk="0">
                  <a:moveTo>
                    <a:pt x="16660" y="1876"/>
                  </a:moveTo>
                  <a:lnTo>
                    <a:pt x="11594" y="1876"/>
                  </a:lnTo>
                  <a:lnTo>
                    <a:pt x="11594" y="1462"/>
                  </a:lnTo>
                  <a:lnTo>
                    <a:pt x="11594" y="1462"/>
                  </a:lnTo>
                  <a:lnTo>
                    <a:pt x="11594" y="1316"/>
                  </a:lnTo>
                  <a:lnTo>
                    <a:pt x="11569" y="1170"/>
                  </a:lnTo>
                  <a:lnTo>
                    <a:pt x="11472" y="902"/>
                  </a:lnTo>
                  <a:lnTo>
                    <a:pt x="11350" y="658"/>
                  </a:lnTo>
                  <a:lnTo>
                    <a:pt x="11155" y="439"/>
                  </a:lnTo>
                  <a:lnTo>
                    <a:pt x="10961" y="268"/>
                  </a:lnTo>
                  <a:lnTo>
                    <a:pt x="10693" y="122"/>
                  </a:lnTo>
                  <a:lnTo>
                    <a:pt x="10425" y="49"/>
                  </a:lnTo>
                  <a:lnTo>
                    <a:pt x="10279" y="25"/>
                  </a:lnTo>
                  <a:lnTo>
                    <a:pt x="10133" y="1"/>
                  </a:lnTo>
                  <a:lnTo>
                    <a:pt x="7015" y="1"/>
                  </a:lnTo>
                  <a:lnTo>
                    <a:pt x="7015" y="1"/>
                  </a:lnTo>
                  <a:lnTo>
                    <a:pt x="6869" y="25"/>
                  </a:lnTo>
                  <a:lnTo>
                    <a:pt x="6723" y="49"/>
                  </a:lnTo>
                  <a:lnTo>
                    <a:pt x="6455" y="122"/>
                  </a:lnTo>
                  <a:lnTo>
                    <a:pt x="6187" y="268"/>
                  </a:lnTo>
                  <a:lnTo>
                    <a:pt x="5992" y="439"/>
                  </a:lnTo>
                  <a:lnTo>
                    <a:pt x="5797" y="658"/>
                  </a:lnTo>
                  <a:lnTo>
                    <a:pt x="5676" y="902"/>
                  </a:lnTo>
                  <a:lnTo>
                    <a:pt x="5578" y="1170"/>
                  </a:lnTo>
                  <a:lnTo>
                    <a:pt x="5554" y="1316"/>
                  </a:lnTo>
                  <a:lnTo>
                    <a:pt x="5554" y="1462"/>
                  </a:lnTo>
                  <a:lnTo>
                    <a:pt x="5554" y="1876"/>
                  </a:lnTo>
                  <a:lnTo>
                    <a:pt x="488" y="1876"/>
                  </a:lnTo>
                  <a:lnTo>
                    <a:pt x="488" y="1876"/>
                  </a:lnTo>
                  <a:lnTo>
                    <a:pt x="391" y="1876"/>
                  </a:lnTo>
                  <a:lnTo>
                    <a:pt x="293" y="1900"/>
                  </a:lnTo>
                  <a:lnTo>
                    <a:pt x="220" y="1949"/>
                  </a:lnTo>
                  <a:lnTo>
                    <a:pt x="147" y="2022"/>
                  </a:lnTo>
                  <a:lnTo>
                    <a:pt x="74" y="2071"/>
                  </a:lnTo>
                  <a:lnTo>
                    <a:pt x="50" y="2168"/>
                  </a:lnTo>
                  <a:lnTo>
                    <a:pt x="1" y="2266"/>
                  </a:lnTo>
                  <a:lnTo>
                    <a:pt x="1" y="2363"/>
                  </a:lnTo>
                  <a:lnTo>
                    <a:pt x="1" y="5773"/>
                  </a:lnTo>
                  <a:lnTo>
                    <a:pt x="1" y="5773"/>
                  </a:lnTo>
                  <a:lnTo>
                    <a:pt x="25" y="5967"/>
                  </a:lnTo>
                  <a:lnTo>
                    <a:pt x="74" y="6138"/>
                  </a:lnTo>
                  <a:lnTo>
                    <a:pt x="171" y="6308"/>
                  </a:lnTo>
                  <a:lnTo>
                    <a:pt x="293" y="6455"/>
                  </a:lnTo>
                  <a:lnTo>
                    <a:pt x="439" y="6576"/>
                  </a:lnTo>
                  <a:lnTo>
                    <a:pt x="585" y="6674"/>
                  </a:lnTo>
                  <a:lnTo>
                    <a:pt x="780" y="6722"/>
                  </a:lnTo>
                  <a:lnTo>
                    <a:pt x="975" y="6747"/>
                  </a:lnTo>
                  <a:lnTo>
                    <a:pt x="7721" y="6747"/>
                  </a:lnTo>
                  <a:lnTo>
                    <a:pt x="7721" y="6138"/>
                  </a:lnTo>
                  <a:lnTo>
                    <a:pt x="7721" y="6138"/>
                  </a:lnTo>
                  <a:lnTo>
                    <a:pt x="7746" y="6041"/>
                  </a:lnTo>
                  <a:lnTo>
                    <a:pt x="7770" y="5967"/>
                  </a:lnTo>
                  <a:lnTo>
                    <a:pt x="7819" y="5870"/>
                  </a:lnTo>
                  <a:lnTo>
                    <a:pt x="7868" y="5797"/>
                  </a:lnTo>
                  <a:lnTo>
                    <a:pt x="7941" y="5748"/>
                  </a:lnTo>
                  <a:lnTo>
                    <a:pt x="8038" y="5700"/>
                  </a:lnTo>
                  <a:lnTo>
                    <a:pt x="8111" y="5675"/>
                  </a:lnTo>
                  <a:lnTo>
                    <a:pt x="8209" y="5651"/>
                  </a:lnTo>
                  <a:lnTo>
                    <a:pt x="8939" y="5651"/>
                  </a:lnTo>
                  <a:lnTo>
                    <a:pt x="8939" y="5651"/>
                  </a:lnTo>
                  <a:lnTo>
                    <a:pt x="9037" y="5675"/>
                  </a:lnTo>
                  <a:lnTo>
                    <a:pt x="9110" y="5700"/>
                  </a:lnTo>
                  <a:lnTo>
                    <a:pt x="9207" y="5748"/>
                  </a:lnTo>
                  <a:lnTo>
                    <a:pt x="9280" y="5797"/>
                  </a:lnTo>
                  <a:lnTo>
                    <a:pt x="9329" y="5870"/>
                  </a:lnTo>
                  <a:lnTo>
                    <a:pt x="9378" y="5967"/>
                  </a:lnTo>
                  <a:lnTo>
                    <a:pt x="9402" y="6041"/>
                  </a:lnTo>
                  <a:lnTo>
                    <a:pt x="9426" y="6138"/>
                  </a:lnTo>
                  <a:lnTo>
                    <a:pt x="9426" y="6747"/>
                  </a:lnTo>
                  <a:lnTo>
                    <a:pt x="16173" y="6747"/>
                  </a:lnTo>
                  <a:lnTo>
                    <a:pt x="16173" y="6747"/>
                  </a:lnTo>
                  <a:lnTo>
                    <a:pt x="16367" y="6722"/>
                  </a:lnTo>
                  <a:lnTo>
                    <a:pt x="16562" y="6674"/>
                  </a:lnTo>
                  <a:lnTo>
                    <a:pt x="16708" y="6576"/>
                  </a:lnTo>
                  <a:lnTo>
                    <a:pt x="16855" y="6455"/>
                  </a:lnTo>
                  <a:lnTo>
                    <a:pt x="16976" y="6308"/>
                  </a:lnTo>
                  <a:lnTo>
                    <a:pt x="17074" y="6138"/>
                  </a:lnTo>
                  <a:lnTo>
                    <a:pt x="17122" y="5967"/>
                  </a:lnTo>
                  <a:lnTo>
                    <a:pt x="17147" y="5773"/>
                  </a:lnTo>
                  <a:lnTo>
                    <a:pt x="17147" y="2363"/>
                  </a:lnTo>
                  <a:lnTo>
                    <a:pt x="17147" y="2363"/>
                  </a:lnTo>
                  <a:lnTo>
                    <a:pt x="17147" y="2266"/>
                  </a:lnTo>
                  <a:lnTo>
                    <a:pt x="17098" y="2168"/>
                  </a:lnTo>
                  <a:lnTo>
                    <a:pt x="17074" y="2071"/>
                  </a:lnTo>
                  <a:lnTo>
                    <a:pt x="17001" y="2022"/>
                  </a:lnTo>
                  <a:lnTo>
                    <a:pt x="16928" y="1949"/>
                  </a:lnTo>
                  <a:lnTo>
                    <a:pt x="16855" y="1900"/>
                  </a:lnTo>
                  <a:lnTo>
                    <a:pt x="16757" y="1876"/>
                  </a:lnTo>
                  <a:lnTo>
                    <a:pt x="16660" y="1876"/>
                  </a:lnTo>
                  <a:lnTo>
                    <a:pt x="16660" y="1876"/>
                  </a:lnTo>
                  <a:close/>
                  <a:moveTo>
                    <a:pt x="10620" y="1876"/>
                  </a:moveTo>
                  <a:lnTo>
                    <a:pt x="6528" y="1876"/>
                  </a:lnTo>
                  <a:lnTo>
                    <a:pt x="6528" y="1462"/>
                  </a:lnTo>
                  <a:lnTo>
                    <a:pt x="6528" y="1462"/>
                  </a:lnTo>
                  <a:lnTo>
                    <a:pt x="6528" y="1364"/>
                  </a:lnTo>
                  <a:lnTo>
                    <a:pt x="6577" y="1291"/>
                  </a:lnTo>
                  <a:lnTo>
                    <a:pt x="6601" y="1194"/>
                  </a:lnTo>
                  <a:lnTo>
                    <a:pt x="6674" y="1121"/>
                  </a:lnTo>
                  <a:lnTo>
                    <a:pt x="6747" y="1072"/>
                  </a:lnTo>
                  <a:lnTo>
                    <a:pt x="6820" y="1023"/>
                  </a:lnTo>
                  <a:lnTo>
                    <a:pt x="6918" y="999"/>
                  </a:lnTo>
                  <a:lnTo>
                    <a:pt x="7015" y="975"/>
                  </a:lnTo>
                  <a:lnTo>
                    <a:pt x="10133" y="975"/>
                  </a:lnTo>
                  <a:lnTo>
                    <a:pt x="10133" y="975"/>
                  </a:lnTo>
                  <a:lnTo>
                    <a:pt x="10230" y="999"/>
                  </a:lnTo>
                  <a:lnTo>
                    <a:pt x="10327" y="1023"/>
                  </a:lnTo>
                  <a:lnTo>
                    <a:pt x="10400" y="1072"/>
                  </a:lnTo>
                  <a:lnTo>
                    <a:pt x="10474" y="1121"/>
                  </a:lnTo>
                  <a:lnTo>
                    <a:pt x="10547" y="1194"/>
                  </a:lnTo>
                  <a:lnTo>
                    <a:pt x="10571" y="1291"/>
                  </a:lnTo>
                  <a:lnTo>
                    <a:pt x="10620" y="1364"/>
                  </a:lnTo>
                  <a:lnTo>
                    <a:pt x="10620" y="1462"/>
                  </a:lnTo>
                  <a:lnTo>
                    <a:pt x="10620" y="187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29;p37">
              <a:extLst>
                <a:ext uri="{FF2B5EF4-FFF2-40B4-BE49-F238E27FC236}">
                  <a16:creationId xmlns:a16="http://schemas.microsoft.com/office/drawing/2014/main" xmlns="" id="{97C76D90-830E-42CE-9CE7-B4BBF3B8708E}"/>
                </a:ext>
              </a:extLst>
            </p:cNvPr>
            <p:cNvSpPr/>
            <p:nvPr/>
          </p:nvSpPr>
          <p:spPr>
            <a:xfrm>
              <a:off x="2792550" y="3862125"/>
              <a:ext cx="42650" cy="23775"/>
            </a:xfrm>
            <a:custGeom>
              <a:avLst/>
              <a:gdLst/>
              <a:ahLst/>
              <a:cxnLst/>
              <a:rect l="l" t="t" r="r" b="b"/>
              <a:pathLst>
                <a:path w="1706" h="951" fill="none" extrusionOk="0">
                  <a:moveTo>
                    <a:pt x="1705" y="1"/>
                  </a:moveTo>
                  <a:lnTo>
                    <a:pt x="1705" y="463"/>
                  </a:lnTo>
                  <a:lnTo>
                    <a:pt x="1705" y="463"/>
                  </a:lnTo>
                  <a:lnTo>
                    <a:pt x="1681" y="561"/>
                  </a:lnTo>
                  <a:lnTo>
                    <a:pt x="1657" y="658"/>
                  </a:lnTo>
                  <a:lnTo>
                    <a:pt x="1608" y="756"/>
                  </a:lnTo>
                  <a:lnTo>
                    <a:pt x="1559" y="804"/>
                  </a:lnTo>
                  <a:lnTo>
                    <a:pt x="1486" y="877"/>
                  </a:lnTo>
                  <a:lnTo>
                    <a:pt x="1389" y="926"/>
                  </a:lnTo>
                  <a:lnTo>
                    <a:pt x="1316" y="951"/>
                  </a:lnTo>
                  <a:lnTo>
                    <a:pt x="1218" y="951"/>
                  </a:lnTo>
                  <a:lnTo>
                    <a:pt x="488" y="951"/>
                  </a:lnTo>
                  <a:lnTo>
                    <a:pt x="488" y="951"/>
                  </a:lnTo>
                  <a:lnTo>
                    <a:pt x="390" y="951"/>
                  </a:lnTo>
                  <a:lnTo>
                    <a:pt x="317" y="926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56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0" y="463"/>
                  </a:ln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30;p37">
              <a:extLst>
                <a:ext uri="{FF2B5EF4-FFF2-40B4-BE49-F238E27FC236}">
                  <a16:creationId xmlns:a16="http://schemas.microsoft.com/office/drawing/2014/main" xmlns="" id="{D1A2BF70-3CE7-4A73-B723-B87FBD6E40AE}"/>
                </a:ext>
              </a:extLst>
            </p:cNvPr>
            <p:cNvSpPr/>
            <p:nvPr/>
          </p:nvSpPr>
          <p:spPr>
            <a:xfrm>
              <a:off x="2599525" y="3852375"/>
              <a:ext cx="428675" cy="188175"/>
            </a:xfrm>
            <a:custGeom>
              <a:avLst/>
              <a:gdLst/>
              <a:ahLst/>
              <a:cxnLst/>
              <a:rect l="l" t="t" r="r" b="b"/>
              <a:pathLst>
                <a:path w="17147" h="7527" fill="none" extrusionOk="0">
                  <a:moveTo>
                    <a:pt x="1" y="1"/>
                  </a:moveTo>
                  <a:lnTo>
                    <a:pt x="1" y="7040"/>
                  </a:lnTo>
                  <a:lnTo>
                    <a:pt x="1" y="7040"/>
                  </a:lnTo>
                  <a:lnTo>
                    <a:pt x="1" y="7137"/>
                  </a:lnTo>
                  <a:lnTo>
                    <a:pt x="50" y="7210"/>
                  </a:lnTo>
                  <a:lnTo>
                    <a:pt x="74" y="7307"/>
                  </a:lnTo>
                  <a:lnTo>
                    <a:pt x="147" y="7381"/>
                  </a:lnTo>
                  <a:lnTo>
                    <a:pt x="220" y="7429"/>
                  </a:lnTo>
                  <a:lnTo>
                    <a:pt x="293" y="7478"/>
                  </a:lnTo>
                  <a:lnTo>
                    <a:pt x="391" y="7502"/>
                  </a:lnTo>
                  <a:lnTo>
                    <a:pt x="488" y="7527"/>
                  </a:lnTo>
                  <a:lnTo>
                    <a:pt x="16660" y="7527"/>
                  </a:lnTo>
                  <a:lnTo>
                    <a:pt x="16660" y="7527"/>
                  </a:lnTo>
                  <a:lnTo>
                    <a:pt x="16757" y="7502"/>
                  </a:lnTo>
                  <a:lnTo>
                    <a:pt x="16855" y="7478"/>
                  </a:lnTo>
                  <a:lnTo>
                    <a:pt x="16928" y="7429"/>
                  </a:lnTo>
                  <a:lnTo>
                    <a:pt x="17001" y="7381"/>
                  </a:lnTo>
                  <a:lnTo>
                    <a:pt x="17074" y="7307"/>
                  </a:lnTo>
                  <a:lnTo>
                    <a:pt x="17098" y="7210"/>
                  </a:lnTo>
                  <a:lnTo>
                    <a:pt x="17147" y="7137"/>
                  </a:lnTo>
                  <a:lnTo>
                    <a:pt x="17147" y="7040"/>
                  </a:lnTo>
                  <a:lnTo>
                    <a:pt x="17147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EE17196-13B1-4414-B66B-2D02DBE11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07" y="1571330"/>
            <a:ext cx="5080324" cy="3410402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C21F028-910D-4059-B1E9-19D56E27B2F1}"/>
              </a:ext>
            </a:extLst>
          </p:cNvPr>
          <p:cNvSpPr/>
          <p:nvPr/>
        </p:nvSpPr>
        <p:spPr>
          <a:xfrm>
            <a:off x="2430323" y="2676616"/>
            <a:ext cx="1999780" cy="33855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latin typeface="Segoe UI Semibold" panose="020B0702040204020203" pitchFamily="34" charset="0"/>
              </a:rPr>
              <a:t>План коворкинга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FE01C615-4670-4885-A9E0-8765B9FF59B3}"/>
              </a:ext>
            </a:extLst>
          </p:cNvPr>
          <p:cNvSpPr/>
          <p:nvPr/>
        </p:nvSpPr>
        <p:spPr>
          <a:xfrm>
            <a:off x="1879280" y="46703"/>
            <a:ext cx="22926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http://fabrika-coworking.ru/</a:t>
            </a:r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7B4D1669-DCA6-4F6E-A2EE-A386B9AF4C0F}"/>
              </a:ext>
            </a:extLst>
          </p:cNvPr>
          <p:cNvSpPr/>
          <p:nvPr/>
        </p:nvSpPr>
        <p:spPr>
          <a:xfrm>
            <a:off x="-120500" y="1660312"/>
            <a:ext cx="1999780" cy="33855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latin typeface="Segoe UI Semibold" panose="020B0702040204020203" pitchFamily="34" charset="0"/>
              </a:rPr>
              <a:t>600 </a:t>
            </a:r>
            <a:r>
              <a:rPr lang="ru-RU" sz="1600" i="1" dirty="0" err="1">
                <a:latin typeface="Segoe UI Semibold" panose="020B0702040204020203" pitchFamily="34" charset="0"/>
              </a:rPr>
              <a:t>кв.м</a:t>
            </a:r>
            <a:endParaRPr lang="ru-RU" sz="1600" i="1" dirty="0">
              <a:latin typeface="Segoe UI Semibold" panose="020B0702040204020203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E079EFA-AB17-47BF-9945-24A61E0080FB}"/>
              </a:ext>
            </a:extLst>
          </p:cNvPr>
          <p:cNvSpPr/>
          <p:nvPr/>
        </p:nvSpPr>
        <p:spPr>
          <a:xfrm>
            <a:off x="5748135" y="1709069"/>
            <a:ext cx="2797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Montserrat-Bold"/>
                <a:cs typeface="Miriam" panose="020B0502050101010101" pitchFamily="34" charset="-79"/>
              </a:rPr>
              <a:t>Все необходимое</a:t>
            </a:r>
            <a:r>
              <a:rPr lang="ru-RU" dirty="0">
                <a:cs typeface="Miriam" panose="020B0502050101010101" pitchFamily="34" charset="-79"/>
              </a:rPr>
              <a:t/>
            </a:r>
            <a:br>
              <a:rPr lang="ru-RU" dirty="0">
                <a:cs typeface="Miriam" panose="020B0502050101010101" pitchFamily="34" charset="-79"/>
              </a:rPr>
            </a:br>
            <a:r>
              <a:rPr lang="ru-RU" dirty="0">
                <a:latin typeface="Montserrat-Bold"/>
                <a:cs typeface="Miriam" panose="020B0502050101010101" pitchFamily="34" charset="-79"/>
              </a:rPr>
              <a:t>чтобы работать было комфортно</a:t>
            </a:r>
            <a:endParaRPr lang="ru-RU" dirty="0">
              <a:cs typeface="Miriam" panose="020B0502050101010101" pitchFamily="34" charset="-79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8867122-1026-4FA2-974B-FCBABE07AC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8135" y="2400952"/>
            <a:ext cx="381631" cy="381631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43F0F681-F5E3-4018-8DC3-DFF8BC7E91B2}"/>
              </a:ext>
            </a:extLst>
          </p:cNvPr>
          <p:cNvSpPr/>
          <p:nvPr/>
        </p:nvSpPr>
        <p:spPr>
          <a:xfrm>
            <a:off x="6212541" y="2413251"/>
            <a:ext cx="981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rgbClr val="333333"/>
                </a:solidFill>
                <a:latin typeface="Montserrat-Regular"/>
              </a:rPr>
              <a:t>Напитки:</a:t>
            </a:r>
            <a:br>
              <a:rPr lang="ru-RU" sz="900" dirty="0">
                <a:solidFill>
                  <a:srgbClr val="333333"/>
                </a:solidFill>
                <a:latin typeface="Montserrat-Regular"/>
              </a:rPr>
            </a:br>
            <a:r>
              <a:rPr lang="ru-RU" sz="900" dirty="0">
                <a:solidFill>
                  <a:srgbClr val="333333"/>
                </a:solidFill>
                <a:latin typeface="Montserrat-Regular"/>
              </a:rPr>
              <a:t>кофе, вода, чай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84B5F79-7C54-41C0-87D5-0E8DF075A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8135" y="2951246"/>
            <a:ext cx="381631" cy="3816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D10C9BC-4E59-45E3-BADF-6324D3F4E9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8134" y="3501540"/>
            <a:ext cx="381632" cy="38163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A10EEB1-2553-4A89-A615-10C59B9B70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8135" y="4051834"/>
            <a:ext cx="381631" cy="38163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1F862064-4168-4CC3-9801-4248159768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9528" y="2416296"/>
            <a:ext cx="381633" cy="381633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D1C88A0A-A51F-4A8A-B04D-FAB73C44D4E6}"/>
              </a:ext>
            </a:extLst>
          </p:cNvPr>
          <p:cNvSpPr/>
          <p:nvPr/>
        </p:nvSpPr>
        <p:spPr>
          <a:xfrm>
            <a:off x="6212541" y="2963545"/>
            <a:ext cx="981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rgbClr val="333333"/>
                </a:solidFill>
                <a:latin typeface="Montserrat-Regular"/>
              </a:rPr>
              <a:t>Интернет </a:t>
            </a:r>
            <a:endParaRPr lang="en-US" sz="900" dirty="0">
              <a:solidFill>
                <a:srgbClr val="333333"/>
              </a:solidFill>
              <a:latin typeface="Montserrat-Regular"/>
            </a:endParaRPr>
          </a:p>
          <a:p>
            <a:r>
              <a:rPr lang="en-US" sz="900" dirty="0" err="1">
                <a:solidFill>
                  <a:srgbClr val="333333"/>
                </a:solidFill>
                <a:latin typeface="Montserrat-Regular"/>
              </a:rPr>
              <a:t>WiFi</a:t>
            </a:r>
            <a:r>
              <a:rPr lang="en-US" sz="900" dirty="0">
                <a:solidFill>
                  <a:srgbClr val="333333"/>
                </a:solidFill>
                <a:latin typeface="Montserrat-Regular"/>
              </a:rPr>
              <a:t> </a:t>
            </a:r>
            <a:r>
              <a:rPr lang="ru-RU" sz="900" dirty="0" err="1">
                <a:solidFill>
                  <a:srgbClr val="333333"/>
                </a:solidFill>
                <a:latin typeface="Montserrat-Regular"/>
              </a:rPr>
              <a:t>безлимит</a:t>
            </a:r>
            <a:endParaRPr lang="ru-RU" sz="900" dirty="0">
              <a:solidFill>
                <a:srgbClr val="333333"/>
              </a:solidFill>
              <a:latin typeface="Montserrat-Regular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410D2A68-CBF4-44F7-A858-1A228EE86603}"/>
              </a:ext>
            </a:extLst>
          </p:cNvPr>
          <p:cNvSpPr/>
          <p:nvPr/>
        </p:nvSpPr>
        <p:spPr>
          <a:xfrm>
            <a:off x="6212541" y="3519032"/>
            <a:ext cx="981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rgbClr val="333333"/>
                </a:solidFill>
                <a:latin typeface="Montserrat-Regular"/>
              </a:rPr>
              <a:t>Принтер и</a:t>
            </a:r>
          </a:p>
          <a:p>
            <a:r>
              <a:rPr lang="ru-RU" sz="900" dirty="0">
                <a:solidFill>
                  <a:srgbClr val="333333"/>
                </a:solidFill>
                <a:latin typeface="Montserrat-Regular"/>
              </a:rPr>
              <a:t>бумага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48BC678B-1B0F-4317-B3C5-674D2BD3A9ED}"/>
              </a:ext>
            </a:extLst>
          </p:cNvPr>
          <p:cNvSpPr/>
          <p:nvPr/>
        </p:nvSpPr>
        <p:spPr>
          <a:xfrm>
            <a:off x="6212541" y="4051834"/>
            <a:ext cx="981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rgbClr val="333333"/>
                </a:solidFill>
                <a:latin typeface="Montserrat-Regular"/>
              </a:rPr>
              <a:t>Зона отдыха</a:t>
            </a:r>
          </a:p>
          <a:p>
            <a:r>
              <a:rPr lang="ru-RU" sz="900" dirty="0">
                <a:solidFill>
                  <a:srgbClr val="333333"/>
                </a:solidFill>
                <a:latin typeface="Montserrat-Regular"/>
              </a:rPr>
              <a:t>с </a:t>
            </a:r>
            <a:r>
              <a:rPr lang="en-US" sz="900" dirty="0">
                <a:solidFill>
                  <a:srgbClr val="333333"/>
                </a:solidFill>
                <a:latin typeface="Montserrat-Regular"/>
              </a:rPr>
              <a:t>TV</a:t>
            </a:r>
            <a:endParaRPr lang="ru-RU" sz="900" dirty="0">
              <a:solidFill>
                <a:srgbClr val="333333"/>
              </a:solidFill>
              <a:latin typeface="Montserrat-Regular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100A66BD-B4BC-48D2-A08A-E0690CC5D05E}"/>
              </a:ext>
            </a:extLst>
          </p:cNvPr>
          <p:cNvSpPr/>
          <p:nvPr/>
        </p:nvSpPr>
        <p:spPr>
          <a:xfrm>
            <a:off x="7965380" y="2411078"/>
            <a:ext cx="10819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rgbClr val="333333"/>
                </a:solidFill>
                <a:latin typeface="Montserrat-Regular"/>
              </a:rPr>
              <a:t>Техподдержка </a:t>
            </a:r>
            <a:r>
              <a:rPr lang="en-US" sz="900" dirty="0">
                <a:solidFill>
                  <a:srgbClr val="333333"/>
                </a:solidFill>
                <a:latin typeface="Montserrat-Regular"/>
              </a:rPr>
              <a:t>IT</a:t>
            </a:r>
            <a:r>
              <a:rPr lang="ru-RU" sz="900" dirty="0">
                <a:solidFill>
                  <a:srgbClr val="333333"/>
                </a:solidFill>
                <a:latin typeface="Montserrat-Regular"/>
              </a:rPr>
              <a:t> администратор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A5387FC2-E025-4683-968F-B47240BA86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89530" y="2981936"/>
            <a:ext cx="381631" cy="38163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0A37EEFE-A0AA-4306-9284-9E763BD97E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89529" y="3547574"/>
            <a:ext cx="381632" cy="38163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0D21C71A-F65E-4729-9F31-AA0E8B1BB21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89530" y="4079987"/>
            <a:ext cx="381631" cy="381631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DF63EF6B-3A19-4196-8725-BDC9D8EEDB25}"/>
              </a:ext>
            </a:extLst>
          </p:cNvPr>
          <p:cNvSpPr/>
          <p:nvPr/>
        </p:nvSpPr>
        <p:spPr>
          <a:xfrm>
            <a:off x="7965381" y="2981936"/>
            <a:ext cx="981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rgbClr val="333333"/>
                </a:solidFill>
                <a:latin typeface="Montserrat-Regular"/>
              </a:rPr>
              <a:t>Оборудованная кухня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98CC63E9-C563-4BFB-8F70-DBBA627FBFAA}"/>
              </a:ext>
            </a:extLst>
          </p:cNvPr>
          <p:cNvSpPr/>
          <p:nvPr/>
        </p:nvSpPr>
        <p:spPr>
          <a:xfrm>
            <a:off x="7965381" y="3547574"/>
            <a:ext cx="98163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rgbClr val="333333"/>
                </a:solidFill>
                <a:latin typeface="Montserrat-Regular"/>
              </a:rPr>
              <a:t>Секретарь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B6D014F-14FD-4ADA-B73F-D63054256DFA}"/>
              </a:ext>
            </a:extLst>
          </p:cNvPr>
          <p:cNvSpPr/>
          <p:nvPr/>
        </p:nvSpPr>
        <p:spPr>
          <a:xfrm>
            <a:off x="7965380" y="4062365"/>
            <a:ext cx="11786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rgbClr val="333333"/>
                </a:solidFill>
                <a:latin typeface="Montserrat-Regular"/>
              </a:rPr>
              <a:t>Доступ к открытым мероприятиям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5"/>
          <p:cNvGrpSpPr/>
          <p:nvPr/>
        </p:nvGrpSpPr>
        <p:grpSpPr>
          <a:xfrm>
            <a:off x="317173" y="1679344"/>
            <a:ext cx="8044527" cy="2067200"/>
            <a:chOff x="185742" y="1287960"/>
            <a:chExt cx="8044527" cy="2067200"/>
          </a:xfrm>
        </p:grpSpPr>
        <p:sp>
          <p:nvSpPr>
            <p:cNvPr id="377" name="Google Shape;377;p25"/>
            <p:cNvSpPr/>
            <p:nvPr/>
          </p:nvSpPr>
          <p:spPr>
            <a:xfrm>
              <a:off x="6978450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78" name="Google Shape;378;p25"/>
            <p:cNvSpPr/>
            <p:nvPr/>
          </p:nvSpPr>
          <p:spPr>
            <a:xfrm rot="10800000" flipH="1">
              <a:off x="1423250" y="1697050"/>
              <a:ext cx="5566500" cy="12438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79" name="Google Shape;379;p25"/>
            <p:cNvSpPr/>
            <p:nvPr/>
          </p:nvSpPr>
          <p:spPr>
            <a:xfrm rot="10800000" flipH="1">
              <a:off x="6986470" y="1697043"/>
              <a:ext cx="1243800" cy="12438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80" name="Google Shape;380;p25"/>
            <p:cNvSpPr/>
            <p:nvPr/>
          </p:nvSpPr>
          <p:spPr>
            <a:xfrm flipH="1">
              <a:off x="185742" y="1697043"/>
              <a:ext cx="1243800" cy="12438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81" name="Google Shape;381;p25"/>
            <p:cNvSpPr/>
            <p:nvPr/>
          </p:nvSpPr>
          <p:spPr>
            <a:xfrm rot="10800000">
              <a:off x="18574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993A69B-D02A-4DEA-9009-41456AD259D8}"/>
              </a:ext>
            </a:extLst>
          </p:cNvPr>
          <p:cNvSpPr/>
          <p:nvPr/>
        </p:nvSpPr>
        <p:spPr>
          <a:xfrm>
            <a:off x="2022819" y="2387161"/>
            <a:ext cx="4934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Перечень свободных земельных участков для реализации инвестиционных проектов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854FCD82-A838-4B95-9156-F791B3E5D4CA}"/>
              </a:ext>
            </a:extLst>
          </p:cNvPr>
          <p:cNvSpPr/>
          <p:nvPr/>
        </p:nvSpPr>
        <p:spPr>
          <a:xfrm>
            <a:off x="193973" y="218737"/>
            <a:ext cx="12493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г.о</a:t>
            </a:r>
            <a:r>
              <a:rPr lang="ru-RU" sz="10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Электросталь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4607A8BD-D973-4C8F-8F8A-630FF2B86919}"/>
              </a:ext>
            </a:extLst>
          </p:cNvPr>
          <p:cNvSpPr/>
          <p:nvPr/>
        </p:nvSpPr>
        <p:spPr>
          <a:xfrm>
            <a:off x="7422823" y="4612400"/>
            <a:ext cx="172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9"/>
          <p:cNvSpPr txBox="1">
            <a:spLocks noGrp="1"/>
          </p:cNvSpPr>
          <p:nvPr>
            <p:ph type="body" idx="1"/>
          </p:nvPr>
        </p:nvSpPr>
        <p:spPr>
          <a:xfrm>
            <a:off x="2729753" y="4633765"/>
            <a:ext cx="6266529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Перечень свободных земельных участков на территории городского округа Электросталь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6ECF6F0-411E-4ED9-9372-95169DD5B982}"/>
              </a:ext>
            </a:extLst>
          </p:cNvPr>
          <p:cNvSpPr/>
          <p:nvPr/>
        </p:nvSpPr>
        <p:spPr>
          <a:xfrm>
            <a:off x="193973" y="218737"/>
            <a:ext cx="12493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г.о</a:t>
            </a:r>
            <a:r>
              <a:rPr lang="ru-RU" sz="10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Электросталь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F84E778-4392-48BE-97E3-1771280A3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547" y="1568698"/>
            <a:ext cx="2009594" cy="7756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45C288C-05F7-4083-AC1A-8CE77936D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547" y="2348192"/>
            <a:ext cx="2009594" cy="6994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4F6F05E-5AE8-4E89-A12C-9E843D3D1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547" y="3047684"/>
            <a:ext cx="2009593" cy="874306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4024F1CB-E42C-4CA4-9188-117C02FC24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327929"/>
              </p:ext>
            </p:extLst>
          </p:nvPr>
        </p:nvGraphicFramePr>
        <p:xfrm>
          <a:off x="1002547" y="978207"/>
          <a:ext cx="7555763" cy="293565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2016318">
                  <a:extLst>
                    <a:ext uri="{9D8B030D-6E8A-4147-A177-3AD203B41FA5}">
                      <a16:colId xmlns:a16="http://schemas.microsoft.com/office/drawing/2014/main" xmlns="" val="4047350660"/>
                    </a:ext>
                  </a:extLst>
                </a:gridCol>
                <a:gridCol w="968188">
                  <a:extLst>
                    <a:ext uri="{9D8B030D-6E8A-4147-A177-3AD203B41FA5}">
                      <a16:colId xmlns:a16="http://schemas.microsoft.com/office/drawing/2014/main" xmlns="" val="2766928582"/>
                    </a:ext>
                  </a:extLst>
                </a:gridCol>
                <a:gridCol w="705971">
                  <a:extLst>
                    <a:ext uri="{9D8B030D-6E8A-4147-A177-3AD203B41FA5}">
                      <a16:colId xmlns:a16="http://schemas.microsoft.com/office/drawing/2014/main" xmlns="" val="1924309831"/>
                    </a:ext>
                  </a:extLst>
                </a:gridCol>
                <a:gridCol w="1559940">
                  <a:extLst>
                    <a:ext uri="{9D8B030D-6E8A-4147-A177-3AD203B41FA5}">
                      <a16:colId xmlns:a16="http://schemas.microsoft.com/office/drawing/2014/main" xmlns="" val="2312101089"/>
                    </a:ext>
                  </a:extLst>
                </a:gridCol>
                <a:gridCol w="2305346">
                  <a:extLst>
                    <a:ext uri="{9D8B030D-6E8A-4147-A177-3AD203B41FA5}">
                      <a16:colId xmlns:a16="http://schemas.microsoft.com/office/drawing/2014/main" xmlns="" val="1410631956"/>
                    </a:ext>
                  </a:extLst>
                </a:gridCol>
              </a:tblGrid>
              <a:tr h="5644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Кадастровый номер</a:t>
                      </a:r>
                      <a:endParaRPr lang="ru-RU" sz="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Наименование предприятия</a:t>
                      </a:r>
                    </a:p>
                    <a:p>
                      <a:pPr marL="0" algn="ctr" defTabSz="914400" rtl="0" eaLnBrk="1" latinLnBrk="0" hangingPunct="1"/>
                      <a:endParaRPr lang="ru-RU" sz="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Общая площадь Га.:</a:t>
                      </a:r>
                      <a:endParaRPr lang="ru-RU" sz="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Фактический адрес</a:t>
                      </a:r>
                      <a:endParaRPr lang="ru-RU" sz="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Разрешенное использование</a:t>
                      </a:r>
                      <a:r>
                        <a:rPr lang="ru-RU" sz="800" kern="120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по документу:</a:t>
                      </a:r>
                      <a:endParaRPr lang="ru-RU" sz="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97017551"/>
                  </a:ext>
                </a:extLst>
              </a:tr>
              <a:tr h="6385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50:46:0010101:525</a:t>
                      </a: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Администрация </a:t>
                      </a:r>
                      <a:r>
                        <a:rPr lang="ru-RU" sz="800" b="0" kern="12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г.о</a:t>
                      </a: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. Электросталь</a:t>
                      </a:r>
                    </a:p>
                  </a:txBody>
                  <a:tcPr vert="vert270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1,1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г. Электросталь,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ул. Северная</a:t>
                      </a: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</a:t>
                      </a:r>
                      <a:b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</a:b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Тяжелая промышленность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63170061"/>
                  </a:ext>
                </a:extLst>
              </a:tr>
              <a:tr h="6947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50:46:0010101:526</a:t>
                      </a:r>
                    </a:p>
                  </a:txBody>
                  <a:tcPr anchor="b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0,3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69505419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50:46:0010101:514</a:t>
                      </a: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51178770"/>
                  </a:ext>
                </a:extLst>
              </a:tr>
              <a:tr h="7823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1,5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0872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4802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9"/>
          <p:cNvSpPr txBox="1">
            <a:spLocks noGrp="1"/>
          </p:cNvSpPr>
          <p:nvPr>
            <p:ph type="body" idx="1"/>
          </p:nvPr>
        </p:nvSpPr>
        <p:spPr>
          <a:xfrm>
            <a:off x="2729753" y="4633765"/>
            <a:ext cx="6266529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Перечень свободных земельных участков на территории городского округа Электросталь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6ECF6F0-411E-4ED9-9372-95169DD5B982}"/>
              </a:ext>
            </a:extLst>
          </p:cNvPr>
          <p:cNvSpPr/>
          <p:nvPr/>
        </p:nvSpPr>
        <p:spPr>
          <a:xfrm>
            <a:off x="193973" y="218737"/>
            <a:ext cx="12493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г.о</a:t>
            </a:r>
            <a:r>
              <a:rPr lang="ru-RU" sz="10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Электросталь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684BDE3-6A43-4B05-96CC-A3B28C77B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547" y="1533662"/>
            <a:ext cx="2009594" cy="8330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D857A69-8E10-43B1-B117-D9ACDD6D0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546" y="2380178"/>
            <a:ext cx="2009593" cy="6647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B24C3DA-882D-42F7-9382-7853A3A1F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546" y="3058440"/>
            <a:ext cx="2009593" cy="922713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4024F1CB-E42C-4CA4-9188-117C02FC24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360777"/>
              </p:ext>
            </p:extLst>
          </p:nvPr>
        </p:nvGraphicFramePr>
        <p:xfrm>
          <a:off x="1002547" y="944589"/>
          <a:ext cx="7555763" cy="306558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2016318">
                  <a:extLst>
                    <a:ext uri="{9D8B030D-6E8A-4147-A177-3AD203B41FA5}">
                      <a16:colId xmlns:a16="http://schemas.microsoft.com/office/drawing/2014/main" xmlns="" val="4047350660"/>
                    </a:ext>
                  </a:extLst>
                </a:gridCol>
                <a:gridCol w="968188">
                  <a:extLst>
                    <a:ext uri="{9D8B030D-6E8A-4147-A177-3AD203B41FA5}">
                      <a16:colId xmlns:a16="http://schemas.microsoft.com/office/drawing/2014/main" xmlns="" val="2766928582"/>
                    </a:ext>
                  </a:extLst>
                </a:gridCol>
                <a:gridCol w="705971">
                  <a:extLst>
                    <a:ext uri="{9D8B030D-6E8A-4147-A177-3AD203B41FA5}">
                      <a16:colId xmlns:a16="http://schemas.microsoft.com/office/drawing/2014/main" xmlns="" val="1924309831"/>
                    </a:ext>
                  </a:extLst>
                </a:gridCol>
                <a:gridCol w="1559940">
                  <a:extLst>
                    <a:ext uri="{9D8B030D-6E8A-4147-A177-3AD203B41FA5}">
                      <a16:colId xmlns:a16="http://schemas.microsoft.com/office/drawing/2014/main" xmlns="" val="2312101089"/>
                    </a:ext>
                  </a:extLst>
                </a:gridCol>
                <a:gridCol w="2305346">
                  <a:extLst>
                    <a:ext uri="{9D8B030D-6E8A-4147-A177-3AD203B41FA5}">
                      <a16:colId xmlns:a16="http://schemas.microsoft.com/office/drawing/2014/main" xmlns="" val="1410631956"/>
                    </a:ext>
                  </a:extLst>
                </a:gridCol>
              </a:tblGrid>
              <a:tr h="5644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Кадастровый номер</a:t>
                      </a:r>
                      <a:endParaRPr lang="ru-RU" sz="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Наименование предприятия</a:t>
                      </a:r>
                    </a:p>
                    <a:p>
                      <a:pPr marL="0" algn="ctr" defTabSz="914400" rtl="0" eaLnBrk="1" latinLnBrk="0" hangingPunct="1"/>
                      <a:endParaRPr lang="ru-RU" sz="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Общая площадь Га.:</a:t>
                      </a:r>
                      <a:endParaRPr lang="ru-RU" sz="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Фактический адрес</a:t>
                      </a:r>
                      <a:endParaRPr lang="ru-RU" sz="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Разрешенное использование</a:t>
                      </a:r>
                      <a:r>
                        <a:rPr lang="ru-RU" sz="800" kern="120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по документу:</a:t>
                      </a:r>
                      <a:endParaRPr lang="ru-RU" sz="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97017551"/>
                  </a:ext>
                </a:extLst>
              </a:tr>
              <a:tr h="8615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50:46:0060605:127</a:t>
                      </a:r>
                    </a:p>
                  </a:txBody>
                  <a:tcPr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Администрация </a:t>
                      </a:r>
                      <a:r>
                        <a:rPr lang="ru-RU" sz="800" b="0" kern="12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г.о</a:t>
                      </a: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. Электросталь</a:t>
                      </a:r>
                    </a:p>
                  </a:txBody>
                  <a:tcPr vert="vert270" anchor="ctr"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0,6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 г. Электросталь,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проезд </a:t>
                      </a:r>
                      <a:r>
                        <a:rPr lang="ru-RU" sz="800" b="0" i="0" u="none" strike="noStrike" kern="1200" cap="none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Криулинский</a:t>
                      </a:r>
                      <a:endParaRPr lang="ru-RU" sz="800" b="0" i="0" u="none" strike="noStrike" kern="1200" cap="none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Для размещения производственной базы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63170061"/>
                  </a:ext>
                </a:extLst>
              </a:tr>
              <a:tr h="6947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50:46:0060605:141</a:t>
                      </a:r>
                    </a:p>
                  </a:txBody>
                  <a:tcPr anchor="b"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0,4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69505419"/>
                  </a:ext>
                </a:extLst>
              </a:tr>
              <a:tr h="14224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50:46:0010101:43</a:t>
                      </a:r>
                    </a:p>
                  </a:txBody>
                  <a:tcPr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51178770"/>
                  </a:ext>
                </a:extLst>
              </a:tr>
              <a:tr h="7189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г. Электросталь, ул. Красная, с западной стороны от котельной "Северная"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8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Для размещения промышленных объектов, объектов коммунального хозяйства, материально-технического снабжения, сбыта и заготовок, транспорта</a:t>
                      </a:r>
                      <a:endParaRPr lang="ru-RU" dirty="0"/>
                    </a:p>
                  </a:txBody>
                  <a:tcPr anchor="ctr">
                    <a:lnL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40872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9165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9"/>
          <p:cNvSpPr txBox="1">
            <a:spLocks noGrp="1"/>
          </p:cNvSpPr>
          <p:nvPr>
            <p:ph type="body" idx="1"/>
          </p:nvPr>
        </p:nvSpPr>
        <p:spPr>
          <a:xfrm>
            <a:off x="2729753" y="4633765"/>
            <a:ext cx="6266529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Перечень свободных земельных участков на территории городского округа Электросталь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6ECF6F0-411E-4ED9-9372-95169DD5B982}"/>
              </a:ext>
            </a:extLst>
          </p:cNvPr>
          <p:cNvSpPr/>
          <p:nvPr/>
        </p:nvSpPr>
        <p:spPr>
          <a:xfrm>
            <a:off x="193973" y="218737"/>
            <a:ext cx="12493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г.о</a:t>
            </a:r>
            <a:r>
              <a:rPr lang="ru-RU" sz="10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Электросталь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06739C3-602B-4A7B-B21A-B35D5489A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123" y="1561581"/>
            <a:ext cx="2009594" cy="792208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4024F1CB-E42C-4CA4-9188-117C02FC24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512941"/>
              </p:ext>
            </p:extLst>
          </p:nvPr>
        </p:nvGraphicFramePr>
        <p:xfrm>
          <a:off x="1110123" y="991654"/>
          <a:ext cx="7555763" cy="138745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2016318">
                  <a:extLst>
                    <a:ext uri="{9D8B030D-6E8A-4147-A177-3AD203B41FA5}">
                      <a16:colId xmlns:a16="http://schemas.microsoft.com/office/drawing/2014/main" xmlns="" val="4047350660"/>
                    </a:ext>
                  </a:extLst>
                </a:gridCol>
                <a:gridCol w="968188">
                  <a:extLst>
                    <a:ext uri="{9D8B030D-6E8A-4147-A177-3AD203B41FA5}">
                      <a16:colId xmlns:a16="http://schemas.microsoft.com/office/drawing/2014/main" xmlns="" val="2766928582"/>
                    </a:ext>
                  </a:extLst>
                </a:gridCol>
                <a:gridCol w="705971">
                  <a:extLst>
                    <a:ext uri="{9D8B030D-6E8A-4147-A177-3AD203B41FA5}">
                      <a16:colId xmlns:a16="http://schemas.microsoft.com/office/drawing/2014/main" xmlns="" val="1924309831"/>
                    </a:ext>
                  </a:extLst>
                </a:gridCol>
                <a:gridCol w="1559940">
                  <a:extLst>
                    <a:ext uri="{9D8B030D-6E8A-4147-A177-3AD203B41FA5}">
                      <a16:colId xmlns:a16="http://schemas.microsoft.com/office/drawing/2014/main" xmlns="" val="2312101089"/>
                    </a:ext>
                  </a:extLst>
                </a:gridCol>
                <a:gridCol w="2305346">
                  <a:extLst>
                    <a:ext uri="{9D8B030D-6E8A-4147-A177-3AD203B41FA5}">
                      <a16:colId xmlns:a16="http://schemas.microsoft.com/office/drawing/2014/main" xmlns="" val="1410631956"/>
                    </a:ext>
                  </a:extLst>
                </a:gridCol>
              </a:tblGrid>
              <a:tr h="5644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Кадастровый номер</a:t>
                      </a:r>
                      <a:endParaRPr lang="ru-RU" sz="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Наименование предприятия</a:t>
                      </a:r>
                    </a:p>
                    <a:p>
                      <a:pPr marL="0" algn="ctr" defTabSz="914400" rtl="0" eaLnBrk="1" latinLnBrk="0" hangingPunct="1"/>
                      <a:endParaRPr lang="ru-RU" sz="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Общая площадь Га.:</a:t>
                      </a:r>
                      <a:endParaRPr lang="ru-RU" sz="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Фактический адрес</a:t>
                      </a:r>
                      <a:endParaRPr lang="ru-RU" sz="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Разрешенное использование</a:t>
                      </a:r>
                      <a:r>
                        <a:rPr lang="ru-RU" sz="800" kern="120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по документу:</a:t>
                      </a:r>
                      <a:endParaRPr lang="ru-RU" sz="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97017551"/>
                  </a:ext>
                </a:extLst>
              </a:tr>
              <a:tr h="6385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50:46:0060605:116</a:t>
                      </a: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ОАО "</a:t>
                      </a:r>
                      <a:r>
                        <a:rPr lang="ru-RU" sz="800" b="0" i="0" u="none" strike="noStrike" kern="1200" cap="none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УМиАТ</a:t>
                      </a:r>
                      <a:r>
                        <a:rPr lang="ru-RU" sz="8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№ 4 СММ"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1,9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cap="none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г.Электросталь</a:t>
                      </a:r>
                      <a:r>
                        <a:rPr lang="ru-RU" sz="8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ул.Рабочая,д.33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cap="none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Для размещения производственных и административных зданий, строений, сооружений промышленности, коммунального хозяйства, материально-технического продовольственного снабжения, сбыта и заготовок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631700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7067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5"/>
          <p:cNvGrpSpPr/>
          <p:nvPr/>
        </p:nvGrpSpPr>
        <p:grpSpPr>
          <a:xfrm>
            <a:off x="317173" y="1679344"/>
            <a:ext cx="8044527" cy="2067200"/>
            <a:chOff x="185742" y="1287960"/>
            <a:chExt cx="8044527" cy="2067200"/>
          </a:xfrm>
        </p:grpSpPr>
        <p:sp>
          <p:nvSpPr>
            <p:cNvPr id="377" name="Google Shape;377;p25"/>
            <p:cNvSpPr/>
            <p:nvPr/>
          </p:nvSpPr>
          <p:spPr>
            <a:xfrm>
              <a:off x="6978450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78" name="Google Shape;378;p25"/>
            <p:cNvSpPr/>
            <p:nvPr/>
          </p:nvSpPr>
          <p:spPr>
            <a:xfrm rot="10800000" flipH="1">
              <a:off x="1423250" y="1697050"/>
              <a:ext cx="5566500" cy="12438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79" name="Google Shape;379;p25"/>
            <p:cNvSpPr/>
            <p:nvPr/>
          </p:nvSpPr>
          <p:spPr>
            <a:xfrm rot="10800000" flipH="1">
              <a:off x="6986470" y="1697043"/>
              <a:ext cx="1243800" cy="12438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80" name="Google Shape;380;p25"/>
            <p:cNvSpPr/>
            <p:nvPr/>
          </p:nvSpPr>
          <p:spPr>
            <a:xfrm flipH="1">
              <a:off x="185742" y="1697043"/>
              <a:ext cx="1243800" cy="12438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81" name="Google Shape;381;p25"/>
            <p:cNvSpPr/>
            <p:nvPr/>
          </p:nvSpPr>
          <p:spPr>
            <a:xfrm rot="10800000">
              <a:off x="18574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993A69B-D02A-4DEA-9009-41456AD259D8}"/>
              </a:ext>
            </a:extLst>
          </p:cNvPr>
          <p:cNvSpPr/>
          <p:nvPr/>
        </p:nvSpPr>
        <p:spPr>
          <a:xfrm>
            <a:off x="2022819" y="2387161"/>
            <a:ext cx="4934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Перечень свободных земельных участков </a:t>
            </a:r>
          </a:p>
          <a:p>
            <a:pPr algn="ctr"/>
            <a:r>
              <a:rPr lang="ru-RU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сельскохозяйственного назначения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854FCD82-A838-4B95-9156-F791B3E5D4CA}"/>
              </a:ext>
            </a:extLst>
          </p:cNvPr>
          <p:cNvSpPr/>
          <p:nvPr/>
        </p:nvSpPr>
        <p:spPr>
          <a:xfrm>
            <a:off x="193973" y="218737"/>
            <a:ext cx="12493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г.о</a:t>
            </a:r>
            <a:r>
              <a:rPr lang="ru-RU" sz="10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Электросталь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4607A8BD-D973-4C8F-8F8A-630FF2B86919}"/>
              </a:ext>
            </a:extLst>
          </p:cNvPr>
          <p:cNvSpPr/>
          <p:nvPr/>
        </p:nvSpPr>
        <p:spPr>
          <a:xfrm>
            <a:off x="7422823" y="4612400"/>
            <a:ext cx="172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7818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9"/>
          <p:cNvSpPr txBox="1">
            <a:spLocks noGrp="1"/>
          </p:cNvSpPr>
          <p:nvPr>
            <p:ph type="body" idx="1"/>
          </p:nvPr>
        </p:nvSpPr>
        <p:spPr>
          <a:xfrm>
            <a:off x="2729753" y="4633765"/>
            <a:ext cx="6266529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Перечень свободных земельных участков на территории городского округа Электросталь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6ECF6F0-411E-4ED9-9372-95169DD5B982}"/>
              </a:ext>
            </a:extLst>
          </p:cNvPr>
          <p:cNvSpPr/>
          <p:nvPr/>
        </p:nvSpPr>
        <p:spPr>
          <a:xfrm>
            <a:off x="193973" y="218737"/>
            <a:ext cx="12493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г.о</a:t>
            </a:r>
            <a:r>
              <a:rPr lang="ru-RU" sz="10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Электросталь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4FD9325-922C-4F67-B618-010D26F6F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583" y="3216858"/>
            <a:ext cx="2040561" cy="7150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405975A-A5E9-413D-8CD8-899813D05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286" y="1759746"/>
            <a:ext cx="2027858" cy="81284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D8EF21D-9FE9-4778-A949-1180857739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8287" y="2572592"/>
            <a:ext cx="2027857" cy="644266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4024F1CB-E42C-4CA4-9188-117C02FC24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372407"/>
              </p:ext>
            </p:extLst>
          </p:nvPr>
        </p:nvGraphicFramePr>
        <p:xfrm>
          <a:off x="1755583" y="1215926"/>
          <a:ext cx="5250417" cy="271164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2046957">
                  <a:extLst>
                    <a:ext uri="{9D8B030D-6E8A-4147-A177-3AD203B41FA5}">
                      <a16:colId xmlns:a16="http://schemas.microsoft.com/office/drawing/2014/main" xmlns="" val="4047350660"/>
                    </a:ext>
                  </a:extLst>
                </a:gridCol>
                <a:gridCol w="897207">
                  <a:extLst>
                    <a:ext uri="{9D8B030D-6E8A-4147-A177-3AD203B41FA5}">
                      <a16:colId xmlns:a16="http://schemas.microsoft.com/office/drawing/2014/main" xmlns="" val="2766928582"/>
                    </a:ext>
                  </a:extLst>
                </a:gridCol>
                <a:gridCol w="632012">
                  <a:extLst>
                    <a:ext uri="{9D8B030D-6E8A-4147-A177-3AD203B41FA5}">
                      <a16:colId xmlns:a16="http://schemas.microsoft.com/office/drawing/2014/main" xmlns="" val="1924309831"/>
                    </a:ext>
                  </a:extLst>
                </a:gridCol>
                <a:gridCol w="1674241">
                  <a:extLst>
                    <a:ext uri="{9D8B030D-6E8A-4147-A177-3AD203B41FA5}">
                      <a16:colId xmlns:a16="http://schemas.microsoft.com/office/drawing/2014/main" xmlns="" val="2312101089"/>
                    </a:ext>
                  </a:extLst>
                </a:gridCol>
              </a:tblGrid>
              <a:tr h="5644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Кадастровый номер</a:t>
                      </a:r>
                      <a:endParaRPr lang="ru-RU" sz="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Наименование предприятия</a:t>
                      </a:r>
                    </a:p>
                    <a:p>
                      <a:pPr marL="0" algn="ctr" defTabSz="914400" rtl="0" eaLnBrk="1" latinLnBrk="0" hangingPunct="1"/>
                      <a:endParaRPr lang="ru-RU" sz="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Общая площадь Га.:</a:t>
                      </a:r>
                      <a:endParaRPr lang="ru-RU" sz="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Фактический адрес</a:t>
                      </a:r>
                      <a:endParaRPr lang="ru-RU" sz="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97017551"/>
                  </a:ext>
                </a:extLst>
              </a:tr>
              <a:tr h="71968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50:16:0502056:439</a:t>
                      </a:r>
                      <a:endParaRPr lang="ru-RU" sz="800" b="1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b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ООО "УК "Виктория </a:t>
                      </a:r>
                      <a:r>
                        <a:rPr lang="ru-RU" sz="800" b="0" kern="12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Эстейт</a:t>
                      </a: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"</a:t>
                      </a: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vert="vert270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26,8</a:t>
                      </a: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Г. Электросталь, поселок Случайный</a:t>
                      </a: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8149909"/>
                  </a:ext>
                </a:extLst>
              </a:tr>
              <a:tr h="9420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50:46:0060601:302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57718436"/>
                  </a:ext>
                </a:extLst>
              </a:tr>
              <a:tr h="6385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50:16:0502056:440</a:t>
                      </a: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63170061"/>
                  </a:ext>
                </a:extLst>
              </a:tr>
              <a:tr h="6947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50:16:0000000:68509</a:t>
                      </a:r>
                    </a:p>
                  </a:txBody>
                  <a:tcPr anchor="b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vert="vert270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15,4</a:t>
                      </a: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695054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13362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6"/>
          <p:cNvSpPr txBox="1">
            <a:spLocks noGrp="1"/>
          </p:cNvSpPr>
          <p:nvPr>
            <p:ph type="ctrTitle" idx="4294967295"/>
          </p:nvPr>
        </p:nvSpPr>
        <p:spPr>
          <a:xfrm>
            <a:off x="2613475" y="2242059"/>
            <a:ext cx="3917100" cy="5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185,244 users</a:t>
            </a:r>
            <a:endParaRPr sz="3000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CBF53017-16F0-435F-8AFE-87FC63569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51" y="1132917"/>
            <a:ext cx="2153520" cy="70933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D76B38E0-6A99-429E-AF85-6A500FAE8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51" y="1817296"/>
            <a:ext cx="2161473" cy="60611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100ED266-7886-4803-8E3F-EC4699B6AC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51" y="2436695"/>
            <a:ext cx="2153520" cy="60611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ECCDAFDF-4AB6-41B7-9343-1DEA71D242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51" y="3061374"/>
            <a:ext cx="2153519" cy="57120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5DAF0951-F976-4520-AC8C-236763A704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51" y="3670175"/>
            <a:ext cx="2153519" cy="804357"/>
          </a:xfrm>
          <a:prstGeom prst="rect">
            <a:avLst/>
          </a:prstGeom>
        </p:spPr>
      </p:pic>
      <p:graphicFrame>
        <p:nvGraphicFramePr>
          <p:cNvPr id="27" name="Таблица 26">
            <a:extLst>
              <a:ext uri="{FF2B5EF4-FFF2-40B4-BE49-F238E27FC236}">
                <a16:creationId xmlns:a16="http://schemas.microsoft.com/office/drawing/2014/main" xmlns="" id="{FE69675B-C52F-43B1-9743-A2C95B51FC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526346"/>
              </p:ext>
            </p:extLst>
          </p:nvPr>
        </p:nvGraphicFramePr>
        <p:xfrm>
          <a:off x="1701051" y="674645"/>
          <a:ext cx="5533465" cy="379420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2157308">
                  <a:extLst>
                    <a:ext uri="{9D8B030D-6E8A-4147-A177-3AD203B41FA5}">
                      <a16:colId xmlns:a16="http://schemas.microsoft.com/office/drawing/2014/main" xmlns="" val="4047350660"/>
                    </a:ext>
                  </a:extLst>
                </a:gridCol>
                <a:gridCol w="928794">
                  <a:extLst>
                    <a:ext uri="{9D8B030D-6E8A-4147-A177-3AD203B41FA5}">
                      <a16:colId xmlns:a16="http://schemas.microsoft.com/office/drawing/2014/main" xmlns="" val="2766928582"/>
                    </a:ext>
                  </a:extLst>
                </a:gridCol>
                <a:gridCol w="665629">
                  <a:extLst>
                    <a:ext uri="{9D8B030D-6E8A-4147-A177-3AD203B41FA5}">
                      <a16:colId xmlns:a16="http://schemas.microsoft.com/office/drawing/2014/main" xmlns="" val="1924309831"/>
                    </a:ext>
                  </a:extLst>
                </a:gridCol>
                <a:gridCol w="1781734">
                  <a:extLst>
                    <a:ext uri="{9D8B030D-6E8A-4147-A177-3AD203B41FA5}">
                      <a16:colId xmlns:a16="http://schemas.microsoft.com/office/drawing/2014/main" xmlns="" val="2312101089"/>
                    </a:ext>
                  </a:extLst>
                </a:gridCol>
              </a:tblGrid>
              <a:tr h="4694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Кадастровый номер</a:t>
                      </a: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предприятия</a:t>
                      </a:r>
                    </a:p>
                    <a:p>
                      <a:pPr marL="0" algn="ctr" defTabSz="914400" rtl="0" eaLnBrk="1" latinLnBrk="0" hangingPunct="1"/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площадь Га.:</a:t>
                      </a: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Фактический адрес</a:t>
                      </a: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97017551"/>
                  </a:ext>
                </a:extLst>
              </a:tr>
              <a:tr h="59845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50:16:0604162:5</a:t>
                      </a:r>
                    </a:p>
                  </a:txBody>
                  <a:tcPr anchor="b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ПАО «Машиностроительный завод»</a:t>
                      </a: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vert="vert270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157,5331 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обл. Московская, р-н Ногинский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8149909"/>
                  </a:ext>
                </a:extLst>
              </a:tr>
              <a:tr h="11720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</a:rPr>
                        <a:t>50:46:0060601:302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13,0354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обл. Московская, р-н Ногинский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57718436"/>
                  </a:ext>
                </a:extLst>
              </a:tr>
              <a:tr h="5310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50:16:0703052:69</a:t>
                      </a: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63170061"/>
                  </a:ext>
                </a:extLst>
              </a:tr>
              <a:tr h="6293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50:16:0704015:70</a:t>
                      </a:r>
                    </a:p>
                  </a:txBody>
                  <a:tcPr anchor="b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34,6489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обл. Московская, городской округ Электросталь, вблизи деревни Степаново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82146945"/>
                  </a:ext>
                </a:extLst>
              </a:tr>
              <a:tr h="5776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50:16:0703052:71</a:t>
                      </a:r>
                    </a:p>
                  </a:txBody>
                  <a:tcPr anchor="b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0,6569</a:t>
                      </a: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обл. Московская, р-н Ногинский</a:t>
                      </a: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69505419"/>
                  </a:ext>
                </a:extLst>
              </a:tr>
              <a:tr h="7234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50:16:0704015:71</a:t>
                      </a: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2,5742</a:t>
                      </a: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обл. Московская, р-н Ногинский</a:t>
                      </a: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51178770"/>
                  </a:ext>
                </a:extLst>
              </a:tr>
            </a:tbl>
          </a:graphicData>
        </a:graphic>
      </p:graphicFrame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4739357E-F134-4E5F-ABE2-994217ACB842}"/>
              </a:ext>
            </a:extLst>
          </p:cNvPr>
          <p:cNvSpPr/>
          <p:nvPr/>
        </p:nvSpPr>
        <p:spPr>
          <a:xfrm>
            <a:off x="193973" y="218737"/>
            <a:ext cx="12493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г.о</a:t>
            </a:r>
            <a:r>
              <a:rPr lang="ru-RU" sz="10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Электросталь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8EE345A2-525E-4C28-9BF7-9E18A4F5C4F9}"/>
              </a:ext>
            </a:extLst>
          </p:cNvPr>
          <p:cNvSpPr/>
          <p:nvPr/>
        </p:nvSpPr>
        <p:spPr>
          <a:xfrm>
            <a:off x="7422823" y="4612400"/>
            <a:ext cx="172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6"/>
          <p:cNvSpPr txBox="1">
            <a:spLocks noGrp="1"/>
          </p:cNvSpPr>
          <p:nvPr>
            <p:ph type="ctrTitle" idx="4294967295"/>
          </p:nvPr>
        </p:nvSpPr>
        <p:spPr>
          <a:xfrm>
            <a:off x="2613475" y="2242059"/>
            <a:ext cx="3917100" cy="5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185,244 users</a:t>
            </a:r>
            <a:endParaRPr sz="3000" dirty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4739357E-F134-4E5F-ABE2-994217ACB842}"/>
              </a:ext>
            </a:extLst>
          </p:cNvPr>
          <p:cNvSpPr/>
          <p:nvPr/>
        </p:nvSpPr>
        <p:spPr>
          <a:xfrm>
            <a:off x="193973" y="218737"/>
            <a:ext cx="12493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г.о</a:t>
            </a:r>
            <a:r>
              <a:rPr lang="ru-RU" sz="10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Электросталь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8EE345A2-525E-4C28-9BF7-9E18A4F5C4F9}"/>
              </a:ext>
            </a:extLst>
          </p:cNvPr>
          <p:cNvSpPr/>
          <p:nvPr/>
        </p:nvSpPr>
        <p:spPr>
          <a:xfrm>
            <a:off x="7422823" y="4612400"/>
            <a:ext cx="172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F3CFFCE-03A6-4763-B8A2-8A93A1EF9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288" y="1297313"/>
            <a:ext cx="2091018" cy="5494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1EF424A-52D7-4E7D-BCB1-F2932E47F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288" y="1848688"/>
            <a:ext cx="2091018" cy="61884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1A2BB5F-446E-466F-9F75-87357A3A8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288" y="2467535"/>
            <a:ext cx="2091018" cy="6197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643BEC9-8362-4894-9CBC-617CD1E597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289" y="3086382"/>
            <a:ext cx="2091018" cy="75947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86AC5CC-EDDE-4A36-BB24-506FD4B446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287" y="3841442"/>
            <a:ext cx="2091019" cy="835886"/>
          </a:xfrm>
          <a:prstGeom prst="rect">
            <a:avLst/>
          </a:prstGeom>
        </p:spPr>
      </p:pic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xmlns="" id="{CBAD8AF0-11D6-4B06-BEBB-07F8A49F25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665122"/>
              </p:ext>
            </p:extLst>
          </p:nvPr>
        </p:nvGraphicFramePr>
        <p:xfrm>
          <a:off x="1768288" y="602904"/>
          <a:ext cx="5372100" cy="406591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2094396">
                  <a:extLst>
                    <a:ext uri="{9D8B030D-6E8A-4147-A177-3AD203B41FA5}">
                      <a16:colId xmlns:a16="http://schemas.microsoft.com/office/drawing/2014/main" xmlns="" val="4047350660"/>
                    </a:ext>
                  </a:extLst>
                </a:gridCol>
                <a:gridCol w="931192">
                  <a:extLst>
                    <a:ext uri="{9D8B030D-6E8A-4147-A177-3AD203B41FA5}">
                      <a16:colId xmlns:a16="http://schemas.microsoft.com/office/drawing/2014/main" xmlns="" val="2766928582"/>
                    </a:ext>
                  </a:extLst>
                </a:gridCol>
                <a:gridCol w="611842">
                  <a:extLst>
                    <a:ext uri="{9D8B030D-6E8A-4147-A177-3AD203B41FA5}">
                      <a16:colId xmlns:a16="http://schemas.microsoft.com/office/drawing/2014/main" xmlns="" val="1924309831"/>
                    </a:ext>
                  </a:extLst>
                </a:gridCol>
                <a:gridCol w="1734670">
                  <a:extLst>
                    <a:ext uri="{9D8B030D-6E8A-4147-A177-3AD203B41FA5}">
                      <a16:colId xmlns:a16="http://schemas.microsoft.com/office/drawing/2014/main" xmlns="" val="2312101089"/>
                    </a:ext>
                  </a:extLst>
                </a:gridCol>
              </a:tblGrid>
              <a:tr h="70208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Кадастровый номер</a:t>
                      </a:r>
                      <a:endParaRPr lang="ru-RU" sz="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Наименование предприятия</a:t>
                      </a:r>
                    </a:p>
                    <a:p>
                      <a:pPr marL="0" algn="ctr" defTabSz="914400" rtl="0" eaLnBrk="1" latinLnBrk="0" hangingPunct="1"/>
                      <a:endParaRPr lang="ru-RU" sz="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Общая площадь Га.:</a:t>
                      </a:r>
                      <a:endParaRPr lang="ru-RU" sz="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Фактический адрес</a:t>
                      </a:r>
                      <a:endParaRPr lang="ru-RU" sz="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97017551"/>
                  </a:ext>
                </a:extLst>
              </a:tr>
              <a:tr h="5362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50:16:0704017:169 </a:t>
                      </a:r>
                    </a:p>
                  </a:txBody>
                  <a:tcPr anchor="b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ПАО «Машиностроительный завод»</a:t>
                      </a: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vert="vert270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10,2889 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городской округ Электросталь, вблизи поселка </a:t>
                      </a:r>
                      <a:r>
                        <a:rPr lang="ru-RU" sz="800" b="0" kern="12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Фрязево</a:t>
                      </a: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8149909"/>
                  </a:ext>
                </a:extLst>
              </a:tr>
              <a:tr h="619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50:16:0704017:170</a:t>
                      </a: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51,9930</a:t>
                      </a: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городской округ Электросталь, вблизи деревни Степаново</a:t>
                      </a:r>
                      <a:endParaRPr lang="ru-RU" sz="11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63170061"/>
                  </a:ext>
                </a:extLst>
              </a:tr>
              <a:tr h="631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50:16:0704017:171</a:t>
                      </a:r>
                    </a:p>
                  </a:txBody>
                  <a:tcPr anchor="b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5,8047</a:t>
                      </a: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городской округ Электросталь, вблизи деревни </a:t>
                      </a:r>
                      <a:r>
                        <a:rPr lang="ru-RU" sz="800" b="0" kern="12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Всеволодово</a:t>
                      </a: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82146945"/>
                  </a:ext>
                </a:extLst>
              </a:tr>
              <a:tr h="753035">
                <a:tc>
                  <a:txBody>
                    <a:bodyPr/>
                    <a:lstStyle/>
                    <a:p>
                      <a:r>
                        <a:rPr lang="ru-RU" sz="8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50:16:0704011:30</a:t>
                      </a:r>
                      <a:endParaRPr lang="ru-RU" dirty="0"/>
                    </a:p>
                  </a:txBody>
                  <a:tcPr anchor="b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42,5565</a:t>
                      </a: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р-н Ногинский</a:t>
                      </a: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05358294"/>
                  </a:ext>
                </a:extLst>
              </a:tr>
              <a:tr h="7530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50:16:0704011:31</a:t>
                      </a: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vert="vert27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6,2114 </a:t>
                      </a: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р-н Ногинский</a:t>
                      </a: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27006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8230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4"/>
          <p:cNvSpPr txBox="1">
            <a:spLocks noGrp="1"/>
          </p:cNvSpPr>
          <p:nvPr>
            <p:ph type="subTitle" idx="1"/>
          </p:nvPr>
        </p:nvSpPr>
        <p:spPr>
          <a:xfrm>
            <a:off x="82831" y="3001299"/>
            <a:ext cx="3839135" cy="7190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Arial Narrow" panose="020B0606020202030204" pitchFamily="34" charset="0"/>
              </a:rPr>
              <a:t>Площадь городского округа: </a:t>
            </a:r>
            <a:r>
              <a:rPr lang="ru-RU" sz="1200" dirty="0">
                <a:solidFill>
                  <a:schemeClr val="bg1"/>
                </a:solidFill>
                <a:latin typeface="Impact" panose="020B0806030902050204" pitchFamily="34" charset="0"/>
              </a:rPr>
              <a:t>135,37 кв. км</a:t>
            </a:r>
            <a:r>
              <a:rPr lang="ru-RU" sz="1200" dirty="0">
                <a:solidFill>
                  <a:schemeClr val="bg1"/>
                </a:solidFill>
                <a:latin typeface="Arial Narrow" panose="020B0606020202030204" pitchFamily="34" charset="0"/>
              </a:rPr>
              <a:t>., </a:t>
            </a:r>
          </a:p>
          <a:p>
            <a:r>
              <a:rPr lang="ru-RU" sz="1200" dirty="0">
                <a:solidFill>
                  <a:schemeClr val="bg1"/>
                </a:solidFill>
                <a:latin typeface="Arial Narrow" panose="020B0606020202030204" pitchFamily="34" charset="0"/>
              </a:rPr>
              <a:t>Расположение от Москвы: </a:t>
            </a:r>
            <a:r>
              <a:rPr lang="ru-RU" sz="1200" dirty="0">
                <a:solidFill>
                  <a:schemeClr val="bg1"/>
                </a:solidFill>
                <a:latin typeface="Impact" panose="020B0806030902050204" pitchFamily="34" charset="0"/>
              </a:rPr>
              <a:t>52 км (38 км от МКАД).</a:t>
            </a:r>
          </a:p>
          <a:p>
            <a:r>
              <a:rPr lang="ru-RU" sz="1200" dirty="0">
                <a:solidFill>
                  <a:schemeClr val="bg1"/>
                </a:solidFill>
                <a:latin typeface="Arial Narrow" panose="020B0606020202030204" pitchFamily="34" charset="0"/>
              </a:rPr>
              <a:t>Географические координаты: </a:t>
            </a:r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55°48′00″ с. ш. 38°27′00″ в. д.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6BD606F-0C94-4BCC-8CAB-F5D39F84E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2" y="443753"/>
            <a:ext cx="6289523" cy="2016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55437A5-E9BB-47F4-A715-B4E4B06F31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700" y="290247"/>
            <a:ext cx="702035" cy="7503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3F3BCFDA-2CB8-4A9B-ACD4-D3251E3AF281}"/>
              </a:ext>
            </a:extLst>
          </p:cNvPr>
          <p:cNvSpPr/>
          <p:nvPr/>
        </p:nvSpPr>
        <p:spPr>
          <a:xfrm>
            <a:off x="7501111" y="4612698"/>
            <a:ext cx="172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9FA5223-F753-4A28-9FAB-DB476AEA6CF0}"/>
              </a:ext>
            </a:extLst>
          </p:cNvPr>
          <p:cNvSpPr/>
          <p:nvPr/>
        </p:nvSpPr>
        <p:spPr>
          <a:xfrm>
            <a:off x="7221978" y="3122280"/>
            <a:ext cx="1147353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Электросталь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C7221C4-8B63-4BFA-9D53-E35018ECF100}"/>
              </a:ext>
            </a:extLst>
          </p:cNvPr>
          <p:cNvSpPr/>
          <p:nvPr/>
        </p:nvSpPr>
        <p:spPr>
          <a:xfrm>
            <a:off x="6074625" y="2275575"/>
            <a:ext cx="1147353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Москва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B3842E4-15A4-4B55-8BF0-357EA49E6992}"/>
              </a:ext>
            </a:extLst>
          </p:cNvPr>
          <p:cNvSpPr/>
          <p:nvPr/>
        </p:nvSpPr>
        <p:spPr>
          <a:xfrm>
            <a:off x="7894452" y="1894797"/>
            <a:ext cx="1147353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Владимир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9D937EC6-F13F-4902-A26D-EA26DC72A4F6}"/>
              </a:ext>
            </a:extLst>
          </p:cNvPr>
          <p:cNvSpPr/>
          <p:nvPr/>
        </p:nvSpPr>
        <p:spPr>
          <a:xfrm>
            <a:off x="6731238" y="4070717"/>
            <a:ext cx="1147353" cy="3693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/>
              <a:t>Рязань</a:t>
            </a:r>
            <a:endParaRPr lang="ru-RU" sz="1100" dirty="0"/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xmlns="" id="{D71F7853-B481-48D7-BAEB-494BE8B6AF13}"/>
              </a:ext>
            </a:extLst>
          </p:cNvPr>
          <p:cNvCxnSpPr>
            <a:cxnSpLocks/>
          </p:cNvCxnSpPr>
          <p:nvPr/>
        </p:nvCxnSpPr>
        <p:spPr>
          <a:xfrm flipH="1" flipV="1">
            <a:off x="6657988" y="2633776"/>
            <a:ext cx="573676" cy="6620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E04C861-64DB-43A5-80B1-852ACD0A595C}"/>
              </a:ext>
            </a:extLst>
          </p:cNvPr>
          <p:cNvSpPr/>
          <p:nvPr/>
        </p:nvSpPr>
        <p:spPr>
          <a:xfrm>
            <a:off x="7489087" y="3650359"/>
            <a:ext cx="64280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184 км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149EA4EC-8191-4F41-B720-E0D58D147293}"/>
              </a:ext>
            </a:extLst>
          </p:cNvPr>
          <p:cNvCxnSpPr>
            <a:cxnSpLocks/>
            <a:stCxn id="2" idx="2"/>
            <a:endCxn id="11" idx="0"/>
          </p:cNvCxnSpPr>
          <p:nvPr/>
        </p:nvCxnSpPr>
        <p:spPr>
          <a:xfrm flipH="1">
            <a:off x="7304915" y="3491612"/>
            <a:ext cx="490740" cy="5791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04F1C491-876D-423D-8AC8-84FD17FAD10B}"/>
              </a:ext>
            </a:extLst>
          </p:cNvPr>
          <p:cNvCxnSpPr>
            <a:cxnSpLocks/>
            <a:stCxn id="2" idx="0"/>
            <a:endCxn id="10" idx="2"/>
          </p:cNvCxnSpPr>
          <p:nvPr/>
        </p:nvCxnSpPr>
        <p:spPr>
          <a:xfrm flipV="1">
            <a:off x="7795655" y="2264129"/>
            <a:ext cx="672474" cy="858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83B592CD-10C4-40AF-BF45-ACF4437B4D7E}"/>
              </a:ext>
            </a:extLst>
          </p:cNvPr>
          <p:cNvSpPr/>
          <p:nvPr/>
        </p:nvSpPr>
        <p:spPr>
          <a:xfrm>
            <a:off x="7966377" y="2714682"/>
            <a:ext cx="64280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140 км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ABCB563B-CA1B-436E-90DF-98A837B97444}"/>
              </a:ext>
            </a:extLst>
          </p:cNvPr>
          <p:cNvSpPr/>
          <p:nvPr/>
        </p:nvSpPr>
        <p:spPr>
          <a:xfrm>
            <a:off x="6578593" y="3001299"/>
            <a:ext cx="64280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38 км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6"/>
          <p:cNvSpPr txBox="1">
            <a:spLocks noGrp="1"/>
          </p:cNvSpPr>
          <p:nvPr>
            <p:ph type="ctrTitle" idx="4294967295"/>
          </p:nvPr>
        </p:nvSpPr>
        <p:spPr>
          <a:xfrm>
            <a:off x="2613475" y="2242059"/>
            <a:ext cx="3917100" cy="5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185,244 users</a:t>
            </a:r>
            <a:endParaRPr sz="3000" dirty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4739357E-F134-4E5F-ABE2-994217ACB842}"/>
              </a:ext>
            </a:extLst>
          </p:cNvPr>
          <p:cNvSpPr/>
          <p:nvPr/>
        </p:nvSpPr>
        <p:spPr>
          <a:xfrm>
            <a:off x="193973" y="218737"/>
            <a:ext cx="12493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г.о</a:t>
            </a:r>
            <a:r>
              <a:rPr lang="ru-RU" sz="10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Электросталь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8EE345A2-525E-4C28-9BF7-9E18A4F5C4F9}"/>
              </a:ext>
            </a:extLst>
          </p:cNvPr>
          <p:cNvSpPr/>
          <p:nvPr/>
        </p:nvSpPr>
        <p:spPr>
          <a:xfrm>
            <a:off x="7422823" y="4612400"/>
            <a:ext cx="172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4E9E3C8-EB04-4A17-A7AB-A178F3EFF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846" y="1289321"/>
            <a:ext cx="1992395" cy="6470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3097ECB-3091-4EA3-9F49-DEAFD2E64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844" y="1936376"/>
            <a:ext cx="1992395" cy="6643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BBFD427-CC68-4A3E-843B-B3F8E43607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844" y="2600774"/>
            <a:ext cx="1992395" cy="5882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989CF5B-51E2-4084-942E-79B60B766E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844" y="3189028"/>
            <a:ext cx="1992395" cy="7157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D31B5D6-776A-4674-A755-DDB02B9D16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844" y="3904826"/>
            <a:ext cx="1992395" cy="830051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B91F9FC3-2A06-4346-824C-4D79E8EF96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837681"/>
              </p:ext>
            </p:extLst>
          </p:nvPr>
        </p:nvGraphicFramePr>
        <p:xfrm>
          <a:off x="1819845" y="729775"/>
          <a:ext cx="5087248" cy="400510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1991489">
                  <a:extLst>
                    <a:ext uri="{9D8B030D-6E8A-4147-A177-3AD203B41FA5}">
                      <a16:colId xmlns:a16="http://schemas.microsoft.com/office/drawing/2014/main" xmlns="" val="4047350660"/>
                    </a:ext>
                  </a:extLst>
                </a:gridCol>
                <a:gridCol w="901860">
                  <a:extLst>
                    <a:ext uri="{9D8B030D-6E8A-4147-A177-3AD203B41FA5}">
                      <a16:colId xmlns:a16="http://schemas.microsoft.com/office/drawing/2014/main" xmlns="" val="2766928582"/>
                    </a:ext>
                  </a:extLst>
                </a:gridCol>
                <a:gridCol w="638735">
                  <a:extLst>
                    <a:ext uri="{9D8B030D-6E8A-4147-A177-3AD203B41FA5}">
                      <a16:colId xmlns:a16="http://schemas.microsoft.com/office/drawing/2014/main" xmlns="" val="1924309831"/>
                    </a:ext>
                  </a:extLst>
                </a:gridCol>
                <a:gridCol w="1555164">
                  <a:extLst>
                    <a:ext uri="{9D8B030D-6E8A-4147-A177-3AD203B41FA5}">
                      <a16:colId xmlns:a16="http://schemas.microsoft.com/office/drawing/2014/main" xmlns="" val="2312101089"/>
                    </a:ext>
                  </a:extLst>
                </a:gridCol>
              </a:tblGrid>
              <a:tr h="5794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Кадастровый номер</a:t>
                      </a:r>
                      <a:endParaRPr lang="ru-RU" sz="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Наименование предприятия</a:t>
                      </a:r>
                    </a:p>
                    <a:p>
                      <a:pPr marL="0" algn="ctr" defTabSz="914400" rtl="0" eaLnBrk="1" latinLnBrk="0" hangingPunct="1"/>
                      <a:endParaRPr lang="ru-RU" sz="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Общая площадь Га.:</a:t>
                      </a:r>
                      <a:endParaRPr lang="ru-RU" sz="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Фактический адрес</a:t>
                      </a:r>
                      <a:endParaRPr lang="ru-RU" sz="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97017551"/>
                  </a:ext>
                </a:extLst>
              </a:tr>
              <a:tr h="6069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50:16:0704015:73</a:t>
                      </a:r>
                    </a:p>
                  </a:txBody>
                  <a:tcPr anchor="b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ПАО «Машиностроительный завод»</a:t>
                      </a: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vert="vert270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25,6678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городской округ Электросталь, поселок Новые Дома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8149909"/>
                  </a:ext>
                </a:extLst>
              </a:tr>
              <a:tr h="5682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50:46:0060106:40</a:t>
                      </a:r>
                      <a:endParaRPr lang="ru-RU" sz="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116,8600</a:t>
                      </a: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</a:t>
                      </a:r>
                      <a:r>
                        <a:rPr lang="ru-RU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</a:t>
                      </a: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Электросталь, ул. Юбилейная, дом 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80530432"/>
                  </a:ext>
                </a:extLst>
              </a:tr>
              <a:tr h="5814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50:16:0704018:200</a:t>
                      </a:r>
                    </a:p>
                  </a:txBody>
                  <a:tcPr anchor="b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5,5855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городской округ Электросталь, поселок Елизаветино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82146945"/>
                  </a:ext>
                </a:extLst>
              </a:tr>
              <a:tr h="713191">
                <a:tc>
                  <a:txBody>
                    <a:bodyPr/>
                    <a:lstStyle/>
                    <a:p>
                      <a:r>
                        <a:rPr lang="ru-RU" sz="8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50:16:0704017:203</a:t>
                      </a:r>
                      <a:endParaRPr lang="ru-RU" dirty="0"/>
                    </a:p>
                  </a:txBody>
                  <a:tcPr anchor="b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11,8243</a:t>
                      </a: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городской округ Электросталь, вблизи деревни </a:t>
                      </a:r>
                      <a:r>
                        <a:rPr lang="ru-RU" sz="800" b="0" kern="12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Всеволодово</a:t>
                      </a: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16311256"/>
                  </a:ext>
                </a:extLst>
              </a:tr>
              <a:tr h="6888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50:16:0000000:60745</a:t>
                      </a: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vert="vert27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113,8304 </a:t>
                      </a: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городской округ Электросталь, поселок Елизаветино</a:t>
                      </a: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8043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39300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6"/>
          <p:cNvSpPr txBox="1">
            <a:spLocks noGrp="1"/>
          </p:cNvSpPr>
          <p:nvPr>
            <p:ph type="ctrTitle" idx="4294967295"/>
          </p:nvPr>
        </p:nvSpPr>
        <p:spPr>
          <a:xfrm>
            <a:off x="2613475" y="2242059"/>
            <a:ext cx="3917100" cy="5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185,244 users</a:t>
            </a:r>
            <a:endParaRPr sz="3000" dirty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4739357E-F134-4E5F-ABE2-994217ACB842}"/>
              </a:ext>
            </a:extLst>
          </p:cNvPr>
          <p:cNvSpPr/>
          <p:nvPr/>
        </p:nvSpPr>
        <p:spPr>
          <a:xfrm>
            <a:off x="193973" y="218737"/>
            <a:ext cx="12493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г.о</a:t>
            </a:r>
            <a:r>
              <a:rPr lang="ru-RU" sz="10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Электросталь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8EE345A2-525E-4C28-9BF7-9E18A4F5C4F9}"/>
              </a:ext>
            </a:extLst>
          </p:cNvPr>
          <p:cNvSpPr/>
          <p:nvPr/>
        </p:nvSpPr>
        <p:spPr>
          <a:xfrm>
            <a:off x="7422823" y="4612400"/>
            <a:ext cx="172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BC437F7-0D81-4A0F-A51B-D4D01F159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330" y="1104660"/>
            <a:ext cx="2245658" cy="5887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6EEE662-06D1-46B5-B3F4-8D0E379FE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330" y="1693375"/>
            <a:ext cx="2245658" cy="6800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2B89982-90C9-468F-91CF-1B285CF2DA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330" y="2386519"/>
            <a:ext cx="2245658" cy="7135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B17CFE0-B769-4465-B513-EB1971DED9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330" y="3113157"/>
            <a:ext cx="2245658" cy="6680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1190169-A55E-4193-A070-5098066399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330" y="3794362"/>
            <a:ext cx="2245658" cy="813945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2AB697F8-3D4B-44EE-A119-A83FF7069A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719622"/>
              </p:ext>
            </p:extLst>
          </p:nvPr>
        </p:nvGraphicFramePr>
        <p:xfrm>
          <a:off x="1694330" y="651365"/>
          <a:ext cx="5755340" cy="395694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2253025">
                  <a:extLst>
                    <a:ext uri="{9D8B030D-6E8A-4147-A177-3AD203B41FA5}">
                      <a16:colId xmlns:a16="http://schemas.microsoft.com/office/drawing/2014/main" xmlns="" val="4047350660"/>
                    </a:ext>
                  </a:extLst>
                </a:gridCol>
                <a:gridCol w="914186">
                  <a:extLst>
                    <a:ext uri="{9D8B030D-6E8A-4147-A177-3AD203B41FA5}">
                      <a16:colId xmlns:a16="http://schemas.microsoft.com/office/drawing/2014/main" xmlns="" val="2766928582"/>
                    </a:ext>
                  </a:extLst>
                </a:gridCol>
                <a:gridCol w="630776">
                  <a:extLst>
                    <a:ext uri="{9D8B030D-6E8A-4147-A177-3AD203B41FA5}">
                      <a16:colId xmlns:a16="http://schemas.microsoft.com/office/drawing/2014/main" xmlns="" val="1924309831"/>
                    </a:ext>
                  </a:extLst>
                </a:gridCol>
                <a:gridCol w="1957353">
                  <a:extLst>
                    <a:ext uri="{9D8B030D-6E8A-4147-A177-3AD203B41FA5}">
                      <a16:colId xmlns:a16="http://schemas.microsoft.com/office/drawing/2014/main" xmlns="" val="2312101089"/>
                    </a:ext>
                  </a:extLst>
                </a:gridCol>
              </a:tblGrid>
              <a:tr h="4537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Кадастровый номер</a:t>
                      </a:r>
                      <a:endParaRPr lang="ru-RU" sz="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Наименование предприятия</a:t>
                      </a:r>
                    </a:p>
                    <a:p>
                      <a:pPr marL="0" algn="ctr" defTabSz="914400" rtl="0" eaLnBrk="1" latinLnBrk="0" hangingPunct="1"/>
                      <a:endParaRPr lang="ru-RU" sz="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Общая площадь Га.:</a:t>
                      </a:r>
                      <a:endParaRPr lang="ru-RU" sz="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Фактический адрес</a:t>
                      </a:r>
                      <a:endParaRPr lang="ru-RU" sz="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97017551"/>
                  </a:ext>
                </a:extLst>
              </a:tr>
              <a:tr h="5784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50:16:0704017:207</a:t>
                      </a:r>
                    </a:p>
                  </a:txBody>
                  <a:tcPr anchor="b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ПАО «Машиностроительный завод»</a:t>
                      </a: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vert="vert270"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0,0174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городской округ Электросталь, поселок </a:t>
                      </a:r>
                      <a:r>
                        <a:rPr lang="ru-RU" sz="800" b="0" kern="12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Фрязево</a:t>
                      </a: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8149909"/>
                  </a:ext>
                </a:extLst>
              </a:tr>
              <a:tr h="6890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50:16:0704017:208 </a:t>
                      </a:r>
                      <a:endParaRPr lang="ru-RU" sz="8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0,0066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городской округ Электросталь, поселок </a:t>
                      </a:r>
                      <a:r>
                        <a:rPr lang="ru-RU" sz="800" b="0" kern="12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Фрязево</a:t>
                      </a: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57718436"/>
                  </a:ext>
                </a:extLst>
              </a:tr>
              <a:tr h="718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50:16:0704017:209 </a:t>
                      </a:r>
                    </a:p>
                  </a:txBody>
                  <a:tcPr anchor="b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0,0046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городской округ Электросталь, поселок </a:t>
                      </a:r>
                      <a:r>
                        <a:rPr lang="ru-RU" sz="800" b="0" kern="12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Фрязево</a:t>
                      </a: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82146945"/>
                  </a:ext>
                </a:extLst>
              </a:tr>
              <a:tr h="679076">
                <a:tc>
                  <a:txBody>
                    <a:bodyPr/>
                    <a:lstStyle/>
                    <a:p>
                      <a:r>
                        <a:rPr lang="ru-RU" sz="8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50:16:0704017:211</a:t>
                      </a:r>
                      <a:endParaRPr lang="ru-RU" dirty="0"/>
                    </a:p>
                  </a:txBody>
                  <a:tcPr anchor="b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2,2154</a:t>
                      </a: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городской округ Электросталь, поселок </a:t>
                      </a:r>
                      <a:r>
                        <a:rPr lang="ru-RU" sz="800" b="0" kern="12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Фрязево</a:t>
                      </a: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44339098"/>
                  </a:ext>
                </a:extLst>
              </a:tr>
              <a:tr h="7067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 50:16:0704017:213</a:t>
                      </a: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vert="vert27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0,5004  </a:t>
                      </a: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городской округ Электросталь, поселок </a:t>
                      </a:r>
                      <a:r>
                        <a:rPr lang="ru-RU" sz="800" b="0" kern="12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Фрязево</a:t>
                      </a:r>
                      <a:endParaRPr lang="ru-RU" sz="8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28361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6355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6"/>
          <p:cNvSpPr txBox="1">
            <a:spLocks noGrp="1"/>
          </p:cNvSpPr>
          <p:nvPr>
            <p:ph type="ctrTitle" idx="4294967295"/>
          </p:nvPr>
        </p:nvSpPr>
        <p:spPr>
          <a:xfrm>
            <a:off x="2613475" y="2242059"/>
            <a:ext cx="3917100" cy="5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185,244 users</a:t>
            </a:r>
            <a:endParaRPr sz="3000" dirty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4739357E-F134-4E5F-ABE2-994217ACB842}"/>
              </a:ext>
            </a:extLst>
          </p:cNvPr>
          <p:cNvSpPr/>
          <p:nvPr/>
        </p:nvSpPr>
        <p:spPr>
          <a:xfrm>
            <a:off x="193973" y="218737"/>
            <a:ext cx="12493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г.о</a:t>
            </a:r>
            <a:r>
              <a:rPr lang="ru-RU" sz="10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Электросталь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8EE345A2-525E-4C28-9BF7-9E18A4F5C4F9}"/>
              </a:ext>
            </a:extLst>
          </p:cNvPr>
          <p:cNvSpPr/>
          <p:nvPr/>
        </p:nvSpPr>
        <p:spPr>
          <a:xfrm>
            <a:off x="7422823" y="4612400"/>
            <a:ext cx="172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909C958-E7B8-4850-BAE9-ED5628559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17" y="2171487"/>
            <a:ext cx="3043199" cy="9191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BA268F9-EAF6-4111-90B8-28B37136D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16" y="3090670"/>
            <a:ext cx="3043199" cy="1020035"/>
          </a:xfrm>
          <a:prstGeom prst="rect">
            <a:avLst/>
          </a:prstGeom>
        </p:spPr>
      </p:pic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xmlns="" id="{A69D7061-6602-47E4-BBE6-4A645467E9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9676644"/>
              </p:ext>
            </p:extLst>
          </p:nvPr>
        </p:nvGraphicFramePr>
        <p:xfrm>
          <a:off x="681517" y="1442612"/>
          <a:ext cx="7780965" cy="266809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3045990">
                  <a:extLst>
                    <a:ext uri="{9D8B030D-6E8A-4147-A177-3AD203B41FA5}">
                      <a16:colId xmlns:a16="http://schemas.microsoft.com/office/drawing/2014/main" xmlns="" val="4047350660"/>
                    </a:ext>
                  </a:extLst>
                </a:gridCol>
                <a:gridCol w="1328587">
                  <a:extLst>
                    <a:ext uri="{9D8B030D-6E8A-4147-A177-3AD203B41FA5}">
                      <a16:colId xmlns:a16="http://schemas.microsoft.com/office/drawing/2014/main" xmlns="" val="2766928582"/>
                    </a:ext>
                  </a:extLst>
                </a:gridCol>
                <a:gridCol w="826994">
                  <a:extLst>
                    <a:ext uri="{9D8B030D-6E8A-4147-A177-3AD203B41FA5}">
                      <a16:colId xmlns:a16="http://schemas.microsoft.com/office/drawing/2014/main" xmlns="" val="1924309831"/>
                    </a:ext>
                  </a:extLst>
                </a:gridCol>
                <a:gridCol w="2579394">
                  <a:extLst>
                    <a:ext uri="{9D8B030D-6E8A-4147-A177-3AD203B41FA5}">
                      <a16:colId xmlns:a16="http://schemas.microsoft.com/office/drawing/2014/main" xmlns="" val="2312101089"/>
                    </a:ext>
                  </a:extLst>
                </a:gridCol>
              </a:tblGrid>
              <a:tr h="7298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Кадастровый номер</a:t>
                      </a:r>
                      <a:endParaRPr lang="ru-RU" sz="12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Наименование предприятия</a:t>
                      </a:r>
                    </a:p>
                    <a:p>
                      <a:pPr marL="0" algn="ctr" defTabSz="914400" rtl="0" eaLnBrk="1" latinLnBrk="0" hangingPunct="1"/>
                      <a:endParaRPr lang="ru-RU" sz="12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Общая площадь Га.:</a:t>
                      </a:r>
                      <a:endParaRPr lang="ru-RU" sz="12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Фактический адрес</a:t>
                      </a:r>
                      <a:endParaRPr lang="ru-RU" sz="12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97017551"/>
                  </a:ext>
                </a:extLst>
              </a:tr>
              <a:tr h="9304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50:16:0704017:214</a:t>
                      </a:r>
                    </a:p>
                  </a:txBody>
                  <a:tcPr anchor="b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ПАО «Машиностроительный завод»</a:t>
                      </a: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11,3526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городской округ Электросталь, поселок </a:t>
                      </a:r>
                      <a:r>
                        <a:rPr lang="ru-RU" sz="1200" b="0" kern="120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Фрязево</a:t>
                      </a:r>
                      <a:endParaRPr lang="ru-RU" sz="1200" b="0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8149909"/>
                  </a:ext>
                </a:extLst>
              </a:tr>
              <a:tr h="10078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kern="12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50:16:0000000:70972 </a:t>
                      </a:r>
                      <a:endParaRPr lang="ru-RU" sz="1200" b="1" kern="120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156,5919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обл. Московская, городской округ Электросталь, деревня Бабеево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B850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57718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27229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5"/>
          <p:cNvGrpSpPr/>
          <p:nvPr/>
        </p:nvGrpSpPr>
        <p:grpSpPr>
          <a:xfrm>
            <a:off x="317173" y="1676727"/>
            <a:ext cx="8044527" cy="2067200"/>
            <a:chOff x="185742" y="1287960"/>
            <a:chExt cx="8044527" cy="2067200"/>
          </a:xfrm>
        </p:grpSpPr>
        <p:sp>
          <p:nvSpPr>
            <p:cNvPr id="377" name="Google Shape;377;p25"/>
            <p:cNvSpPr/>
            <p:nvPr/>
          </p:nvSpPr>
          <p:spPr>
            <a:xfrm>
              <a:off x="6978450" y="12879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78" name="Google Shape;378;p25"/>
            <p:cNvSpPr/>
            <p:nvPr/>
          </p:nvSpPr>
          <p:spPr>
            <a:xfrm rot="10800000" flipH="1">
              <a:off x="1423250" y="1697050"/>
              <a:ext cx="5566500" cy="12438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79" name="Google Shape;379;p25"/>
            <p:cNvSpPr/>
            <p:nvPr/>
          </p:nvSpPr>
          <p:spPr>
            <a:xfrm rot="10800000" flipH="1">
              <a:off x="6986470" y="1697043"/>
              <a:ext cx="1243800" cy="12438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80" name="Google Shape;380;p25"/>
            <p:cNvSpPr/>
            <p:nvPr/>
          </p:nvSpPr>
          <p:spPr>
            <a:xfrm flipH="1">
              <a:off x="185742" y="1697043"/>
              <a:ext cx="1243800" cy="12438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81" name="Google Shape;381;p25"/>
            <p:cNvSpPr/>
            <p:nvPr/>
          </p:nvSpPr>
          <p:spPr>
            <a:xfrm rot="10800000">
              <a:off x="185748" y="2940860"/>
              <a:ext cx="1243800" cy="414300"/>
            </a:xfrm>
            <a:prstGeom prst="triangle">
              <a:avLst>
                <a:gd name="adj" fmla="val 0"/>
              </a:avLst>
            </a:prstGeom>
            <a:solidFill>
              <a:srgbClr val="92A8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993A69B-D02A-4DEA-9009-41456AD259D8}"/>
              </a:ext>
            </a:extLst>
          </p:cNvPr>
          <p:cNvSpPr/>
          <p:nvPr/>
        </p:nvSpPr>
        <p:spPr>
          <a:xfrm>
            <a:off x="1870706" y="2246045"/>
            <a:ext cx="49344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Arial Narrow" panose="020B0606020202030204" pitchFamily="34" charset="0"/>
              </a:rPr>
              <a:t>Перечень свободных производственных площадей на территории городского округа Электросталь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854FCD82-A838-4B95-9156-F791B3E5D4CA}"/>
              </a:ext>
            </a:extLst>
          </p:cNvPr>
          <p:cNvSpPr/>
          <p:nvPr/>
        </p:nvSpPr>
        <p:spPr>
          <a:xfrm>
            <a:off x="193973" y="218737"/>
            <a:ext cx="12493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г.о</a:t>
            </a:r>
            <a:r>
              <a:rPr lang="ru-RU" sz="10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Электросталь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4607A8BD-D973-4C8F-8F8A-630FF2B86919}"/>
              </a:ext>
            </a:extLst>
          </p:cNvPr>
          <p:cNvSpPr/>
          <p:nvPr/>
        </p:nvSpPr>
        <p:spPr>
          <a:xfrm>
            <a:off x="7422823" y="4612400"/>
            <a:ext cx="172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9558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9"/>
          <p:cNvSpPr txBox="1">
            <a:spLocks noGrp="1"/>
          </p:cNvSpPr>
          <p:nvPr>
            <p:ph type="body" idx="1"/>
          </p:nvPr>
        </p:nvSpPr>
        <p:spPr>
          <a:xfrm>
            <a:off x="2729753" y="4633765"/>
            <a:ext cx="6266529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Перечень свободных производственных площадей на территории городского округа Электросталь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6ECF6F0-411E-4ED9-9372-95169DD5B982}"/>
              </a:ext>
            </a:extLst>
          </p:cNvPr>
          <p:cNvSpPr/>
          <p:nvPr/>
        </p:nvSpPr>
        <p:spPr>
          <a:xfrm>
            <a:off x="193973" y="218737"/>
            <a:ext cx="12493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г.о</a:t>
            </a:r>
            <a:r>
              <a:rPr lang="ru-RU" sz="10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Электросталь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3CBE916D-AFBE-4EC1-8195-AFE142D2F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318214"/>
              </p:ext>
            </p:extLst>
          </p:nvPr>
        </p:nvGraphicFramePr>
        <p:xfrm>
          <a:off x="1322103" y="623619"/>
          <a:ext cx="7472519" cy="373404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131985">
                  <a:extLst>
                    <a:ext uri="{9D8B030D-6E8A-4147-A177-3AD203B41FA5}">
                      <a16:colId xmlns:a16="http://schemas.microsoft.com/office/drawing/2014/main" xmlns="" val="2589054931"/>
                    </a:ext>
                  </a:extLst>
                </a:gridCol>
                <a:gridCol w="1705186">
                  <a:extLst>
                    <a:ext uri="{9D8B030D-6E8A-4147-A177-3AD203B41FA5}">
                      <a16:colId xmlns:a16="http://schemas.microsoft.com/office/drawing/2014/main" xmlns="" val="3011845114"/>
                    </a:ext>
                  </a:extLst>
                </a:gridCol>
                <a:gridCol w="1105919">
                  <a:extLst>
                    <a:ext uri="{9D8B030D-6E8A-4147-A177-3AD203B41FA5}">
                      <a16:colId xmlns:a16="http://schemas.microsoft.com/office/drawing/2014/main" xmlns="" val="3552145163"/>
                    </a:ext>
                  </a:extLst>
                </a:gridCol>
                <a:gridCol w="913080">
                  <a:extLst>
                    <a:ext uri="{9D8B030D-6E8A-4147-A177-3AD203B41FA5}">
                      <a16:colId xmlns:a16="http://schemas.microsoft.com/office/drawing/2014/main" xmlns="" val="4223440641"/>
                    </a:ext>
                  </a:extLst>
                </a:gridCol>
                <a:gridCol w="1094311">
                  <a:extLst>
                    <a:ext uri="{9D8B030D-6E8A-4147-A177-3AD203B41FA5}">
                      <a16:colId xmlns:a16="http://schemas.microsoft.com/office/drawing/2014/main" xmlns="" val="3858615950"/>
                    </a:ext>
                  </a:extLst>
                </a:gridCol>
                <a:gridCol w="1522038">
                  <a:extLst>
                    <a:ext uri="{9D8B030D-6E8A-4147-A177-3AD203B41FA5}">
                      <a16:colId xmlns:a16="http://schemas.microsoft.com/office/drawing/2014/main" xmlns="" val="2236544896"/>
                    </a:ext>
                  </a:extLst>
                </a:gridCol>
              </a:tblGrid>
              <a:tr h="4165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 dirty="0">
                          <a:solidFill>
                            <a:schemeClr val="bg1"/>
                          </a:solidFill>
                          <a:effectLst/>
                        </a:rPr>
                        <a:t>Наименование организации</a:t>
                      </a:r>
                      <a:endParaRPr lang="ru-RU" sz="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 dirty="0">
                          <a:solidFill>
                            <a:schemeClr val="bg1"/>
                          </a:solidFill>
                          <a:effectLst/>
                        </a:rPr>
                        <a:t>Месторасположение</a:t>
                      </a:r>
                      <a:endParaRPr lang="ru-RU" sz="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 dirty="0">
                          <a:solidFill>
                            <a:schemeClr val="bg1"/>
                          </a:solidFill>
                          <a:effectLst/>
                        </a:rPr>
                        <a:t>Условия предоставления производственных площадей :</a:t>
                      </a:r>
                      <a:endParaRPr lang="ru-RU" sz="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 dirty="0">
                          <a:solidFill>
                            <a:schemeClr val="bg1"/>
                          </a:solidFill>
                          <a:effectLst/>
                        </a:rPr>
                        <a:t>Суммарная свободная площадь производственных помещений, кв. м.:</a:t>
                      </a:r>
                      <a:endParaRPr lang="ru-RU" sz="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 dirty="0">
                          <a:solidFill>
                            <a:schemeClr val="bg1"/>
                          </a:solidFill>
                          <a:effectLst/>
                        </a:rPr>
                        <a:t>Наличие ограничений по СЗЗ:</a:t>
                      </a:r>
                      <a:endParaRPr lang="ru-RU" sz="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Наличие инженерных коммуникаций: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38904507"/>
                  </a:ext>
                </a:extLst>
              </a:tr>
              <a:tr h="433852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ОАО «ЭЗТМ»</a:t>
                      </a:r>
                    </a:p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(Блок складов)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г.о</a:t>
                      </a: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. Электросталь, ул. Красная д.19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Аренда и продажа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9000,0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Ограничения отсутствуют </a:t>
                      </a: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Канализация;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Электроснабжение;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Водоснабжение;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Газоснабжение</a:t>
                      </a: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47454142"/>
                  </a:ext>
                </a:extLst>
              </a:tr>
              <a:tr h="433852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ОАО «ЭЗТМ»</a:t>
                      </a:r>
                    </a:p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(Склад №8)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г.о</a:t>
                      </a: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. Электросталь, ул. Красная д.19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Продажа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3366,4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Ограничения отсутствуют </a:t>
                      </a: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Электроснабжение</a:t>
                      </a: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85952109"/>
                  </a:ext>
                </a:extLst>
              </a:tr>
              <a:tr h="433852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АО «МЗ «Электросталь»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г.о</a:t>
                      </a: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. Электросталь, </a:t>
                      </a:r>
                    </a:p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ул. Железнодорожная д.1 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Аренда с последующей продажей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9845,6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СЗЗ 500 м</a:t>
                      </a: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Канализация;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Электроснабжение;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Теплоснабжение;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Водоснабжение;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Газоснабжение</a:t>
                      </a: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633915174"/>
                  </a:ext>
                </a:extLst>
              </a:tr>
              <a:tr h="432639">
                <a:tc rowSpan="5">
                  <a:txBody>
                    <a:bodyPr/>
                    <a:lstStyle/>
                    <a:p>
                      <a:pPr marL="228600"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ОАО «ЭХМЗ им. Н.Д. Зелинского»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г.о</a:t>
                      </a: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. Электросталь, ул. Карла Маркса д.1, территории №2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Аренда с последующей продажей</a:t>
                      </a: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5760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Ограничение прав в соответствии со статьей 56 ЗК</a:t>
                      </a: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5"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Канализация;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Электроснабжение;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Теплоснабжение;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Водоснабжение;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296475381"/>
                  </a:ext>
                </a:extLst>
              </a:tr>
              <a:tr h="425679"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г.о</a:t>
                      </a: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. Электросталь, ул. Карла Маркса д.1, территории №1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Аренда</a:t>
                      </a: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4752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62864696"/>
                  </a:ext>
                </a:extLst>
              </a:tr>
              <a:tr h="316803"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г.о</a:t>
                      </a: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. Электросталь, ул. Карла Маркса д.1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Аренда с последующей продажей</a:t>
                      </a: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4304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43671648"/>
                  </a:ext>
                </a:extLst>
              </a:tr>
              <a:tr h="316803">
                <a:tc vMerge="1">
                  <a:txBody>
                    <a:bodyPr/>
                    <a:lstStyle/>
                    <a:p>
                      <a:pPr marL="228600"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г.о</a:t>
                      </a: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. Электросталь, ул. Карла Маркса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д. 1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  Аренда с последующей продажей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3427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75593325"/>
                  </a:ext>
                </a:extLst>
              </a:tr>
              <a:tr h="316803">
                <a:tc vMerge="1">
                  <a:txBody>
                    <a:bodyPr/>
                    <a:lstStyle/>
                    <a:p>
                      <a:pPr marL="228600"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г.о</a:t>
                      </a: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. Электросталь, ул. Карла Маркса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д. 1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Аренда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800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412834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24786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9"/>
          <p:cNvSpPr txBox="1">
            <a:spLocks noGrp="1"/>
          </p:cNvSpPr>
          <p:nvPr>
            <p:ph type="body" idx="1"/>
          </p:nvPr>
        </p:nvSpPr>
        <p:spPr>
          <a:xfrm>
            <a:off x="2729753" y="4633765"/>
            <a:ext cx="6266529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Перечень свободных производственных площадей на территории городского округа Электросталь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6ECF6F0-411E-4ED9-9372-95169DD5B982}"/>
              </a:ext>
            </a:extLst>
          </p:cNvPr>
          <p:cNvSpPr/>
          <p:nvPr/>
        </p:nvSpPr>
        <p:spPr>
          <a:xfrm>
            <a:off x="193973" y="218737"/>
            <a:ext cx="12493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г.о</a:t>
            </a:r>
            <a:r>
              <a:rPr lang="ru-RU" sz="10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Электросталь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3CBE916D-AFBE-4EC1-8195-AFE142D2F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946086"/>
              </p:ext>
            </p:extLst>
          </p:nvPr>
        </p:nvGraphicFramePr>
        <p:xfrm>
          <a:off x="1182126" y="853888"/>
          <a:ext cx="6779748" cy="348419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999236">
                  <a:extLst>
                    <a:ext uri="{9D8B030D-6E8A-4147-A177-3AD203B41FA5}">
                      <a16:colId xmlns:a16="http://schemas.microsoft.com/office/drawing/2014/main" xmlns="" val="2589054931"/>
                    </a:ext>
                  </a:extLst>
                </a:gridCol>
                <a:gridCol w="1332751">
                  <a:extLst>
                    <a:ext uri="{9D8B030D-6E8A-4147-A177-3AD203B41FA5}">
                      <a16:colId xmlns:a16="http://schemas.microsoft.com/office/drawing/2014/main" xmlns="" val="3011845114"/>
                    </a:ext>
                  </a:extLst>
                </a:gridCol>
                <a:gridCol w="1125129">
                  <a:extLst>
                    <a:ext uri="{9D8B030D-6E8A-4147-A177-3AD203B41FA5}">
                      <a16:colId xmlns:a16="http://schemas.microsoft.com/office/drawing/2014/main" xmlns="" val="3552145163"/>
                    </a:ext>
                  </a:extLst>
                </a:gridCol>
                <a:gridCol w="928940">
                  <a:extLst>
                    <a:ext uri="{9D8B030D-6E8A-4147-A177-3AD203B41FA5}">
                      <a16:colId xmlns:a16="http://schemas.microsoft.com/office/drawing/2014/main" xmlns="" val="4223440641"/>
                    </a:ext>
                  </a:extLst>
                </a:gridCol>
                <a:gridCol w="1280373">
                  <a:extLst>
                    <a:ext uri="{9D8B030D-6E8A-4147-A177-3AD203B41FA5}">
                      <a16:colId xmlns:a16="http://schemas.microsoft.com/office/drawing/2014/main" xmlns="" val="3858615950"/>
                    </a:ext>
                  </a:extLst>
                </a:gridCol>
                <a:gridCol w="1113319">
                  <a:extLst>
                    <a:ext uri="{9D8B030D-6E8A-4147-A177-3AD203B41FA5}">
                      <a16:colId xmlns:a16="http://schemas.microsoft.com/office/drawing/2014/main" xmlns="" val="1005509915"/>
                    </a:ext>
                  </a:extLst>
                </a:gridCol>
              </a:tblGrid>
              <a:tr h="456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 dirty="0">
                          <a:solidFill>
                            <a:schemeClr val="bg1"/>
                          </a:solidFill>
                          <a:effectLst/>
                        </a:rPr>
                        <a:t>Наименование организации</a:t>
                      </a:r>
                      <a:endParaRPr lang="ru-RU" sz="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 dirty="0">
                          <a:solidFill>
                            <a:schemeClr val="bg1"/>
                          </a:solidFill>
                          <a:effectLst/>
                        </a:rPr>
                        <a:t>Месторасположение</a:t>
                      </a:r>
                      <a:endParaRPr lang="ru-RU" sz="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 dirty="0">
                          <a:solidFill>
                            <a:schemeClr val="bg1"/>
                          </a:solidFill>
                          <a:effectLst/>
                        </a:rPr>
                        <a:t>Условия предоставления производственных площадей :</a:t>
                      </a:r>
                      <a:endParaRPr lang="ru-RU" sz="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 dirty="0">
                          <a:solidFill>
                            <a:schemeClr val="bg1"/>
                          </a:solidFill>
                          <a:effectLst/>
                        </a:rPr>
                        <a:t>Суммарная свободная площадь производственных помещений, кв. м.:</a:t>
                      </a:r>
                      <a:endParaRPr lang="ru-RU" sz="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 dirty="0">
                          <a:solidFill>
                            <a:schemeClr val="bg1"/>
                          </a:solidFill>
                          <a:effectLst/>
                        </a:rPr>
                        <a:t>Наличие ограничений по СЗЗ:</a:t>
                      </a:r>
                      <a:endParaRPr lang="ru-RU" sz="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6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Наличие инженерных коммуникаций: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38904507"/>
                  </a:ext>
                </a:extLst>
              </a:tr>
              <a:tr h="504667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АО «ЭНПО «Неорганика»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г.о</a:t>
                      </a: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. Электросталь, ул. Карла Маркса д.4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Аренда с последующей продажей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11751,14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Ограничения отсутствуют </a:t>
                      </a: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Канализация;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Электроснабжение;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Теплоснабжение;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Водоснабжение;</a:t>
                      </a: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703689787"/>
                  </a:ext>
                </a:extLst>
              </a:tr>
              <a:tr h="504667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ОАО «</a:t>
                      </a:r>
                      <a:r>
                        <a:rPr lang="ru-RU" sz="7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Электростальхлеб</a:t>
                      </a: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»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г.о</a:t>
                      </a: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. Электросталь, ул. Красная </a:t>
                      </a:r>
                    </a:p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д. 0/6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Аренда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704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Ограничения отсутствуют </a:t>
                      </a: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Электроснабжение;</a:t>
                      </a: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2251974"/>
                  </a:ext>
                </a:extLst>
              </a:tr>
              <a:tr h="504667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ООО «Славянский </a:t>
                      </a:r>
                      <a:r>
                        <a:rPr lang="ru-RU" sz="7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Дом+К</a:t>
                      </a: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»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г.о</a:t>
                      </a: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. Электросталь, ул. Рабочая 31 Г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Аренда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5000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Ограничения отсутствуют </a:t>
                      </a: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Электроснабжение;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Теплоснабжение;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Водоснабжение;</a:t>
                      </a: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10438446"/>
                  </a:ext>
                </a:extLst>
              </a:tr>
              <a:tr h="504667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ОАО «КОНТРАКТ»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г.о</a:t>
                      </a: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. Электросталь, </a:t>
                      </a:r>
                    </a:p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Криулинский</a:t>
                      </a: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 проезд, д.5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Аренда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4270,2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Ограничения отсутствуют</a:t>
                      </a: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Канализация;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Электроснабжение;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Теплоснабжение;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Водоснабжение;</a:t>
                      </a: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091528861"/>
                  </a:ext>
                </a:extLst>
              </a:tr>
              <a:tr h="504667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АО «АТП-10»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г.о</a:t>
                      </a: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. Электросталь, ул. Горького д .30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Аренда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400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Ограничения отсутствуют </a:t>
                      </a: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Канализация;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Электроснабжение;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Теплоснабжение;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Водоснабжение;</a:t>
                      </a: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977851071"/>
                  </a:ext>
                </a:extLst>
              </a:tr>
              <a:tr h="504667">
                <a:tc>
                  <a:txBody>
                    <a:bodyPr/>
                    <a:lstStyle/>
                    <a:p>
                      <a:pPr marL="228600"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ОАО «НИКБООР»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г.о</a:t>
                      </a: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. Электросталь, </a:t>
                      </a:r>
                    </a:p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Строительный переулок д.5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Аренда</a:t>
                      </a: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500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Ограничения отсутствуют</a:t>
                      </a: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Канализация;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Электроснабжение;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Теплоснабжение;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Водоснабжение;</a:t>
                      </a: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76282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96497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9"/>
          <p:cNvSpPr txBox="1">
            <a:spLocks noGrp="1"/>
          </p:cNvSpPr>
          <p:nvPr>
            <p:ph type="body" idx="1"/>
          </p:nvPr>
        </p:nvSpPr>
        <p:spPr>
          <a:xfrm>
            <a:off x="2729753" y="4633765"/>
            <a:ext cx="6266529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Перечень свободных производственных площадей на территории городского округа Электросталь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6ECF6F0-411E-4ED9-9372-95169DD5B982}"/>
              </a:ext>
            </a:extLst>
          </p:cNvPr>
          <p:cNvSpPr/>
          <p:nvPr/>
        </p:nvSpPr>
        <p:spPr>
          <a:xfrm>
            <a:off x="193973" y="218737"/>
            <a:ext cx="12493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г.о</a:t>
            </a:r>
            <a:r>
              <a:rPr lang="ru-RU" sz="10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Электросталь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3CBE916D-AFBE-4EC1-8195-AFE142D2F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645092"/>
              </p:ext>
            </p:extLst>
          </p:nvPr>
        </p:nvGraphicFramePr>
        <p:xfrm>
          <a:off x="1322104" y="1017860"/>
          <a:ext cx="6499793" cy="310777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982176">
                  <a:extLst>
                    <a:ext uri="{9D8B030D-6E8A-4147-A177-3AD203B41FA5}">
                      <a16:colId xmlns:a16="http://schemas.microsoft.com/office/drawing/2014/main" xmlns="" val="2589054931"/>
                    </a:ext>
                  </a:extLst>
                </a:gridCol>
                <a:gridCol w="1309996">
                  <a:extLst>
                    <a:ext uri="{9D8B030D-6E8A-4147-A177-3AD203B41FA5}">
                      <a16:colId xmlns:a16="http://schemas.microsoft.com/office/drawing/2014/main" xmlns="" val="3011845114"/>
                    </a:ext>
                  </a:extLst>
                </a:gridCol>
                <a:gridCol w="1105919">
                  <a:extLst>
                    <a:ext uri="{9D8B030D-6E8A-4147-A177-3AD203B41FA5}">
                      <a16:colId xmlns:a16="http://schemas.microsoft.com/office/drawing/2014/main" xmlns="" val="3552145163"/>
                    </a:ext>
                  </a:extLst>
                </a:gridCol>
                <a:gridCol w="913080">
                  <a:extLst>
                    <a:ext uri="{9D8B030D-6E8A-4147-A177-3AD203B41FA5}">
                      <a16:colId xmlns:a16="http://schemas.microsoft.com/office/drawing/2014/main" xmlns="" val="4223440641"/>
                    </a:ext>
                  </a:extLst>
                </a:gridCol>
                <a:gridCol w="1094311">
                  <a:extLst>
                    <a:ext uri="{9D8B030D-6E8A-4147-A177-3AD203B41FA5}">
                      <a16:colId xmlns:a16="http://schemas.microsoft.com/office/drawing/2014/main" xmlns="" val="3858615950"/>
                    </a:ext>
                  </a:extLst>
                </a:gridCol>
                <a:gridCol w="1094311">
                  <a:extLst>
                    <a:ext uri="{9D8B030D-6E8A-4147-A177-3AD203B41FA5}">
                      <a16:colId xmlns:a16="http://schemas.microsoft.com/office/drawing/2014/main" xmlns="" val="3852959835"/>
                    </a:ext>
                  </a:extLst>
                </a:gridCol>
              </a:tblGrid>
              <a:tr h="5046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 dirty="0">
                          <a:solidFill>
                            <a:schemeClr val="bg1"/>
                          </a:solidFill>
                          <a:effectLst/>
                        </a:rPr>
                        <a:t>Наименование организации</a:t>
                      </a:r>
                      <a:endParaRPr lang="ru-RU" sz="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 dirty="0">
                          <a:solidFill>
                            <a:schemeClr val="bg1"/>
                          </a:solidFill>
                          <a:effectLst/>
                        </a:rPr>
                        <a:t>Месторасположение</a:t>
                      </a:r>
                      <a:endParaRPr lang="ru-RU" sz="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 dirty="0">
                          <a:solidFill>
                            <a:schemeClr val="bg1"/>
                          </a:solidFill>
                          <a:effectLst/>
                        </a:rPr>
                        <a:t>Условия предоставления производственных площадей :</a:t>
                      </a:r>
                      <a:endParaRPr lang="ru-RU" sz="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 dirty="0">
                          <a:solidFill>
                            <a:schemeClr val="bg1"/>
                          </a:solidFill>
                          <a:effectLst/>
                        </a:rPr>
                        <a:t>Суммарная свободная площадь производственных помещений, кв. м.:</a:t>
                      </a:r>
                      <a:endParaRPr lang="ru-RU" sz="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 dirty="0">
                          <a:solidFill>
                            <a:schemeClr val="bg1"/>
                          </a:solidFill>
                          <a:effectLst/>
                        </a:rPr>
                        <a:t>Наличие ограничений по СЗЗ:</a:t>
                      </a:r>
                      <a:endParaRPr lang="ru-RU" sz="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6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Наличие инженерных коммуникаций: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38904507"/>
                  </a:ext>
                </a:extLst>
              </a:tr>
              <a:tr h="433852">
                <a:tc rowSpan="6"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АО «УПТК»</a:t>
                      </a: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6"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г.о</a:t>
                      </a: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. Электросталь, ул. Рабочая д.33/1</a:t>
                      </a: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6"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Аренда</a:t>
                      </a: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480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6"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Ограничения отсутствуют </a:t>
                      </a: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6"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Канализация;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Электроснабжение;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Теплоснабжение;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Водоснабжение;</a:t>
                      </a:r>
                    </a:p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47454142"/>
                  </a:ext>
                </a:extLst>
              </a:tr>
              <a:tr h="433852"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300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53952124"/>
                  </a:ext>
                </a:extLst>
              </a:tr>
              <a:tr h="433852"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1400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76104957"/>
                  </a:ext>
                </a:extLst>
              </a:tr>
              <a:tr h="433852"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3209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7525563"/>
                  </a:ext>
                </a:extLst>
              </a:tr>
              <a:tr h="433852"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2400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40949050"/>
                  </a:ext>
                </a:extLst>
              </a:tr>
              <a:tr h="433852"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7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307</a:t>
                      </a:r>
                    </a:p>
                  </a:txBody>
                  <a:tcPr marL="46644" marR="46644" marT="23322" marB="23322">
                    <a:lnL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B940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ru-RU" sz="700" b="0" i="0" u="none" strike="noStrike" cap="non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46644" marR="46644" marT="23322" marB="23322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99642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5744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4"/>
          <p:cNvSpPr txBox="1">
            <a:spLocks noGrp="1"/>
          </p:cNvSpPr>
          <p:nvPr>
            <p:ph type="ctrTitle" idx="4294967295"/>
          </p:nvPr>
        </p:nvSpPr>
        <p:spPr>
          <a:xfrm>
            <a:off x="3263968" y="67528"/>
            <a:ext cx="4289611" cy="5470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i="1" dirty="0">
                <a:solidFill>
                  <a:srgbClr val="FF9800"/>
                </a:solidFill>
                <a:latin typeface="Palatino Linotype" panose="02040502050505030304" pitchFamily="18" charset="0"/>
              </a:rPr>
              <a:t>Для инвестора</a:t>
            </a:r>
            <a:endParaRPr sz="4000" i="1" dirty="0">
              <a:solidFill>
                <a:srgbClr val="FF98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36F81F9-44AF-4EFD-A032-3E11169CB6E0}"/>
              </a:ext>
            </a:extLst>
          </p:cNvPr>
          <p:cNvSpPr/>
          <p:nvPr/>
        </p:nvSpPr>
        <p:spPr>
          <a:xfrm>
            <a:off x="4178368" y="1306942"/>
            <a:ext cx="28906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1"/>
                </a:solidFill>
                <a:latin typeface="Arial Narrow" panose="020B0606020202030204" pitchFamily="34" charset="0"/>
                <a:cs typeface="BrowalliaUPC" panose="020B0604020202020204" pitchFamily="34" charset="-34"/>
              </a:rPr>
              <a:t>Глава городского округа Электросталь </a:t>
            </a:r>
          </a:p>
          <a:p>
            <a:r>
              <a:rPr lang="ru-RU" sz="1200" b="1" dirty="0">
                <a:solidFill>
                  <a:schemeClr val="tx1"/>
                </a:solidFill>
                <a:latin typeface="Arial Narrow" panose="020B0606020202030204" pitchFamily="34" charset="0"/>
                <a:cs typeface="BrowalliaUPC" panose="020B0604020202020204" pitchFamily="34" charset="-34"/>
              </a:rPr>
              <a:t>Пекарев Владимир Янович</a:t>
            </a:r>
          </a:p>
          <a:p>
            <a:r>
              <a:rPr lang="ru-RU" sz="1200" dirty="0">
                <a:solidFill>
                  <a:schemeClr val="tx1"/>
                </a:solidFill>
                <a:latin typeface="Arial Narrow" panose="020B0606020202030204" pitchFamily="34" charset="0"/>
                <a:cs typeface="BrowalliaUPC" panose="020B0604020202020204" pitchFamily="34" charset="-34"/>
              </a:rPr>
              <a:t>Личный прием граждан : </a:t>
            </a:r>
          </a:p>
          <a:p>
            <a:r>
              <a:rPr lang="ru-RU" sz="1200" dirty="0">
                <a:solidFill>
                  <a:schemeClr val="tx1"/>
                </a:solidFill>
                <a:latin typeface="Arial Narrow" panose="020B0606020202030204" pitchFamily="34" charset="0"/>
                <a:cs typeface="BrowalliaUPC" panose="020B0604020202020204" pitchFamily="34" charset="-34"/>
              </a:rPr>
              <a:t>Понедельник, среда, пятница 10.00 - 13.00;</a:t>
            </a:r>
          </a:p>
          <a:p>
            <a:r>
              <a:rPr lang="ru-RU" sz="1200" dirty="0">
                <a:solidFill>
                  <a:schemeClr val="tx1"/>
                </a:solidFill>
                <a:latin typeface="Arial Narrow" panose="020B0606020202030204" pitchFamily="34" charset="0"/>
                <a:cs typeface="BrowalliaUPC" panose="020B0604020202020204" pitchFamily="34" charset="-34"/>
              </a:rPr>
              <a:t>Телефоны: (496) 571-98-54, (496) 573-88-22;</a:t>
            </a:r>
          </a:p>
          <a:p>
            <a:r>
              <a:rPr lang="en-US" sz="1200" dirty="0">
                <a:solidFill>
                  <a:schemeClr val="tx1"/>
                </a:solidFill>
                <a:latin typeface="Arial Narrow" panose="020B0606020202030204" pitchFamily="34" charset="0"/>
                <a:cs typeface="BrowalliaUPC" panose="020B0604020202020204" pitchFamily="34" charset="-34"/>
              </a:rPr>
              <a:t>E</a:t>
            </a:r>
            <a:r>
              <a:rPr lang="ru-RU" sz="1200" dirty="0">
                <a:solidFill>
                  <a:schemeClr val="tx1"/>
                </a:solidFill>
                <a:latin typeface="Arial Narrow" panose="020B0606020202030204" pitchFamily="34" charset="0"/>
                <a:cs typeface="BrowalliaUPC" panose="020B0604020202020204" pitchFamily="34" charset="-34"/>
              </a:rPr>
              <a:t>-</a:t>
            </a:r>
            <a:r>
              <a:rPr lang="en-US" sz="1200" dirty="0">
                <a:solidFill>
                  <a:schemeClr val="tx1"/>
                </a:solidFill>
                <a:latin typeface="Arial Narrow" panose="020B0606020202030204" pitchFamily="34" charset="0"/>
                <a:cs typeface="BrowalliaUPC" panose="020B0604020202020204" pitchFamily="34" charset="-34"/>
              </a:rPr>
              <a:t>mail</a:t>
            </a:r>
            <a:r>
              <a:rPr lang="ru-RU" sz="1200" dirty="0">
                <a:solidFill>
                  <a:schemeClr val="tx1"/>
                </a:solidFill>
                <a:latin typeface="Arial Narrow" panose="020B0606020202030204" pitchFamily="34" charset="0"/>
                <a:cs typeface="BrowalliaUPC" panose="020B0604020202020204" pitchFamily="34" charset="-34"/>
              </a:rPr>
              <a:t>: </a:t>
            </a:r>
            <a:r>
              <a:rPr lang="en-US" sz="1200" dirty="0">
                <a:solidFill>
                  <a:schemeClr val="tx1"/>
                </a:solidFill>
                <a:latin typeface="Arial Narrow" panose="020B0606020202030204" pitchFamily="34" charset="0"/>
                <a:cs typeface="BrowalliaUPC" panose="020B0604020202020204" pitchFamily="34" charset="-34"/>
              </a:rPr>
              <a:t>v.pekarev@electrostal.ru</a:t>
            </a:r>
            <a:r>
              <a:rPr lang="ru-RU" sz="1200" dirty="0">
                <a:solidFill>
                  <a:schemeClr val="tx1"/>
                </a:solidFill>
                <a:latin typeface="Arial Narrow" panose="020B0606020202030204" pitchFamily="34" charset="0"/>
                <a:cs typeface="BrowalliaUPC" panose="020B0604020202020204" pitchFamily="34" charset="-34"/>
              </a:rPr>
              <a:t>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3A70ED8-35DC-4B9C-ACF4-50E50804D4BE}"/>
              </a:ext>
            </a:extLst>
          </p:cNvPr>
          <p:cNvSpPr/>
          <p:nvPr/>
        </p:nvSpPr>
        <p:spPr>
          <a:xfrm>
            <a:off x="1126781" y="3160060"/>
            <a:ext cx="34185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000" dirty="0">
                <a:solidFill>
                  <a:schemeClr val="tx1"/>
                </a:solidFill>
                <a:latin typeface="Arial Narrow" panose="020B0606020202030204" pitchFamily="34" charset="0"/>
                <a:cs typeface="BrowalliaUPC" panose="020B0604020202020204" pitchFamily="34" charset="-34"/>
              </a:rPr>
              <a:t>Начальник экономического управления Администрации городского округа Электросталь:</a:t>
            </a:r>
          </a:p>
          <a:p>
            <a:pPr fontAlgn="base"/>
            <a:r>
              <a:rPr lang="ru-RU" sz="1000" b="1" dirty="0">
                <a:solidFill>
                  <a:schemeClr val="tx1"/>
                </a:solidFill>
                <a:latin typeface="Arial Narrow" panose="020B0606020202030204" pitchFamily="34" charset="0"/>
                <a:cs typeface="BrowalliaUPC" panose="020B0604020202020204" pitchFamily="34" charset="-34"/>
              </a:rPr>
              <a:t>Ефанов Филипп Александрович</a:t>
            </a:r>
          </a:p>
          <a:p>
            <a:pPr fontAlgn="base"/>
            <a:r>
              <a:rPr lang="ru-RU" sz="1000" dirty="0">
                <a:solidFill>
                  <a:schemeClr val="tx1"/>
                </a:solidFill>
                <a:latin typeface="Arial Narrow" panose="020B0606020202030204" pitchFamily="34" charset="0"/>
                <a:cs typeface="BrowalliaUPC" panose="020B0604020202020204" pitchFamily="34" charset="-34"/>
              </a:rPr>
              <a:t>Телефоны: (496) 571-98-18;</a:t>
            </a:r>
            <a:br>
              <a:rPr lang="ru-RU" sz="1000" dirty="0">
                <a:solidFill>
                  <a:schemeClr val="tx1"/>
                </a:solidFill>
                <a:latin typeface="Arial Narrow" panose="020B0606020202030204" pitchFamily="34" charset="0"/>
                <a:cs typeface="BrowalliaUPC" panose="020B0604020202020204" pitchFamily="34" charset="-34"/>
              </a:rPr>
            </a:br>
            <a:r>
              <a:rPr lang="en-US" sz="1000" dirty="0">
                <a:solidFill>
                  <a:schemeClr val="tx1"/>
                </a:solidFill>
                <a:latin typeface="Arial Narrow" panose="020B0606020202030204" pitchFamily="34" charset="0"/>
                <a:cs typeface="BrowalliaUPC" panose="020B0604020202020204" pitchFamily="34" charset="-34"/>
              </a:rPr>
              <a:t>E</a:t>
            </a:r>
            <a:r>
              <a:rPr lang="ru-RU" sz="1000" dirty="0">
                <a:solidFill>
                  <a:schemeClr val="tx1"/>
                </a:solidFill>
                <a:latin typeface="Arial Narrow" panose="020B0606020202030204" pitchFamily="34" charset="0"/>
                <a:cs typeface="BrowalliaUPC" panose="020B0604020202020204" pitchFamily="34" charset="-34"/>
              </a:rPr>
              <a:t>-</a:t>
            </a:r>
            <a:r>
              <a:rPr lang="en-US" sz="1000" dirty="0">
                <a:solidFill>
                  <a:schemeClr val="tx1"/>
                </a:solidFill>
                <a:latin typeface="Arial Narrow" panose="020B0606020202030204" pitchFamily="34" charset="0"/>
                <a:cs typeface="BrowalliaUPC" panose="020B0604020202020204" pitchFamily="34" charset="-34"/>
              </a:rPr>
              <a:t>mail</a:t>
            </a:r>
            <a:r>
              <a:rPr lang="ru-RU" sz="1000" dirty="0">
                <a:solidFill>
                  <a:schemeClr val="tx1"/>
                </a:solidFill>
                <a:latin typeface="Arial Narrow" panose="020B0606020202030204" pitchFamily="34" charset="0"/>
                <a:cs typeface="BrowalliaUPC" panose="020B0604020202020204" pitchFamily="34" charset="-34"/>
              </a:rPr>
              <a:t>: efanov_fa@electrostal.ru.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6911989-D0A9-4C0A-B0FB-6AC120B400D0}"/>
              </a:ext>
            </a:extLst>
          </p:cNvPr>
          <p:cNvSpPr/>
          <p:nvPr/>
        </p:nvSpPr>
        <p:spPr>
          <a:xfrm>
            <a:off x="1126781" y="4167142"/>
            <a:ext cx="328780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000" dirty="0">
                <a:solidFill>
                  <a:schemeClr val="tx1"/>
                </a:solidFill>
                <a:latin typeface="Arial Narrow" panose="020B0606020202030204" pitchFamily="34" charset="0"/>
              </a:rPr>
              <a:t>Директор МКУ «Департамент по развитию промышленности, инвестиционной политике и рекламе»:</a:t>
            </a:r>
          </a:p>
          <a:p>
            <a:pPr fontAlgn="base"/>
            <a:r>
              <a:rPr lang="ru-RU" sz="1000" b="1" dirty="0">
                <a:solidFill>
                  <a:schemeClr val="tx1"/>
                </a:solidFill>
                <a:latin typeface="Arial Narrow" panose="020B0606020202030204" pitchFamily="34" charset="0"/>
              </a:rPr>
              <a:t>Епифанова Ирина Игоревна</a:t>
            </a:r>
          </a:p>
          <a:p>
            <a:pPr fontAlgn="base"/>
            <a:r>
              <a:rPr lang="ru-RU" sz="1000" dirty="0">
                <a:solidFill>
                  <a:schemeClr val="tx1"/>
                </a:solidFill>
                <a:latin typeface="Arial Narrow" panose="020B0606020202030204" pitchFamily="34" charset="0"/>
              </a:rPr>
              <a:t>Телефоны: (496) 574-21-30;</a:t>
            </a:r>
            <a:br>
              <a:rPr lang="ru-RU" sz="1000" dirty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n-US" sz="1000" dirty="0">
                <a:solidFill>
                  <a:schemeClr val="tx1"/>
                </a:solidFill>
                <a:latin typeface="Arial Narrow" panose="020B0606020202030204" pitchFamily="34" charset="0"/>
              </a:rPr>
              <a:t>E</a:t>
            </a:r>
            <a:r>
              <a:rPr lang="ru-RU" sz="1000" dirty="0">
                <a:solidFill>
                  <a:schemeClr val="tx1"/>
                </a:solidFill>
                <a:latin typeface="Arial Narrow" panose="020B0606020202030204" pitchFamily="34" charset="0"/>
              </a:rPr>
              <a:t>-</a:t>
            </a:r>
            <a:r>
              <a:rPr lang="en-US" sz="1000" dirty="0">
                <a:solidFill>
                  <a:schemeClr val="tx1"/>
                </a:solidFill>
                <a:latin typeface="Arial Narrow" panose="020B0606020202030204" pitchFamily="34" charset="0"/>
              </a:rPr>
              <a:t>mail</a:t>
            </a:r>
            <a:r>
              <a:rPr lang="ru-RU" sz="1000" dirty="0">
                <a:solidFill>
                  <a:schemeClr val="tx1"/>
                </a:solidFill>
                <a:latin typeface="Arial Narrow" panose="020B0606020202030204" pitchFamily="34" charset="0"/>
              </a:rPr>
              <a:t>: depinvestprom@mail.ru.</a:t>
            </a:r>
            <a:endParaRPr lang="ru-RU" sz="1000" dirty="0">
              <a:solidFill>
                <a:schemeClr val="tx1"/>
              </a:solidFill>
            </a:endParaRPr>
          </a:p>
        </p:txBody>
      </p:sp>
      <p:grpSp>
        <p:nvGrpSpPr>
          <p:cNvPr id="19" name="Google Shape;679;p37">
            <a:extLst>
              <a:ext uri="{FF2B5EF4-FFF2-40B4-BE49-F238E27FC236}">
                <a16:creationId xmlns:a16="http://schemas.microsoft.com/office/drawing/2014/main" xmlns="" id="{7960CC6E-B2F2-4EED-93F0-2792CE39285D}"/>
              </a:ext>
            </a:extLst>
          </p:cNvPr>
          <p:cNvGrpSpPr/>
          <p:nvPr/>
        </p:nvGrpSpPr>
        <p:grpSpPr>
          <a:xfrm>
            <a:off x="1519055" y="218737"/>
            <a:ext cx="210171" cy="244592"/>
            <a:chOff x="5972700" y="2330200"/>
            <a:chExt cx="411625" cy="387275"/>
          </a:xfrm>
        </p:grpSpPr>
        <p:sp>
          <p:nvSpPr>
            <p:cNvPr id="20" name="Google Shape;680;p37">
              <a:extLst>
                <a:ext uri="{FF2B5EF4-FFF2-40B4-BE49-F238E27FC236}">
                  <a16:creationId xmlns:a16="http://schemas.microsoft.com/office/drawing/2014/main" xmlns="" id="{EB8351FE-6E5A-4993-83A6-C72602E42C19}"/>
                </a:ext>
              </a:extLst>
            </p:cNvPr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81;p37">
              <a:extLst>
                <a:ext uri="{FF2B5EF4-FFF2-40B4-BE49-F238E27FC236}">
                  <a16:creationId xmlns:a16="http://schemas.microsoft.com/office/drawing/2014/main" xmlns="" id="{6DE094C4-E209-4EC1-9017-7CB5CEC47242}"/>
                </a:ext>
              </a:extLst>
            </p:cNvPr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2F34EF14-143A-482D-A9C8-D865BEE7B750}"/>
              </a:ext>
            </a:extLst>
          </p:cNvPr>
          <p:cNvSpPr/>
          <p:nvPr/>
        </p:nvSpPr>
        <p:spPr>
          <a:xfrm>
            <a:off x="193973" y="218737"/>
            <a:ext cx="12493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г.о</a:t>
            </a:r>
            <a:r>
              <a:rPr lang="ru-RU" sz="1000" b="1" dirty="0">
                <a:solidFill>
                  <a:schemeClr val="bg1"/>
                </a:solidFill>
                <a:latin typeface="Arial Narrow" panose="020B0606020202030204" pitchFamily="34" charset="0"/>
              </a:rPr>
              <a:t>. Электросталь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994CF4B4-78AC-4F65-96AB-EF22F9907728}"/>
              </a:ext>
            </a:extLst>
          </p:cNvPr>
          <p:cNvSpPr/>
          <p:nvPr/>
        </p:nvSpPr>
        <p:spPr>
          <a:xfrm>
            <a:off x="7422823" y="4612400"/>
            <a:ext cx="172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FB782819-452D-40C3-B037-AEFB9DA375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910" y="190453"/>
            <a:ext cx="702035" cy="7503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2DEF509-46F1-4BC1-B637-C5A0BAC70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13" y="3160060"/>
            <a:ext cx="572680" cy="812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301FC21-0D4A-4EBB-8797-FF00AD6E5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263" y="4167142"/>
            <a:ext cx="572680" cy="814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3B0858B-7E8F-45EE-8B16-1053D07F6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5745" y="1063758"/>
            <a:ext cx="1156446" cy="1686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CECBF89-E392-4BFF-ADCB-956CAB232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248"/>
            <a:ext cx="6918512" cy="2621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55437A5-E9BB-47F4-A715-B4E4B06F31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700" y="290247"/>
            <a:ext cx="702035" cy="7503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3F3BCFDA-2CB8-4A9B-ACD4-D3251E3AF281}"/>
              </a:ext>
            </a:extLst>
          </p:cNvPr>
          <p:cNvSpPr/>
          <p:nvPr/>
        </p:nvSpPr>
        <p:spPr>
          <a:xfrm>
            <a:off x="7501111" y="4612698"/>
            <a:ext cx="172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D8AEFCCE-113A-483F-AB71-B1DCD2517287}"/>
              </a:ext>
            </a:extLst>
          </p:cNvPr>
          <p:cNvCxnSpPr>
            <a:cxnSpLocks/>
          </p:cNvCxnSpPr>
          <p:nvPr/>
        </p:nvCxnSpPr>
        <p:spPr>
          <a:xfrm flipH="1" flipV="1">
            <a:off x="5062818" y="1939108"/>
            <a:ext cx="2923234" cy="6992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2138D044-7D07-423B-9A77-3AD5E5DD33AB}"/>
              </a:ext>
            </a:extLst>
          </p:cNvPr>
          <p:cNvSpPr/>
          <p:nvPr/>
        </p:nvSpPr>
        <p:spPr>
          <a:xfrm>
            <a:off x="7185403" y="2655460"/>
            <a:ext cx="1426486" cy="6120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i="1" dirty="0">
                <a:latin typeface="Calibri" panose="020F0502020204030204" pitchFamily="34" charset="0"/>
              </a:rPr>
              <a:t>Трасса –А-107 (Московское малое кольцо)</a:t>
            </a:r>
            <a:endParaRPr lang="ru-RU" sz="1100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F444535F-CB2B-4670-912A-D48F8C6A29DD}"/>
              </a:ext>
            </a:extLst>
          </p:cNvPr>
          <p:cNvSpPr/>
          <p:nvPr/>
        </p:nvSpPr>
        <p:spPr>
          <a:xfrm>
            <a:off x="7185403" y="1633106"/>
            <a:ext cx="1426486" cy="6120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i="1" dirty="0">
                <a:latin typeface="Calibri" panose="020F0502020204030204" pitchFamily="34" charset="0"/>
              </a:rPr>
              <a:t>Трасса М-7 «Волга» (Горьковское шоссе)</a:t>
            </a: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xmlns="" id="{1A422F67-4278-4E3D-9AD9-C4572C04D474}"/>
              </a:ext>
            </a:extLst>
          </p:cNvPr>
          <p:cNvCxnSpPr>
            <a:cxnSpLocks/>
          </p:cNvCxnSpPr>
          <p:nvPr/>
        </p:nvCxnSpPr>
        <p:spPr>
          <a:xfrm flipH="1" flipV="1">
            <a:off x="5345206" y="835904"/>
            <a:ext cx="2553440" cy="7902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6CD37F57-398F-43AA-9686-96A229D23B23}"/>
              </a:ext>
            </a:extLst>
          </p:cNvPr>
          <p:cNvSpPr/>
          <p:nvPr/>
        </p:nvSpPr>
        <p:spPr>
          <a:xfrm>
            <a:off x="7185403" y="3681811"/>
            <a:ext cx="1426486" cy="6120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/>
              <a:t>МКАД</a:t>
            </a:r>
            <a:endParaRPr lang="ru-RU" sz="1100" dirty="0"/>
          </a:p>
        </p:txBody>
      </p: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xmlns="" id="{039776F7-FFC5-4A0B-A556-0EE9338DFCFA}"/>
              </a:ext>
            </a:extLst>
          </p:cNvPr>
          <p:cNvCxnSpPr>
            <a:cxnSpLocks/>
          </p:cNvCxnSpPr>
          <p:nvPr/>
        </p:nvCxnSpPr>
        <p:spPr>
          <a:xfrm flipH="1" flipV="1">
            <a:off x="1729723" y="1687606"/>
            <a:ext cx="6168924" cy="20198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FD7F1021-E5D8-451D-BCEE-2338EF3BF441}"/>
              </a:ext>
            </a:extLst>
          </p:cNvPr>
          <p:cNvSpPr/>
          <p:nvPr/>
        </p:nvSpPr>
        <p:spPr>
          <a:xfrm>
            <a:off x="293105" y="3707432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900" dirty="0">
              <a:latin typeface="Arial" panose="020B0604020202020204" pitchFamily="34" charset="0"/>
            </a:endParaRPr>
          </a:p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</a:rPr>
              <a:t>Транспортное сообщение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0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i="1" dirty="0">
                <a:latin typeface="Arial Narrow" panose="020B0606020202030204" pitchFamily="34" charset="0"/>
              </a:rPr>
              <a:t>Основные преимущества городского округа Электросталь</a:t>
            </a:r>
          </a:p>
        </p:txBody>
      </p:sp>
      <p:sp>
        <p:nvSpPr>
          <p:cNvPr id="237" name="Google Shape;237;p16"/>
          <p:cNvSpPr txBox="1">
            <a:spLocks noGrp="1"/>
          </p:cNvSpPr>
          <p:nvPr>
            <p:ph type="body" idx="1"/>
          </p:nvPr>
        </p:nvSpPr>
        <p:spPr>
          <a:xfrm>
            <a:off x="976004" y="1759357"/>
            <a:ext cx="6132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indent="0">
              <a:buNone/>
            </a:pPr>
            <a:r>
              <a:rPr lang="ru-RU" sz="1400" dirty="0">
                <a:latin typeface="Arial Narrow" panose="020B0606020202030204" pitchFamily="34" charset="0"/>
              </a:rPr>
              <a:t>Высокая доля трудоспособного населения: </a:t>
            </a:r>
            <a:r>
              <a:rPr lang="ru-RU" sz="1400" dirty="0">
                <a:latin typeface="Impact" panose="020B0806030902050204" pitchFamily="34" charset="0"/>
              </a:rPr>
              <a:t>более 58% населения</a:t>
            </a:r>
          </a:p>
          <a:p>
            <a:endParaRPr lang="ru-RU" sz="1400" dirty="0">
              <a:latin typeface="Arial Narrow" panose="020B0606020202030204" pitchFamily="34" charset="0"/>
            </a:endParaRPr>
          </a:p>
          <a:p>
            <a:pPr marL="76200" indent="0">
              <a:buNone/>
            </a:pPr>
            <a:r>
              <a:rPr lang="ru-RU" sz="1400" dirty="0">
                <a:latin typeface="Arial Narrow" panose="020B0606020202030204" pitchFamily="34" charset="0"/>
              </a:rPr>
              <a:t>Удобное транспортно-географическое расположение: незначительная удалённость от Москвы: </a:t>
            </a:r>
            <a:r>
              <a:rPr lang="ru-RU" sz="1400" dirty="0">
                <a:latin typeface="Impact" panose="020B0806030902050204" pitchFamily="34" charset="0"/>
              </a:rPr>
              <a:t>38 км от МКАД</a:t>
            </a:r>
          </a:p>
          <a:p>
            <a:endParaRPr lang="ru-RU" sz="1400" dirty="0">
              <a:latin typeface="Arial Narrow" panose="020B0606020202030204" pitchFamily="34" charset="0"/>
            </a:endParaRPr>
          </a:p>
          <a:p>
            <a:pPr marL="76200" indent="0">
              <a:buNone/>
            </a:pPr>
            <a:r>
              <a:rPr lang="ru-RU" sz="1400" dirty="0">
                <a:latin typeface="Arial Narrow" panose="020B0606020202030204" pitchFamily="34" charset="0"/>
              </a:rPr>
              <a:t>Электросталь является центром металлургии и тяжелого машиностроения – город обладает крупнейшим в стране производством ядерного топлива, высококачественной стали, тяжелого машиностроения и химической продукции. Кроме этого,  в городе работают и успешно развиваются более сотни средних и малых предприятий</a:t>
            </a:r>
          </a:p>
          <a:p>
            <a:pPr marL="76200" indent="0">
              <a:buNone/>
            </a:pPr>
            <a:endParaRPr lang="ru-RU" sz="1400" dirty="0">
              <a:latin typeface="Arial Narrow" panose="020B0606020202030204" pitchFamily="34" charset="0"/>
            </a:endParaRPr>
          </a:p>
          <a:p>
            <a:pPr marL="76200" indent="0">
              <a:buNone/>
            </a:pPr>
            <a:r>
              <a:rPr lang="ru-RU" sz="1400" dirty="0">
                <a:latin typeface="Arial Narrow" panose="020B0606020202030204" pitchFamily="34" charset="0"/>
              </a:rPr>
              <a:t>Стабильный рост населения городского округа в течении нескольких лет: </a:t>
            </a:r>
            <a:r>
              <a:rPr lang="ru-RU" sz="1400" dirty="0">
                <a:latin typeface="Impact" panose="020B0806030902050204" pitchFamily="34" charset="0"/>
              </a:rPr>
              <a:t>на 8,6% за 10 лет по состоянию на 2018 год население 166 234 человек.</a:t>
            </a:r>
          </a:p>
          <a:p>
            <a:pPr marL="76200" indent="0">
              <a:buNone/>
            </a:pPr>
            <a:endParaRPr lang="ru-RU" sz="1400" dirty="0">
              <a:latin typeface="Impact" panose="020B0806030902050204" pitchFamily="34" charset="0"/>
            </a:endParaRPr>
          </a:p>
          <a:p>
            <a:pPr marL="76200" indent="0">
              <a:buNone/>
            </a:pPr>
            <a:endParaRPr lang="ru-RU" sz="1200" dirty="0">
              <a:latin typeface="Arial Narrow" panose="020B0606020202030204" pitchFamily="34" charset="0"/>
            </a:endParaRPr>
          </a:p>
        </p:txBody>
      </p:sp>
      <p:grpSp>
        <p:nvGrpSpPr>
          <p:cNvPr id="239" name="Google Shape;239;p16"/>
          <p:cNvGrpSpPr/>
          <p:nvPr/>
        </p:nvGrpSpPr>
        <p:grpSpPr>
          <a:xfrm>
            <a:off x="282216" y="590918"/>
            <a:ext cx="369505" cy="369505"/>
            <a:chOff x="2594050" y="1631825"/>
            <a:chExt cx="439625" cy="439625"/>
          </a:xfrm>
        </p:grpSpPr>
        <p:sp>
          <p:nvSpPr>
            <p:cNvPr id="240" name="Google Shape;240;p16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l" t="t" r="r" b="b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l" t="t" r="r" b="b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l" t="t" r="r" b="b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6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Shape 2614">
            <a:extLst>
              <a:ext uri="{FF2B5EF4-FFF2-40B4-BE49-F238E27FC236}">
                <a16:creationId xmlns:a16="http://schemas.microsoft.com/office/drawing/2014/main" xmlns="" id="{BB9D6DBD-D8A1-4609-B25B-188EA4C77FD4}"/>
              </a:ext>
            </a:extLst>
          </p:cNvPr>
          <p:cNvSpPr/>
          <p:nvPr/>
        </p:nvSpPr>
        <p:spPr>
          <a:xfrm>
            <a:off x="436931" y="1371739"/>
            <a:ext cx="429578" cy="416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solidFill>
              <a:srgbClr val="FFC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/>
          </a:p>
        </p:txBody>
      </p:sp>
      <p:sp>
        <p:nvSpPr>
          <p:cNvPr id="12" name="Shape 2946">
            <a:extLst>
              <a:ext uri="{FF2B5EF4-FFF2-40B4-BE49-F238E27FC236}">
                <a16:creationId xmlns:a16="http://schemas.microsoft.com/office/drawing/2014/main" xmlns="" id="{FE6144CE-D386-4F4B-A9B1-0A87CE5F4B16}"/>
              </a:ext>
            </a:extLst>
          </p:cNvPr>
          <p:cNvSpPr/>
          <p:nvPr/>
        </p:nvSpPr>
        <p:spPr>
          <a:xfrm>
            <a:off x="436473" y="2067786"/>
            <a:ext cx="429579" cy="416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95" y="9980"/>
                </a:moveTo>
                <a:cubicBezTo>
                  <a:pt x="19587" y="9894"/>
                  <a:pt x="19575" y="9811"/>
                  <a:pt x="19565" y="9726"/>
                </a:cubicBezTo>
                <a:cubicBezTo>
                  <a:pt x="19542" y="9539"/>
                  <a:pt x="19514" y="9355"/>
                  <a:pt x="19480" y="9172"/>
                </a:cubicBezTo>
                <a:cubicBezTo>
                  <a:pt x="19463" y="9078"/>
                  <a:pt x="19444" y="8986"/>
                  <a:pt x="19424" y="8893"/>
                </a:cubicBezTo>
                <a:cubicBezTo>
                  <a:pt x="19384" y="8712"/>
                  <a:pt x="19337" y="8533"/>
                  <a:pt x="19286" y="8356"/>
                </a:cubicBezTo>
                <a:cubicBezTo>
                  <a:pt x="19263" y="8276"/>
                  <a:pt x="19244" y="8195"/>
                  <a:pt x="19218" y="8116"/>
                </a:cubicBezTo>
                <a:cubicBezTo>
                  <a:pt x="19143" y="7879"/>
                  <a:pt x="19057" y="7646"/>
                  <a:pt x="18963" y="7418"/>
                </a:cubicBezTo>
                <a:cubicBezTo>
                  <a:pt x="18923" y="7321"/>
                  <a:pt x="18876" y="7229"/>
                  <a:pt x="18833" y="7134"/>
                </a:cubicBezTo>
                <a:cubicBezTo>
                  <a:pt x="18771" y="6999"/>
                  <a:pt x="18708" y="6865"/>
                  <a:pt x="18640" y="6734"/>
                </a:cubicBezTo>
                <a:cubicBezTo>
                  <a:pt x="18580" y="6618"/>
                  <a:pt x="18516" y="6504"/>
                  <a:pt x="18450" y="6391"/>
                </a:cubicBezTo>
                <a:cubicBezTo>
                  <a:pt x="18392" y="6291"/>
                  <a:pt x="18331" y="6192"/>
                  <a:pt x="18269" y="6094"/>
                </a:cubicBezTo>
                <a:cubicBezTo>
                  <a:pt x="18192" y="5971"/>
                  <a:pt x="18114" y="5849"/>
                  <a:pt x="18031" y="5731"/>
                </a:cubicBezTo>
                <a:cubicBezTo>
                  <a:pt x="17986" y="5667"/>
                  <a:pt x="17936" y="5605"/>
                  <a:pt x="17889" y="5541"/>
                </a:cubicBezTo>
                <a:cubicBezTo>
                  <a:pt x="17544" y="5080"/>
                  <a:pt x="17159" y="4651"/>
                  <a:pt x="16732" y="4265"/>
                </a:cubicBezTo>
                <a:cubicBezTo>
                  <a:pt x="16705" y="4241"/>
                  <a:pt x="16679" y="4216"/>
                  <a:pt x="16652" y="4192"/>
                </a:cubicBezTo>
                <a:cubicBezTo>
                  <a:pt x="16499" y="4058"/>
                  <a:pt x="16343" y="3927"/>
                  <a:pt x="16181" y="3803"/>
                </a:cubicBezTo>
                <a:cubicBezTo>
                  <a:pt x="16173" y="3796"/>
                  <a:pt x="16165" y="3790"/>
                  <a:pt x="16156" y="3784"/>
                </a:cubicBezTo>
                <a:cubicBezTo>
                  <a:pt x="15459" y="3252"/>
                  <a:pt x="14680" y="2821"/>
                  <a:pt x="13842" y="2513"/>
                </a:cubicBezTo>
                <a:cubicBezTo>
                  <a:pt x="13592" y="2912"/>
                  <a:pt x="13337" y="3420"/>
                  <a:pt x="13040" y="3590"/>
                </a:cubicBezTo>
                <a:cubicBezTo>
                  <a:pt x="12610" y="3835"/>
                  <a:pt x="12641" y="4817"/>
                  <a:pt x="13469" y="4725"/>
                </a:cubicBezTo>
                <a:cubicBezTo>
                  <a:pt x="13469" y="4725"/>
                  <a:pt x="13224" y="4970"/>
                  <a:pt x="13469" y="5860"/>
                </a:cubicBezTo>
                <a:cubicBezTo>
                  <a:pt x="13715" y="6750"/>
                  <a:pt x="14126" y="6943"/>
                  <a:pt x="15341" y="6443"/>
                </a:cubicBezTo>
                <a:cubicBezTo>
                  <a:pt x="15862" y="6228"/>
                  <a:pt x="16258" y="6340"/>
                  <a:pt x="16200" y="6873"/>
                </a:cubicBezTo>
                <a:cubicBezTo>
                  <a:pt x="16077" y="8008"/>
                  <a:pt x="15202" y="7960"/>
                  <a:pt x="15862" y="9788"/>
                </a:cubicBezTo>
                <a:cubicBezTo>
                  <a:pt x="16261" y="10892"/>
                  <a:pt x="17243" y="11322"/>
                  <a:pt x="17611" y="12181"/>
                </a:cubicBezTo>
                <a:cubicBezTo>
                  <a:pt x="17814" y="12653"/>
                  <a:pt x="18591" y="13088"/>
                  <a:pt x="19250" y="13384"/>
                </a:cubicBezTo>
                <a:cubicBezTo>
                  <a:pt x="19321" y="13153"/>
                  <a:pt x="19380" y="12917"/>
                  <a:pt x="19432" y="12677"/>
                </a:cubicBezTo>
                <a:cubicBezTo>
                  <a:pt x="19452" y="12587"/>
                  <a:pt x="19467" y="12494"/>
                  <a:pt x="19484" y="12402"/>
                </a:cubicBezTo>
                <a:cubicBezTo>
                  <a:pt x="19517" y="12224"/>
                  <a:pt x="19545" y="12044"/>
                  <a:pt x="19566" y="11862"/>
                </a:cubicBezTo>
                <a:cubicBezTo>
                  <a:pt x="19576" y="11776"/>
                  <a:pt x="19588" y="11691"/>
                  <a:pt x="19596" y="11604"/>
                </a:cubicBezTo>
                <a:cubicBezTo>
                  <a:pt x="19620" y="11340"/>
                  <a:pt x="19636" y="11072"/>
                  <a:pt x="19636" y="10800"/>
                </a:cubicBezTo>
                <a:cubicBezTo>
                  <a:pt x="19636" y="10523"/>
                  <a:pt x="19620" y="10250"/>
                  <a:pt x="19595" y="9980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2" y="982"/>
                  <a:pt x="20618" y="5377"/>
                  <a:pt x="20618" y="10800"/>
                </a:cubicBezTo>
                <a:cubicBezTo>
                  <a:pt x="20618" y="16223"/>
                  <a:pt x="1622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8407" y="9726"/>
                </a:moveTo>
                <a:cubicBezTo>
                  <a:pt x="8468" y="9020"/>
                  <a:pt x="9603" y="8284"/>
                  <a:pt x="10370" y="7947"/>
                </a:cubicBezTo>
                <a:cubicBezTo>
                  <a:pt x="11137" y="7609"/>
                  <a:pt x="11843" y="7486"/>
                  <a:pt x="11751" y="6903"/>
                </a:cubicBezTo>
                <a:cubicBezTo>
                  <a:pt x="11659" y="6320"/>
                  <a:pt x="11444" y="5891"/>
                  <a:pt x="10248" y="5891"/>
                </a:cubicBezTo>
                <a:cubicBezTo>
                  <a:pt x="9051" y="5891"/>
                  <a:pt x="9573" y="7486"/>
                  <a:pt x="8591" y="6535"/>
                </a:cubicBezTo>
                <a:cubicBezTo>
                  <a:pt x="7609" y="5584"/>
                  <a:pt x="8805" y="5830"/>
                  <a:pt x="9296" y="5615"/>
                </a:cubicBezTo>
                <a:cubicBezTo>
                  <a:pt x="9787" y="5400"/>
                  <a:pt x="10278" y="4510"/>
                  <a:pt x="9419" y="4449"/>
                </a:cubicBezTo>
                <a:cubicBezTo>
                  <a:pt x="8560" y="4388"/>
                  <a:pt x="8744" y="4817"/>
                  <a:pt x="8069" y="4572"/>
                </a:cubicBezTo>
                <a:cubicBezTo>
                  <a:pt x="7394" y="4326"/>
                  <a:pt x="7087" y="5431"/>
                  <a:pt x="6658" y="5277"/>
                </a:cubicBezTo>
                <a:cubicBezTo>
                  <a:pt x="6373" y="5176"/>
                  <a:pt x="5613" y="4605"/>
                  <a:pt x="5110" y="4044"/>
                </a:cubicBezTo>
                <a:cubicBezTo>
                  <a:pt x="4094" y="4900"/>
                  <a:pt x="3277" y="5982"/>
                  <a:pt x="2729" y="7212"/>
                </a:cubicBezTo>
                <a:cubicBezTo>
                  <a:pt x="2875" y="8862"/>
                  <a:pt x="3774" y="9726"/>
                  <a:pt x="3774" y="9726"/>
                </a:cubicBezTo>
                <a:cubicBezTo>
                  <a:pt x="3774" y="9726"/>
                  <a:pt x="4234" y="10800"/>
                  <a:pt x="6995" y="12119"/>
                </a:cubicBezTo>
                <a:cubicBezTo>
                  <a:pt x="6995" y="12119"/>
                  <a:pt x="7517" y="12150"/>
                  <a:pt x="6903" y="11536"/>
                </a:cubicBezTo>
                <a:cubicBezTo>
                  <a:pt x="6290" y="10923"/>
                  <a:pt x="5615" y="10156"/>
                  <a:pt x="6382" y="9757"/>
                </a:cubicBezTo>
                <a:cubicBezTo>
                  <a:pt x="7149" y="9358"/>
                  <a:pt x="7364" y="9389"/>
                  <a:pt x="7548" y="10125"/>
                </a:cubicBezTo>
                <a:cubicBezTo>
                  <a:pt x="7732" y="10861"/>
                  <a:pt x="8345" y="10432"/>
                  <a:pt x="8407" y="9726"/>
                </a:cubicBezTo>
                <a:moveTo>
                  <a:pt x="16246" y="12871"/>
                </a:moveTo>
                <a:cubicBezTo>
                  <a:pt x="15893" y="13086"/>
                  <a:pt x="15908" y="13561"/>
                  <a:pt x="16200" y="13822"/>
                </a:cubicBezTo>
                <a:cubicBezTo>
                  <a:pt x="16491" y="14083"/>
                  <a:pt x="17074" y="14420"/>
                  <a:pt x="17258" y="13822"/>
                </a:cubicBezTo>
                <a:cubicBezTo>
                  <a:pt x="17442" y="13224"/>
                  <a:pt x="16599" y="12656"/>
                  <a:pt x="16246" y="12871"/>
                </a:cubicBezTo>
                <a:moveTo>
                  <a:pt x="12027" y="12948"/>
                </a:moveTo>
                <a:cubicBezTo>
                  <a:pt x="10984" y="12058"/>
                  <a:pt x="11107" y="11659"/>
                  <a:pt x="9787" y="11659"/>
                </a:cubicBezTo>
                <a:cubicBezTo>
                  <a:pt x="8468" y="11659"/>
                  <a:pt x="7640" y="11966"/>
                  <a:pt x="7977" y="13807"/>
                </a:cubicBezTo>
                <a:cubicBezTo>
                  <a:pt x="8315" y="15648"/>
                  <a:pt x="9296" y="14819"/>
                  <a:pt x="9205" y="16231"/>
                </a:cubicBezTo>
                <a:cubicBezTo>
                  <a:pt x="9112" y="17642"/>
                  <a:pt x="9450" y="17949"/>
                  <a:pt x="9665" y="18286"/>
                </a:cubicBezTo>
                <a:cubicBezTo>
                  <a:pt x="9880" y="18624"/>
                  <a:pt x="10524" y="19606"/>
                  <a:pt x="10769" y="18225"/>
                </a:cubicBezTo>
                <a:cubicBezTo>
                  <a:pt x="11015" y="16844"/>
                  <a:pt x="11475" y="16077"/>
                  <a:pt x="11996" y="15402"/>
                </a:cubicBezTo>
                <a:cubicBezTo>
                  <a:pt x="12518" y="14727"/>
                  <a:pt x="13070" y="13837"/>
                  <a:pt x="12027" y="12948"/>
                </a:cubicBezTo>
              </a:path>
            </a:pathLst>
          </a:custGeom>
          <a:solidFill>
            <a:srgbClr val="FFC000"/>
          </a:solidFill>
          <a:ln w="12700">
            <a:solidFill>
              <a:schemeClr val="tx1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/>
          </a:p>
        </p:txBody>
      </p:sp>
      <p:sp>
        <p:nvSpPr>
          <p:cNvPr id="13" name="Shape 2591">
            <a:extLst>
              <a:ext uri="{FF2B5EF4-FFF2-40B4-BE49-F238E27FC236}">
                <a16:creationId xmlns:a16="http://schemas.microsoft.com/office/drawing/2014/main" xmlns="" id="{9F065D8A-CFFE-40E5-8883-C0487A39A80F}"/>
              </a:ext>
            </a:extLst>
          </p:cNvPr>
          <p:cNvSpPr/>
          <p:nvPr/>
        </p:nvSpPr>
        <p:spPr>
          <a:xfrm>
            <a:off x="436931" y="2915462"/>
            <a:ext cx="429579" cy="416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727"/>
                </a:moveTo>
                <a:cubicBezTo>
                  <a:pt x="8631" y="14727"/>
                  <a:pt x="6873" y="12969"/>
                  <a:pt x="6873" y="10800"/>
                </a:cubicBezTo>
                <a:cubicBezTo>
                  <a:pt x="6873" y="8631"/>
                  <a:pt x="8631" y="6873"/>
                  <a:pt x="10800" y="6873"/>
                </a:cubicBezTo>
                <a:cubicBezTo>
                  <a:pt x="12969" y="6873"/>
                  <a:pt x="14727" y="8631"/>
                  <a:pt x="14727" y="10800"/>
                </a:cubicBezTo>
                <a:cubicBezTo>
                  <a:pt x="14727" y="12969"/>
                  <a:pt x="12969" y="14727"/>
                  <a:pt x="10800" y="14727"/>
                </a:cubicBezTo>
                <a:moveTo>
                  <a:pt x="10800" y="5891"/>
                </a:moveTo>
                <a:cubicBezTo>
                  <a:pt x="8088" y="5891"/>
                  <a:pt x="5891" y="8089"/>
                  <a:pt x="5891" y="10800"/>
                </a:cubicBezTo>
                <a:cubicBezTo>
                  <a:pt x="5891" y="13512"/>
                  <a:pt x="8088" y="15709"/>
                  <a:pt x="10800" y="15709"/>
                </a:cubicBezTo>
                <a:cubicBezTo>
                  <a:pt x="13512" y="15709"/>
                  <a:pt x="15709" y="13512"/>
                  <a:pt x="15709" y="10800"/>
                </a:cubicBezTo>
                <a:cubicBezTo>
                  <a:pt x="15709" y="8089"/>
                  <a:pt x="13512" y="5891"/>
                  <a:pt x="10800" y="5891"/>
                </a:cubicBezTo>
                <a:moveTo>
                  <a:pt x="20618" y="12013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1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9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1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9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3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8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8"/>
                  <a:pt x="3000" y="4715"/>
                </a:cubicBezTo>
                <a:lnTo>
                  <a:pt x="4715" y="3000"/>
                </a:lnTo>
                <a:lnTo>
                  <a:pt x="5621" y="3544"/>
                </a:lnTo>
                <a:cubicBezTo>
                  <a:pt x="5777" y="3636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1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3"/>
                  <a:pt x="9331" y="2007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7"/>
                </a:lnTo>
                <a:cubicBezTo>
                  <a:pt x="12356" y="2353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1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6"/>
                  <a:pt x="15978" y="3544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8"/>
                  <a:pt x="18597" y="4722"/>
                  <a:pt x="18595" y="4726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3"/>
                  <a:pt x="20618" y="12013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8"/>
                  <a:pt x="17136" y="1969"/>
                  <a:pt x="16975" y="1969"/>
                </a:cubicBezTo>
                <a:cubicBezTo>
                  <a:pt x="16778" y="1969"/>
                  <a:pt x="16572" y="2043"/>
                  <a:pt x="16400" y="2145"/>
                </a:cubicBezTo>
                <a:lnTo>
                  <a:pt x="15473" y="2702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2"/>
                </a:cubicBezTo>
                <a:lnTo>
                  <a:pt x="5200" y="2145"/>
                </a:lnTo>
                <a:cubicBezTo>
                  <a:pt x="5028" y="2043"/>
                  <a:pt x="4822" y="1969"/>
                  <a:pt x="4625" y="1969"/>
                </a:cubicBezTo>
                <a:cubicBezTo>
                  <a:pt x="4464" y="1969"/>
                  <a:pt x="4308" y="2018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3"/>
                  <a:pt x="0" y="9360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8"/>
                </a:cubicBezTo>
                <a:lnTo>
                  <a:pt x="2145" y="16400"/>
                </a:lnTo>
                <a:cubicBezTo>
                  <a:pt x="1959" y="16714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4"/>
                  <a:pt x="19455" y="16400"/>
                </a:cubicBezTo>
                <a:lnTo>
                  <a:pt x="18902" y="15478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0"/>
                </a:lnTo>
                <a:cubicBezTo>
                  <a:pt x="21600" y="8963"/>
                  <a:pt x="21233" y="8730"/>
                  <a:pt x="20880" y="8641"/>
                </a:cubicBezTo>
              </a:path>
            </a:pathLst>
          </a:custGeom>
          <a:solidFill>
            <a:schemeClr val="tx1"/>
          </a:solidFill>
          <a:ln w="12700">
            <a:solidFill>
              <a:srgbClr val="FFC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4" name="Shape 2617">
            <a:extLst>
              <a:ext uri="{FF2B5EF4-FFF2-40B4-BE49-F238E27FC236}">
                <a16:creationId xmlns:a16="http://schemas.microsoft.com/office/drawing/2014/main" xmlns="" id="{CE8A6CFE-FD23-4BA1-94C2-74570198DDB8}"/>
              </a:ext>
            </a:extLst>
          </p:cNvPr>
          <p:cNvSpPr/>
          <p:nvPr/>
        </p:nvSpPr>
        <p:spPr>
          <a:xfrm>
            <a:off x="436472" y="4317738"/>
            <a:ext cx="429579" cy="3442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57" y="20400"/>
                </a:moveTo>
                <a:cubicBezTo>
                  <a:pt x="4686" y="18711"/>
                  <a:pt x="5897" y="18036"/>
                  <a:pt x="7134" y="17493"/>
                </a:cubicBezTo>
                <a:lnTo>
                  <a:pt x="7173" y="17477"/>
                </a:lnTo>
                <a:cubicBezTo>
                  <a:pt x="8055" y="17190"/>
                  <a:pt x="9626" y="16039"/>
                  <a:pt x="9626" y="13569"/>
                </a:cubicBezTo>
                <a:cubicBezTo>
                  <a:pt x="9626" y="11474"/>
                  <a:pt x="8932" y="10452"/>
                  <a:pt x="8558" y="9902"/>
                </a:cubicBezTo>
                <a:cubicBezTo>
                  <a:pt x="8484" y="9791"/>
                  <a:pt x="8394" y="9649"/>
                  <a:pt x="8414" y="9680"/>
                </a:cubicBezTo>
                <a:cubicBezTo>
                  <a:pt x="8384" y="9599"/>
                  <a:pt x="8237" y="9129"/>
                  <a:pt x="8449" y="8035"/>
                </a:cubicBezTo>
                <a:cubicBezTo>
                  <a:pt x="8549" y="7522"/>
                  <a:pt x="8380" y="7241"/>
                  <a:pt x="8380" y="7241"/>
                </a:cubicBezTo>
                <a:cubicBezTo>
                  <a:pt x="8112" y="6505"/>
                  <a:pt x="7614" y="5133"/>
                  <a:pt x="7988" y="4025"/>
                </a:cubicBezTo>
                <a:cubicBezTo>
                  <a:pt x="8490" y="2492"/>
                  <a:pt x="8935" y="2190"/>
                  <a:pt x="9741" y="1747"/>
                </a:cubicBezTo>
                <a:cubicBezTo>
                  <a:pt x="9788" y="1721"/>
                  <a:pt x="9834" y="1691"/>
                  <a:pt x="9877" y="1657"/>
                </a:cubicBezTo>
                <a:cubicBezTo>
                  <a:pt x="10029" y="1535"/>
                  <a:pt x="10674" y="1200"/>
                  <a:pt x="11403" y="1200"/>
                </a:cubicBezTo>
                <a:cubicBezTo>
                  <a:pt x="11768" y="1200"/>
                  <a:pt x="12075" y="1285"/>
                  <a:pt x="12318" y="1454"/>
                </a:cubicBezTo>
                <a:cubicBezTo>
                  <a:pt x="12610" y="1655"/>
                  <a:pt x="12890" y="2039"/>
                  <a:pt x="13313" y="3271"/>
                </a:cubicBezTo>
                <a:cubicBezTo>
                  <a:pt x="14101" y="5469"/>
                  <a:pt x="13602" y="6698"/>
                  <a:pt x="13350" y="7124"/>
                </a:cubicBezTo>
                <a:cubicBezTo>
                  <a:pt x="13183" y="7407"/>
                  <a:pt x="13126" y="7764"/>
                  <a:pt x="13191" y="8102"/>
                </a:cubicBezTo>
                <a:cubicBezTo>
                  <a:pt x="13386" y="9109"/>
                  <a:pt x="13260" y="9534"/>
                  <a:pt x="13227" y="9619"/>
                </a:cubicBezTo>
                <a:cubicBezTo>
                  <a:pt x="13219" y="9631"/>
                  <a:pt x="13101" y="9814"/>
                  <a:pt x="13041" y="9902"/>
                </a:cubicBezTo>
                <a:cubicBezTo>
                  <a:pt x="12668" y="10452"/>
                  <a:pt x="11973" y="11474"/>
                  <a:pt x="11973" y="13569"/>
                </a:cubicBezTo>
                <a:cubicBezTo>
                  <a:pt x="11973" y="16039"/>
                  <a:pt x="13545" y="17190"/>
                  <a:pt x="14427" y="17477"/>
                </a:cubicBezTo>
                <a:lnTo>
                  <a:pt x="14466" y="17493"/>
                </a:lnTo>
                <a:cubicBezTo>
                  <a:pt x="15703" y="18036"/>
                  <a:pt x="16914" y="18711"/>
                  <a:pt x="17143" y="20400"/>
                </a:cubicBezTo>
                <a:cubicBezTo>
                  <a:pt x="17143" y="20400"/>
                  <a:pt x="4457" y="20400"/>
                  <a:pt x="4457" y="20400"/>
                </a:cubicBezTo>
                <a:close/>
                <a:moveTo>
                  <a:pt x="14715" y="16328"/>
                </a:moveTo>
                <a:cubicBezTo>
                  <a:pt x="14715" y="16328"/>
                  <a:pt x="12955" y="15815"/>
                  <a:pt x="12955" y="13569"/>
                </a:cubicBezTo>
                <a:cubicBezTo>
                  <a:pt x="12955" y="11596"/>
                  <a:pt x="13678" y="10901"/>
                  <a:pt x="13957" y="10421"/>
                </a:cubicBezTo>
                <a:cubicBezTo>
                  <a:pt x="13957" y="10421"/>
                  <a:pt x="14531" y="9807"/>
                  <a:pt x="14146" y="7826"/>
                </a:cubicBezTo>
                <a:cubicBezTo>
                  <a:pt x="14787" y="6740"/>
                  <a:pt x="14995" y="4972"/>
                  <a:pt x="14211" y="2789"/>
                </a:cubicBezTo>
                <a:cubicBezTo>
                  <a:pt x="13774" y="1514"/>
                  <a:pt x="13389" y="815"/>
                  <a:pt x="12801" y="409"/>
                </a:cubicBezTo>
                <a:cubicBezTo>
                  <a:pt x="12370" y="110"/>
                  <a:pt x="11880" y="0"/>
                  <a:pt x="11403" y="0"/>
                </a:cubicBezTo>
                <a:cubicBezTo>
                  <a:pt x="10516" y="0"/>
                  <a:pt x="9675" y="384"/>
                  <a:pt x="9339" y="653"/>
                </a:cubicBezTo>
                <a:cubicBezTo>
                  <a:pt x="8357" y="1192"/>
                  <a:pt x="7697" y="1688"/>
                  <a:pt x="7077" y="3579"/>
                </a:cubicBezTo>
                <a:cubicBezTo>
                  <a:pt x="6540" y="5168"/>
                  <a:pt x="7179" y="6892"/>
                  <a:pt x="7494" y="7758"/>
                </a:cubicBezTo>
                <a:cubicBezTo>
                  <a:pt x="7110" y="9740"/>
                  <a:pt x="7642" y="10421"/>
                  <a:pt x="7642" y="10421"/>
                </a:cubicBezTo>
                <a:cubicBezTo>
                  <a:pt x="7922" y="10901"/>
                  <a:pt x="8644" y="11596"/>
                  <a:pt x="8644" y="13569"/>
                </a:cubicBezTo>
                <a:cubicBezTo>
                  <a:pt x="8644" y="15815"/>
                  <a:pt x="6885" y="16328"/>
                  <a:pt x="6885" y="16328"/>
                </a:cubicBezTo>
                <a:cubicBezTo>
                  <a:pt x="5768" y="16819"/>
                  <a:pt x="3436" y="1776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lnTo>
                  <a:pt x="17673" y="21600"/>
                </a:lnTo>
                <a:cubicBezTo>
                  <a:pt x="18164" y="21600"/>
                  <a:pt x="18164" y="21000"/>
                  <a:pt x="18164" y="21000"/>
                </a:cubicBezTo>
                <a:cubicBezTo>
                  <a:pt x="18164" y="17760"/>
                  <a:pt x="15832" y="16819"/>
                  <a:pt x="14715" y="16328"/>
                </a:cubicBezTo>
                <a:moveTo>
                  <a:pt x="19516" y="15006"/>
                </a:moveTo>
                <a:cubicBezTo>
                  <a:pt x="19516" y="15006"/>
                  <a:pt x="18416" y="14701"/>
                  <a:pt x="18416" y="12954"/>
                </a:cubicBezTo>
                <a:cubicBezTo>
                  <a:pt x="18416" y="11419"/>
                  <a:pt x="18794" y="10879"/>
                  <a:pt x="19017" y="10506"/>
                </a:cubicBezTo>
                <a:cubicBezTo>
                  <a:pt x="19017" y="10506"/>
                  <a:pt x="19443" y="9975"/>
                  <a:pt x="19136" y="8435"/>
                </a:cubicBezTo>
                <a:cubicBezTo>
                  <a:pt x="19388" y="7760"/>
                  <a:pt x="19900" y="6419"/>
                  <a:pt x="19470" y="5184"/>
                </a:cubicBezTo>
                <a:cubicBezTo>
                  <a:pt x="18974" y="3714"/>
                  <a:pt x="18645" y="3327"/>
                  <a:pt x="17860" y="2908"/>
                </a:cubicBezTo>
                <a:cubicBezTo>
                  <a:pt x="17591" y="2699"/>
                  <a:pt x="16918" y="2400"/>
                  <a:pt x="16208" y="2400"/>
                </a:cubicBezTo>
                <a:cubicBezTo>
                  <a:pt x="15873" y="2400"/>
                  <a:pt x="15531" y="2473"/>
                  <a:pt x="15218" y="2647"/>
                </a:cubicBezTo>
                <a:cubicBezTo>
                  <a:pt x="15343" y="3035"/>
                  <a:pt x="15449" y="3420"/>
                  <a:pt x="15525" y="3799"/>
                </a:cubicBezTo>
                <a:cubicBezTo>
                  <a:pt x="15537" y="3790"/>
                  <a:pt x="15550" y="3779"/>
                  <a:pt x="15563" y="3770"/>
                </a:cubicBezTo>
                <a:cubicBezTo>
                  <a:pt x="15730" y="3657"/>
                  <a:pt x="15948" y="3600"/>
                  <a:pt x="16208" y="3600"/>
                </a:cubicBezTo>
                <a:cubicBezTo>
                  <a:pt x="16716" y="3600"/>
                  <a:pt x="17211" y="3825"/>
                  <a:pt x="17332" y="3919"/>
                </a:cubicBezTo>
                <a:cubicBezTo>
                  <a:pt x="17375" y="3953"/>
                  <a:pt x="17421" y="3983"/>
                  <a:pt x="17467" y="4008"/>
                </a:cubicBezTo>
                <a:cubicBezTo>
                  <a:pt x="17950" y="4265"/>
                  <a:pt x="18131" y="4362"/>
                  <a:pt x="18562" y="5641"/>
                </a:cubicBezTo>
                <a:cubicBezTo>
                  <a:pt x="18822" y="6387"/>
                  <a:pt x="18452" y="7378"/>
                  <a:pt x="18253" y="7911"/>
                </a:cubicBezTo>
                <a:cubicBezTo>
                  <a:pt x="18161" y="8156"/>
                  <a:pt x="18130" y="8457"/>
                  <a:pt x="18182" y="8718"/>
                </a:cubicBezTo>
                <a:cubicBezTo>
                  <a:pt x="18316" y="9392"/>
                  <a:pt x="18254" y="9706"/>
                  <a:pt x="18232" y="9784"/>
                </a:cubicBezTo>
                <a:cubicBezTo>
                  <a:pt x="18230" y="9788"/>
                  <a:pt x="18227" y="9793"/>
                  <a:pt x="18224" y="9798"/>
                </a:cubicBezTo>
                <a:lnTo>
                  <a:pt x="18191" y="9853"/>
                </a:lnTo>
                <a:cubicBezTo>
                  <a:pt x="17926" y="10290"/>
                  <a:pt x="17434" y="11106"/>
                  <a:pt x="17434" y="12954"/>
                </a:cubicBezTo>
                <a:cubicBezTo>
                  <a:pt x="17434" y="15019"/>
                  <a:pt x="18570" y="15933"/>
                  <a:pt x="19229" y="16155"/>
                </a:cubicBezTo>
                <a:cubicBezTo>
                  <a:pt x="19856" y="16429"/>
                  <a:pt x="20435" y="16859"/>
                  <a:pt x="20582" y="17999"/>
                </a:cubicBezTo>
                <a:lnTo>
                  <a:pt x="18459" y="18000"/>
                </a:lnTo>
                <a:cubicBezTo>
                  <a:pt x="18647" y="18353"/>
                  <a:pt x="18802" y="18755"/>
                  <a:pt x="18920" y="19200"/>
                </a:cubicBezTo>
                <a:lnTo>
                  <a:pt x="21109" y="19199"/>
                </a:lnTo>
                <a:cubicBezTo>
                  <a:pt x="21600" y="19199"/>
                  <a:pt x="21600" y="18599"/>
                  <a:pt x="21600" y="18599"/>
                </a:cubicBezTo>
                <a:cubicBezTo>
                  <a:pt x="21600" y="16199"/>
                  <a:pt x="20410" y="15388"/>
                  <a:pt x="19516" y="15006"/>
                </a:cubicBezTo>
                <a:moveTo>
                  <a:pt x="2371" y="16155"/>
                </a:moveTo>
                <a:cubicBezTo>
                  <a:pt x="3030" y="15933"/>
                  <a:pt x="4166" y="15019"/>
                  <a:pt x="4166" y="12954"/>
                </a:cubicBezTo>
                <a:cubicBezTo>
                  <a:pt x="4166" y="11106"/>
                  <a:pt x="3673" y="10290"/>
                  <a:pt x="3409" y="9853"/>
                </a:cubicBezTo>
                <a:lnTo>
                  <a:pt x="3376" y="9798"/>
                </a:lnTo>
                <a:cubicBezTo>
                  <a:pt x="3373" y="9793"/>
                  <a:pt x="3370" y="9788"/>
                  <a:pt x="3367" y="9784"/>
                </a:cubicBezTo>
                <a:cubicBezTo>
                  <a:pt x="3346" y="9706"/>
                  <a:pt x="3283" y="9392"/>
                  <a:pt x="3418" y="8718"/>
                </a:cubicBezTo>
                <a:cubicBezTo>
                  <a:pt x="3470" y="8457"/>
                  <a:pt x="3439" y="8156"/>
                  <a:pt x="3347" y="7911"/>
                </a:cubicBezTo>
                <a:cubicBezTo>
                  <a:pt x="3148" y="7378"/>
                  <a:pt x="2778" y="6387"/>
                  <a:pt x="3038" y="5641"/>
                </a:cubicBezTo>
                <a:cubicBezTo>
                  <a:pt x="3469" y="4362"/>
                  <a:pt x="3649" y="4265"/>
                  <a:pt x="4133" y="4008"/>
                </a:cubicBezTo>
                <a:cubicBezTo>
                  <a:pt x="4180" y="3983"/>
                  <a:pt x="4225" y="3953"/>
                  <a:pt x="4268" y="3919"/>
                </a:cubicBezTo>
                <a:cubicBezTo>
                  <a:pt x="4389" y="3825"/>
                  <a:pt x="4884" y="3600"/>
                  <a:pt x="5392" y="3600"/>
                </a:cubicBezTo>
                <a:cubicBezTo>
                  <a:pt x="5636" y="3600"/>
                  <a:pt x="5839" y="3655"/>
                  <a:pt x="6002" y="3755"/>
                </a:cubicBezTo>
                <a:cubicBezTo>
                  <a:pt x="6045" y="3548"/>
                  <a:pt x="6096" y="3341"/>
                  <a:pt x="6165" y="3134"/>
                </a:cubicBezTo>
                <a:cubicBezTo>
                  <a:pt x="6225" y="2950"/>
                  <a:pt x="6289" y="2793"/>
                  <a:pt x="6351" y="2630"/>
                </a:cubicBezTo>
                <a:cubicBezTo>
                  <a:pt x="6046" y="2468"/>
                  <a:pt x="5716" y="2400"/>
                  <a:pt x="5392" y="2400"/>
                </a:cubicBezTo>
                <a:cubicBezTo>
                  <a:pt x="4682" y="2400"/>
                  <a:pt x="4009" y="2699"/>
                  <a:pt x="3740" y="2908"/>
                </a:cubicBezTo>
                <a:cubicBezTo>
                  <a:pt x="2955" y="3327"/>
                  <a:pt x="2625" y="3714"/>
                  <a:pt x="2130" y="5184"/>
                </a:cubicBezTo>
                <a:cubicBezTo>
                  <a:pt x="1700" y="6419"/>
                  <a:pt x="2212" y="7760"/>
                  <a:pt x="2464" y="8435"/>
                </a:cubicBezTo>
                <a:cubicBezTo>
                  <a:pt x="2156" y="9975"/>
                  <a:pt x="2583" y="10506"/>
                  <a:pt x="2583" y="10506"/>
                </a:cubicBezTo>
                <a:cubicBezTo>
                  <a:pt x="2806" y="10879"/>
                  <a:pt x="3185" y="11419"/>
                  <a:pt x="3185" y="12954"/>
                </a:cubicBezTo>
                <a:cubicBezTo>
                  <a:pt x="3185" y="14701"/>
                  <a:pt x="2084" y="15006"/>
                  <a:pt x="2084" y="15006"/>
                </a:cubicBezTo>
                <a:cubicBezTo>
                  <a:pt x="1191" y="15388"/>
                  <a:pt x="0" y="16199"/>
                  <a:pt x="0" y="18599"/>
                </a:cubicBezTo>
                <a:cubicBezTo>
                  <a:pt x="0" y="18599"/>
                  <a:pt x="0" y="19199"/>
                  <a:pt x="491" y="19199"/>
                </a:cubicBezTo>
                <a:lnTo>
                  <a:pt x="2680" y="19200"/>
                </a:lnTo>
                <a:cubicBezTo>
                  <a:pt x="2798" y="18755"/>
                  <a:pt x="2952" y="18353"/>
                  <a:pt x="3141" y="18000"/>
                </a:cubicBezTo>
                <a:lnTo>
                  <a:pt x="1018" y="17999"/>
                </a:lnTo>
                <a:cubicBezTo>
                  <a:pt x="1165" y="16859"/>
                  <a:pt x="1744" y="16429"/>
                  <a:pt x="2371" y="16155"/>
                </a:cubicBezTo>
              </a:path>
            </a:pathLst>
          </a:custGeom>
          <a:solidFill>
            <a:schemeClr val="tx1"/>
          </a:solidFill>
          <a:ln w="12700">
            <a:solidFill>
              <a:srgbClr val="FFC0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BD19E2D2-A758-45A3-956D-9A3D370CA04C}"/>
              </a:ext>
            </a:extLst>
          </p:cNvPr>
          <p:cNvSpPr/>
          <p:nvPr/>
        </p:nvSpPr>
        <p:spPr>
          <a:xfrm>
            <a:off x="7501111" y="4612698"/>
            <a:ext cx="172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"/>
          <p:cNvSpPr txBox="1">
            <a:spLocks noGrp="1"/>
          </p:cNvSpPr>
          <p:nvPr>
            <p:ph type="body" idx="1"/>
          </p:nvPr>
        </p:nvSpPr>
        <p:spPr>
          <a:xfrm>
            <a:off x="522146" y="10912"/>
            <a:ext cx="5710189" cy="101525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38100" indent="0">
              <a:buNone/>
            </a:pPr>
            <a:r>
              <a:rPr lang="ru-RU" sz="28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Системообразующие предприятия городского округа Электросталь</a:t>
            </a:r>
          </a:p>
          <a:p>
            <a:pPr marL="38100" indent="0" algn="ctr">
              <a:buNone/>
            </a:pPr>
            <a:endParaRPr lang="ru-RU" sz="28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041F5A4-DE93-48C6-8D5D-C0A7EB9A146D}"/>
              </a:ext>
            </a:extLst>
          </p:cNvPr>
          <p:cNvSpPr/>
          <p:nvPr/>
        </p:nvSpPr>
        <p:spPr>
          <a:xfrm>
            <a:off x="3377241" y="1279000"/>
            <a:ext cx="26853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ПАО «Машиностроительный завод»</a:t>
            </a:r>
          </a:p>
        </p:txBody>
      </p:sp>
      <p:pic>
        <p:nvPicPr>
          <p:cNvPr id="7" name="Picture 2" descr="Картинки по запросу ПАО МСЗ">
            <a:hlinkClick r:id="rId3"/>
            <a:extLst>
              <a:ext uri="{FF2B5EF4-FFF2-40B4-BE49-F238E27FC236}">
                <a16:creationId xmlns:a16="http://schemas.microsoft.com/office/drawing/2014/main" xmlns="" id="{16B89853-69E8-4D54-88FE-CF836047C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950" y="829161"/>
            <a:ext cx="1207457" cy="120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D7B8E8A-BAE7-4CC4-819E-7990549DFD44}"/>
              </a:ext>
            </a:extLst>
          </p:cNvPr>
          <p:cNvSpPr/>
          <p:nvPr/>
        </p:nvSpPr>
        <p:spPr>
          <a:xfrm>
            <a:off x="2954141" y="1882729"/>
            <a:ext cx="33970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АО «Металлургический завод «Электросталь»</a:t>
            </a:r>
          </a:p>
        </p:txBody>
      </p:sp>
      <p:pic>
        <p:nvPicPr>
          <p:cNvPr id="10" name="Picture 6" descr="Похожее изображение">
            <a:hlinkClick r:id="rId6"/>
            <a:extLst>
              <a:ext uri="{FF2B5EF4-FFF2-40B4-BE49-F238E27FC236}">
                <a16:creationId xmlns:a16="http://schemas.microsoft.com/office/drawing/2014/main" xmlns="" id="{52281077-2013-416B-AEC7-CE12AF685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949" y="2423008"/>
            <a:ext cx="1207457" cy="41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Похожее изображение">
            <a:hlinkClick r:id="rId8"/>
            <a:extLst>
              <a:ext uri="{FF2B5EF4-FFF2-40B4-BE49-F238E27FC236}">
                <a16:creationId xmlns:a16="http://schemas.microsoft.com/office/drawing/2014/main" xmlns="" id="{AB06E580-A9B9-4324-B843-BD5654F2B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949" y="3109815"/>
            <a:ext cx="1320192" cy="38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hlinkClick r:id="rId10"/>
            <a:extLst>
              <a:ext uri="{FF2B5EF4-FFF2-40B4-BE49-F238E27FC236}">
                <a16:creationId xmlns:a16="http://schemas.microsoft.com/office/drawing/2014/main" xmlns="" id="{35E340E2-1B8E-45AF-91EF-72AAC858E8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49" y="3760542"/>
            <a:ext cx="1207458" cy="2308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6B366C2-6AB9-4426-8CC1-035A61F95EE7}"/>
              </a:ext>
            </a:extLst>
          </p:cNvPr>
          <p:cNvSpPr/>
          <p:nvPr/>
        </p:nvSpPr>
        <p:spPr>
          <a:xfrm>
            <a:off x="2569327" y="2454254"/>
            <a:ext cx="43011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ОАО «</a:t>
            </a:r>
            <a:r>
              <a:rPr lang="ru-RU" dirty="0" err="1">
                <a:solidFill>
                  <a:schemeClr val="bg1"/>
                </a:solidFill>
                <a:latin typeface="Arial Narrow" panose="020B0606020202030204" pitchFamily="34" charset="0"/>
              </a:rPr>
              <a:t>Электростальский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 завод тяжелого машиностроения»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E1B5913-EC71-41A0-8C38-261458ACD1C6}"/>
              </a:ext>
            </a:extLst>
          </p:cNvPr>
          <p:cNvSpPr/>
          <p:nvPr/>
        </p:nvSpPr>
        <p:spPr>
          <a:xfrm>
            <a:off x="2433915" y="301039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ОАО «</a:t>
            </a:r>
            <a:r>
              <a:rPr lang="ru-RU" dirty="0" err="1">
                <a:solidFill>
                  <a:schemeClr val="bg1"/>
                </a:solidFill>
                <a:latin typeface="Arial Narrow" panose="020B0606020202030204" pitchFamily="34" charset="0"/>
              </a:rPr>
              <a:t>Электростальский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 химико-механический завод имени Н.Д. Зелинского»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EAE2726-C31A-4DBE-B97C-F6D97BF387C5}"/>
              </a:ext>
            </a:extLst>
          </p:cNvPr>
          <p:cNvSpPr/>
          <p:nvPr/>
        </p:nvSpPr>
        <p:spPr>
          <a:xfrm>
            <a:off x="3595610" y="3679415"/>
            <a:ext cx="19527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АО «ЭНПО «Неорганика»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463F0245-E84B-4694-B13A-8CC2C92DB27A}"/>
              </a:ext>
            </a:extLst>
          </p:cNvPr>
          <p:cNvSpPr/>
          <p:nvPr/>
        </p:nvSpPr>
        <p:spPr>
          <a:xfrm>
            <a:off x="7422823" y="4612400"/>
            <a:ext cx="172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13" name="Рисунок 12">
            <a:hlinkClick r:id="rId12"/>
            <a:extLst>
              <a:ext uri="{FF2B5EF4-FFF2-40B4-BE49-F238E27FC236}">
                <a16:creationId xmlns:a16="http://schemas.microsoft.com/office/drawing/2014/main" xmlns="" id="{572BCDDD-78DA-4D9B-AF5C-56865E3108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5949" y="1845126"/>
            <a:ext cx="1320192" cy="32504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ПАО «Машиностроительный завод»</a:t>
            </a:r>
          </a:p>
        </p:txBody>
      </p:sp>
      <p:grpSp>
        <p:nvGrpSpPr>
          <p:cNvPr id="325" name="Google Shape;325;p22"/>
          <p:cNvGrpSpPr/>
          <p:nvPr/>
        </p:nvGrpSpPr>
        <p:grpSpPr>
          <a:xfrm>
            <a:off x="263101" y="580106"/>
            <a:ext cx="407743" cy="391135"/>
            <a:chOff x="5233525" y="4954450"/>
            <a:chExt cx="538275" cy="516350"/>
          </a:xfrm>
        </p:grpSpPr>
        <p:sp>
          <p:nvSpPr>
            <p:cNvPr id="326" name="Google Shape;326;p22"/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2"/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l" t="t" r="r" b="b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2"/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2"/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l" t="t" r="r" b="b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2"/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l" t="t" r="r" b="b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2"/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l" t="t" r="r" b="b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2"/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l" t="t" r="r" b="b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2"/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l" t="t" r="r" b="b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2"/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l" t="t" r="r" b="b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2"/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l" t="t" r="r" b="b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2"/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l" t="t" r="r" b="b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AA10C232-3A4F-4236-ACE8-562D87309AF3}"/>
              </a:ext>
            </a:extLst>
          </p:cNvPr>
          <p:cNvSpPr/>
          <p:nvPr/>
        </p:nvSpPr>
        <p:spPr>
          <a:xfrm>
            <a:off x="7422823" y="4612400"/>
            <a:ext cx="172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29D5D77-8A37-408C-9B9E-91E7D3B596E6}"/>
              </a:ext>
            </a:extLst>
          </p:cNvPr>
          <p:cNvSpPr/>
          <p:nvPr/>
        </p:nvSpPr>
        <p:spPr>
          <a:xfrm>
            <a:off x="2440636" y="84798"/>
            <a:ext cx="2005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http://www.elemash.ru/</a:t>
            </a:r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01EDE23A-EAC8-4C47-8E0E-E46B1C9BD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87" y="1564721"/>
            <a:ext cx="4183212" cy="2231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E539612-B647-4FE0-9286-C2985B9128B1}"/>
              </a:ext>
            </a:extLst>
          </p:cNvPr>
          <p:cNvSpPr/>
          <p:nvPr/>
        </p:nvSpPr>
        <p:spPr>
          <a:xfrm>
            <a:off x="5035924" y="1564721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Адрес: </a:t>
            </a:r>
            <a:r>
              <a:rPr lang="ru-R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г. Электросталь, ул. Карла Маркса,12</a:t>
            </a:r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;</a:t>
            </a:r>
          </a:p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Телефон: </a:t>
            </a:r>
            <a:r>
              <a:rPr lang="ru-R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+7 (495) 702-99-01</a:t>
            </a:r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; </a:t>
            </a:r>
          </a:p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Генеральный директор: </a:t>
            </a:r>
            <a:r>
              <a:rPr lang="ru-R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Дарьин Игорь Викторович</a:t>
            </a:r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;</a:t>
            </a:r>
          </a:p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Среднее число работников на 2019 год: </a:t>
            </a:r>
            <a:r>
              <a:rPr lang="ru-R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4089 человек</a:t>
            </a:r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;</a:t>
            </a:r>
          </a:p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Основные направления деятельности:</a:t>
            </a:r>
          </a:p>
          <a:p>
            <a:r>
              <a:rPr lang="ru-R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Ядерное топливо для АЭС с реакторами на тепловых и быстрых нейтронах. Топливо изготавливается и поставляется в виде ТВС для различных типов реакторов.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F2C5536-7A09-47E5-9349-7FC9268A69DE}"/>
              </a:ext>
            </a:extLst>
          </p:cNvPr>
          <p:cNvSpPr/>
          <p:nvPr/>
        </p:nvSpPr>
        <p:spPr>
          <a:xfrm>
            <a:off x="834069" y="4004507"/>
            <a:ext cx="65887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Завод был первым предприятием, создание которого положило начало становлению города Электросталь. На протяжении вековой истории предприятия не прерывается тесная связь с городом. Машиностроительный завод – одно из ведущих предприятий, определяющих экономическое лицо не только города Электростали, но и Московской области.</a:t>
            </a:r>
          </a:p>
        </p:txBody>
      </p:sp>
      <p:sp>
        <p:nvSpPr>
          <p:cNvPr id="24" name="Shape 2537">
            <a:extLst>
              <a:ext uri="{FF2B5EF4-FFF2-40B4-BE49-F238E27FC236}">
                <a16:creationId xmlns:a16="http://schemas.microsoft.com/office/drawing/2014/main" xmlns="" id="{A683BB5D-5877-497C-B0C8-158905AF2185}"/>
              </a:ext>
            </a:extLst>
          </p:cNvPr>
          <p:cNvSpPr/>
          <p:nvPr/>
        </p:nvSpPr>
        <p:spPr>
          <a:xfrm>
            <a:off x="8384265" y="1564721"/>
            <a:ext cx="434407" cy="530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3745"/>
                </a:moveTo>
                <a:lnTo>
                  <a:pt x="3600" y="13745"/>
                </a:lnTo>
                <a:cubicBezTo>
                  <a:pt x="3269" y="13745"/>
                  <a:pt x="3000" y="13966"/>
                  <a:pt x="3000" y="14236"/>
                </a:cubicBezTo>
                <a:cubicBezTo>
                  <a:pt x="3000" y="14508"/>
                  <a:pt x="3269" y="14727"/>
                  <a:pt x="3600" y="14727"/>
                </a:cubicBezTo>
                <a:lnTo>
                  <a:pt x="14400" y="14727"/>
                </a:lnTo>
                <a:cubicBezTo>
                  <a:pt x="14731" y="14727"/>
                  <a:pt x="15000" y="14508"/>
                  <a:pt x="15000" y="14236"/>
                </a:cubicBezTo>
                <a:cubicBezTo>
                  <a:pt x="15000" y="13966"/>
                  <a:pt x="14731" y="13745"/>
                  <a:pt x="14400" y="13745"/>
                </a:cubicBezTo>
                <a:moveTo>
                  <a:pt x="3000" y="11291"/>
                </a:moveTo>
                <a:cubicBezTo>
                  <a:pt x="3000" y="11562"/>
                  <a:pt x="3269" y="11782"/>
                  <a:pt x="3600" y="11782"/>
                </a:cubicBezTo>
                <a:lnTo>
                  <a:pt x="18000" y="11782"/>
                </a:lnTo>
                <a:cubicBezTo>
                  <a:pt x="18331" y="11782"/>
                  <a:pt x="18600" y="11562"/>
                  <a:pt x="18600" y="11291"/>
                </a:cubicBezTo>
                <a:cubicBezTo>
                  <a:pt x="18600" y="11020"/>
                  <a:pt x="18331" y="10800"/>
                  <a:pt x="18000" y="10800"/>
                </a:cubicBezTo>
                <a:lnTo>
                  <a:pt x="3600" y="10800"/>
                </a:lnTo>
                <a:cubicBezTo>
                  <a:pt x="3269" y="10800"/>
                  <a:pt x="3000" y="11020"/>
                  <a:pt x="3000" y="11291"/>
                </a:cubicBezTo>
                <a:moveTo>
                  <a:pt x="20400" y="20618"/>
                </a:moveTo>
                <a:lnTo>
                  <a:pt x="6600" y="20618"/>
                </a:lnTo>
                <a:lnTo>
                  <a:pt x="1200" y="16200"/>
                </a:lnTo>
                <a:lnTo>
                  <a:pt x="1200" y="2945"/>
                </a:lnTo>
                <a:lnTo>
                  <a:pt x="4200" y="2945"/>
                </a:lnTo>
                <a:lnTo>
                  <a:pt x="4200" y="4418"/>
                </a:lnTo>
                <a:cubicBezTo>
                  <a:pt x="4200" y="4690"/>
                  <a:pt x="4469" y="4909"/>
                  <a:pt x="4800" y="4909"/>
                </a:cubicBezTo>
                <a:cubicBezTo>
                  <a:pt x="5131" y="4909"/>
                  <a:pt x="5400" y="4690"/>
                  <a:pt x="5400" y="4418"/>
                </a:cubicBezTo>
                <a:lnTo>
                  <a:pt x="5400" y="2945"/>
                </a:lnTo>
                <a:lnTo>
                  <a:pt x="6600" y="2945"/>
                </a:lnTo>
                <a:lnTo>
                  <a:pt x="6600" y="4418"/>
                </a:lnTo>
                <a:cubicBezTo>
                  <a:pt x="6600" y="4690"/>
                  <a:pt x="6869" y="4909"/>
                  <a:pt x="7200" y="4909"/>
                </a:cubicBezTo>
                <a:cubicBezTo>
                  <a:pt x="7531" y="4909"/>
                  <a:pt x="7800" y="4690"/>
                  <a:pt x="7800" y="4418"/>
                </a:cubicBezTo>
                <a:lnTo>
                  <a:pt x="7800" y="2945"/>
                </a:lnTo>
                <a:lnTo>
                  <a:pt x="9000" y="2945"/>
                </a:lnTo>
                <a:lnTo>
                  <a:pt x="9000" y="4418"/>
                </a:lnTo>
                <a:cubicBezTo>
                  <a:pt x="9000" y="4690"/>
                  <a:pt x="9269" y="4909"/>
                  <a:pt x="9600" y="4909"/>
                </a:cubicBezTo>
                <a:cubicBezTo>
                  <a:pt x="9931" y="4909"/>
                  <a:pt x="10200" y="4690"/>
                  <a:pt x="10200" y="4418"/>
                </a:cubicBezTo>
                <a:lnTo>
                  <a:pt x="10200" y="2945"/>
                </a:lnTo>
                <a:lnTo>
                  <a:pt x="11400" y="2945"/>
                </a:lnTo>
                <a:lnTo>
                  <a:pt x="11400" y="4418"/>
                </a:lnTo>
                <a:cubicBezTo>
                  <a:pt x="11400" y="4690"/>
                  <a:pt x="11669" y="4909"/>
                  <a:pt x="12000" y="4909"/>
                </a:cubicBezTo>
                <a:cubicBezTo>
                  <a:pt x="12331" y="4909"/>
                  <a:pt x="12600" y="4690"/>
                  <a:pt x="12600" y="4418"/>
                </a:cubicBezTo>
                <a:lnTo>
                  <a:pt x="12600" y="2945"/>
                </a:lnTo>
                <a:lnTo>
                  <a:pt x="13800" y="2945"/>
                </a:lnTo>
                <a:lnTo>
                  <a:pt x="13800" y="4418"/>
                </a:lnTo>
                <a:cubicBezTo>
                  <a:pt x="13800" y="4690"/>
                  <a:pt x="14069" y="4909"/>
                  <a:pt x="14400" y="4909"/>
                </a:cubicBezTo>
                <a:cubicBezTo>
                  <a:pt x="14731" y="4909"/>
                  <a:pt x="15000" y="4690"/>
                  <a:pt x="15000" y="4418"/>
                </a:cubicBezTo>
                <a:lnTo>
                  <a:pt x="15000" y="2945"/>
                </a:lnTo>
                <a:lnTo>
                  <a:pt x="16200" y="2945"/>
                </a:lnTo>
                <a:lnTo>
                  <a:pt x="16200" y="4418"/>
                </a:lnTo>
                <a:cubicBezTo>
                  <a:pt x="16200" y="4690"/>
                  <a:pt x="16469" y="4909"/>
                  <a:pt x="16800" y="4909"/>
                </a:cubicBezTo>
                <a:cubicBezTo>
                  <a:pt x="17131" y="4909"/>
                  <a:pt x="17400" y="4690"/>
                  <a:pt x="17400" y="4418"/>
                </a:cubicBezTo>
                <a:lnTo>
                  <a:pt x="17400" y="2945"/>
                </a:lnTo>
                <a:lnTo>
                  <a:pt x="20400" y="2945"/>
                </a:lnTo>
                <a:cubicBezTo>
                  <a:pt x="20400" y="2945"/>
                  <a:pt x="20400" y="20618"/>
                  <a:pt x="20400" y="20618"/>
                </a:cubicBezTo>
                <a:close/>
                <a:moveTo>
                  <a:pt x="1200" y="20618"/>
                </a:moveTo>
                <a:lnTo>
                  <a:pt x="1200" y="17673"/>
                </a:lnTo>
                <a:lnTo>
                  <a:pt x="4800" y="20618"/>
                </a:lnTo>
                <a:cubicBezTo>
                  <a:pt x="4800" y="20618"/>
                  <a:pt x="1200" y="20618"/>
                  <a:pt x="1200" y="20618"/>
                </a:cubicBezTo>
                <a:close/>
                <a:moveTo>
                  <a:pt x="20400" y="1964"/>
                </a:moveTo>
                <a:lnTo>
                  <a:pt x="17400" y="1964"/>
                </a:lnTo>
                <a:lnTo>
                  <a:pt x="17400" y="491"/>
                </a:lnTo>
                <a:cubicBezTo>
                  <a:pt x="17400" y="220"/>
                  <a:pt x="17131" y="0"/>
                  <a:pt x="16800" y="0"/>
                </a:cubicBezTo>
                <a:cubicBezTo>
                  <a:pt x="16469" y="0"/>
                  <a:pt x="16200" y="220"/>
                  <a:pt x="16200" y="491"/>
                </a:cubicBezTo>
                <a:lnTo>
                  <a:pt x="16200" y="1964"/>
                </a:lnTo>
                <a:lnTo>
                  <a:pt x="15000" y="1964"/>
                </a:lnTo>
                <a:lnTo>
                  <a:pt x="15000" y="491"/>
                </a:lnTo>
                <a:cubicBezTo>
                  <a:pt x="15000" y="220"/>
                  <a:pt x="14731" y="0"/>
                  <a:pt x="14400" y="0"/>
                </a:cubicBezTo>
                <a:cubicBezTo>
                  <a:pt x="14069" y="0"/>
                  <a:pt x="13800" y="220"/>
                  <a:pt x="13800" y="491"/>
                </a:cubicBezTo>
                <a:lnTo>
                  <a:pt x="13800" y="1964"/>
                </a:lnTo>
                <a:lnTo>
                  <a:pt x="12600" y="1964"/>
                </a:lnTo>
                <a:lnTo>
                  <a:pt x="12600" y="491"/>
                </a:lnTo>
                <a:cubicBezTo>
                  <a:pt x="12600" y="220"/>
                  <a:pt x="12331" y="0"/>
                  <a:pt x="12000" y="0"/>
                </a:cubicBezTo>
                <a:cubicBezTo>
                  <a:pt x="11669" y="0"/>
                  <a:pt x="11400" y="220"/>
                  <a:pt x="11400" y="491"/>
                </a:cubicBezTo>
                <a:lnTo>
                  <a:pt x="11400" y="1964"/>
                </a:lnTo>
                <a:lnTo>
                  <a:pt x="10200" y="1964"/>
                </a:lnTo>
                <a:lnTo>
                  <a:pt x="10200" y="491"/>
                </a:lnTo>
                <a:cubicBezTo>
                  <a:pt x="10200" y="220"/>
                  <a:pt x="9931" y="0"/>
                  <a:pt x="9600" y="0"/>
                </a:cubicBezTo>
                <a:cubicBezTo>
                  <a:pt x="9269" y="0"/>
                  <a:pt x="9000" y="220"/>
                  <a:pt x="9000" y="491"/>
                </a:cubicBezTo>
                <a:lnTo>
                  <a:pt x="9000" y="1964"/>
                </a:lnTo>
                <a:lnTo>
                  <a:pt x="7800" y="1964"/>
                </a:lnTo>
                <a:lnTo>
                  <a:pt x="7800" y="491"/>
                </a:lnTo>
                <a:cubicBezTo>
                  <a:pt x="7800" y="220"/>
                  <a:pt x="7531" y="0"/>
                  <a:pt x="7200" y="0"/>
                </a:cubicBezTo>
                <a:cubicBezTo>
                  <a:pt x="6869" y="0"/>
                  <a:pt x="6600" y="220"/>
                  <a:pt x="6600" y="491"/>
                </a:cubicBezTo>
                <a:lnTo>
                  <a:pt x="6600" y="1964"/>
                </a:lnTo>
                <a:lnTo>
                  <a:pt x="5400" y="1964"/>
                </a:lnTo>
                <a:lnTo>
                  <a:pt x="5400" y="491"/>
                </a:lnTo>
                <a:cubicBezTo>
                  <a:pt x="5400" y="220"/>
                  <a:pt x="5131" y="0"/>
                  <a:pt x="4800" y="0"/>
                </a:cubicBezTo>
                <a:cubicBezTo>
                  <a:pt x="4469" y="0"/>
                  <a:pt x="4200" y="220"/>
                  <a:pt x="4200" y="491"/>
                </a:cubicBezTo>
                <a:lnTo>
                  <a:pt x="4200" y="1964"/>
                </a:lnTo>
                <a:lnTo>
                  <a:pt x="1200" y="1964"/>
                </a:lnTo>
                <a:cubicBezTo>
                  <a:pt x="538" y="1964"/>
                  <a:pt x="0" y="2404"/>
                  <a:pt x="0" y="2945"/>
                </a:cubicBezTo>
                <a:lnTo>
                  <a:pt x="0" y="20618"/>
                </a:lnTo>
                <a:cubicBezTo>
                  <a:pt x="0" y="21161"/>
                  <a:pt x="538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1"/>
                  <a:pt x="21600" y="20618"/>
                </a:cubicBezTo>
                <a:lnTo>
                  <a:pt x="21600" y="2945"/>
                </a:lnTo>
                <a:cubicBezTo>
                  <a:pt x="21600" y="2404"/>
                  <a:pt x="21062" y="1964"/>
                  <a:pt x="20400" y="1964"/>
                </a:cubicBezTo>
                <a:moveTo>
                  <a:pt x="3600" y="8836"/>
                </a:moveTo>
                <a:lnTo>
                  <a:pt x="10800" y="8836"/>
                </a:lnTo>
                <a:cubicBezTo>
                  <a:pt x="11131" y="8836"/>
                  <a:pt x="11400" y="8617"/>
                  <a:pt x="11400" y="8345"/>
                </a:cubicBezTo>
                <a:cubicBezTo>
                  <a:pt x="11400" y="8075"/>
                  <a:pt x="11131" y="7855"/>
                  <a:pt x="10800" y="7855"/>
                </a:cubicBezTo>
                <a:lnTo>
                  <a:pt x="3600" y="7855"/>
                </a:lnTo>
                <a:cubicBezTo>
                  <a:pt x="3269" y="7855"/>
                  <a:pt x="3000" y="8075"/>
                  <a:pt x="3000" y="8345"/>
                </a:cubicBezTo>
                <a:cubicBezTo>
                  <a:pt x="3000" y="8617"/>
                  <a:pt x="3269" y="8836"/>
                  <a:pt x="3600" y="8836"/>
                </a:cubicBezTo>
              </a:path>
            </a:pathLst>
          </a:custGeom>
          <a:solidFill>
            <a:schemeClr val="tx1"/>
          </a:solidFill>
          <a:ln w="12700">
            <a:solidFill>
              <a:srgbClr val="E2AC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pic>
        <p:nvPicPr>
          <p:cNvPr id="26" name="Picture 2" descr="Картинки по запросу ПАО МСЗ">
            <a:hlinkClick r:id="rId3"/>
            <a:extLst>
              <a:ext uri="{FF2B5EF4-FFF2-40B4-BE49-F238E27FC236}">
                <a16:creationId xmlns:a16="http://schemas.microsoft.com/office/drawing/2014/main" xmlns="" id="{EBE75207-65A5-4F95-8C27-E2F37D655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185" y="196483"/>
            <a:ext cx="1207457" cy="120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hape 2556">
            <a:extLst>
              <a:ext uri="{FF2B5EF4-FFF2-40B4-BE49-F238E27FC236}">
                <a16:creationId xmlns:a16="http://schemas.microsoft.com/office/drawing/2014/main" xmlns="" id="{DE4141D4-08FB-45AF-A434-810E76C4394E}"/>
              </a:ext>
            </a:extLst>
          </p:cNvPr>
          <p:cNvSpPr/>
          <p:nvPr/>
        </p:nvSpPr>
        <p:spPr>
          <a:xfrm>
            <a:off x="204266" y="4032452"/>
            <a:ext cx="530942" cy="530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874" y="5396"/>
                </a:moveTo>
                <a:cubicBezTo>
                  <a:pt x="11493" y="5396"/>
                  <a:pt x="11166" y="5519"/>
                  <a:pt x="10894" y="5766"/>
                </a:cubicBezTo>
                <a:cubicBezTo>
                  <a:pt x="10621" y="6013"/>
                  <a:pt x="10484" y="6310"/>
                  <a:pt x="10484" y="6658"/>
                </a:cubicBezTo>
                <a:cubicBezTo>
                  <a:pt x="10484" y="7005"/>
                  <a:pt x="10621" y="7301"/>
                  <a:pt x="10894" y="7545"/>
                </a:cubicBezTo>
                <a:cubicBezTo>
                  <a:pt x="11166" y="7790"/>
                  <a:pt x="11493" y="7912"/>
                  <a:pt x="11874" y="7912"/>
                </a:cubicBezTo>
                <a:cubicBezTo>
                  <a:pt x="12255" y="7912"/>
                  <a:pt x="12581" y="7790"/>
                  <a:pt x="12852" y="7545"/>
                </a:cubicBezTo>
                <a:cubicBezTo>
                  <a:pt x="13122" y="7301"/>
                  <a:pt x="13257" y="7005"/>
                  <a:pt x="13257" y="6658"/>
                </a:cubicBezTo>
                <a:cubicBezTo>
                  <a:pt x="13257" y="6310"/>
                  <a:pt x="13122" y="6013"/>
                  <a:pt x="12852" y="5766"/>
                </a:cubicBezTo>
                <a:cubicBezTo>
                  <a:pt x="12581" y="5519"/>
                  <a:pt x="12255" y="5396"/>
                  <a:pt x="11874" y="5396"/>
                </a:cubicBezTo>
                <a:moveTo>
                  <a:pt x="12242" y="15228"/>
                </a:moveTo>
                <a:cubicBezTo>
                  <a:pt x="11942" y="15228"/>
                  <a:pt x="11730" y="15180"/>
                  <a:pt x="11608" y="15083"/>
                </a:cubicBezTo>
                <a:cubicBezTo>
                  <a:pt x="11486" y="14987"/>
                  <a:pt x="11425" y="14807"/>
                  <a:pt x="11425" y="14542"/>
                </a:cubicBezTo>
                <a:cubicBezTo>
                  <a:pt x="11425" y="14436"/>
                  <a:pt x="11444" y="14281"/>
                  <a:pt x="11482" y="14076"/>
                </a:cubicBezTo>
                <a:cubicBezTo>
                  <a:pt x="11519" y="13870"/>
                  <a:pt x="11562" y="13687"/>
                  <a:pt x="11609" y="13527"/>
                </a:cubicBezTo>
                <a:lnTo>
                  <a:pt x="12189" y="11532"/>
                </a:lnTo>
                <a:cubicBezTo>
                  <a:pt x="12246" y="11349"/>
                  <a:pt x="12284" y="11148"/>
                  <a:pt x="12306" y="10929"/>
                </a:cubicBezTo>
                <a:cubicBezTo>
                  <a:pt x="12327" y="10709"/>
                  <a:pt x="12337" y="10557"/>
                  <a:pt x="12337" y="10469"/>
                </a:cubicBezTo>
                <a:cubicBezTo>
                  <a:pt x="12337" y="10049"/>
                  <a:pt x="12185" y="9707"/>
                  <a:pt x="11882" y="9444"/>
                </a:cubicBezTo>
                <a:cubicBezTo>
                  <a:pt x="11578" y="9182"/>
                  <a:pt x="11146" y="9050"/>
                  <a:pt x="10586" y="9050"/>
                </a:cubicBezTo>
                <a:cubicBezTo>
                  <a:pt x="10275" y="9050"/>
                  <a:pt x="9945" y="9104"/>
                  <a:pt x="9597" y="9211"/>
                </a:cubicBezTo>
                <a:cubicBezTo>
                  <a:pt x="9248" y="9319"/>
                  <a:pt x="8884" y="9448"/>
                  <a:pt x="8502" y="9599"/>
                </a:cubicBezTo>
                <a:lnTo>
                  <a:pt x="8347" y="10216"/>
                </a:lnTo>
                <a:cubicBezTo>
                  <a:pt x="8460" y="10175"/>
                  <a:pt x="8595" y="10131"/>
                  <a:pt x="8753" y="10085"/>
                </a:cubicBezTo>
                <a:cubicBezTo>
                  <a:pt x="8911" y="10040"/>
                  <a:pt x="9066" y="10017"/>
                  <a:pt x="9217" y="10017"/>
                </a:cubicBezTo>
                <a:cubicBezTo>
                  <a:pt x="9524" y="10017"/>
                  <a:pt x="9731" y="10068"/>
                  <a:pt x="9839" y="10168"/>
                </a:cubicBezTo>
                <a:cubicBezTo>
                  <a:pt x="9948" y="10269"/>
                  <a:pt x="10002" y="10447"/>
                  <a:pt x="10002" y="10703"/>
                </a:cubicBezTo>
                <a:cubicBezTo>
                  <a:pt x="10002" y="10844"/>
                  <a:pt x="9985" y="11001"/>
                  <a:pt x="9949" y="11172"/>
                </a:cubicBezTo>
                <a:cubicBezTo>
                  <a:pt x="9914" y="11343"/>
                  <a:pt x="9870" y="11526"/>
                  <a:pt x="9818" y="11717"/>
                </a:cubicBezTo>
                <a:lnTo>
                  <a:pt x="9235" y="13719"/>
                </a:lnTo>
                <a:cubicBezTo>
                  <a:pt x="9184" y="13929"/>
                  <a:pt x="9146" y="14118"/>
                  <a:pt x="9123" y="14285"/>
                </a:cubicBezTo>
                <a:cubicBezTo>
                  <a:pt x="9100" y="14451"/>
                  <a:pt x="9088" y="14615"/>
                  <a:pt x="9088" y="14775"/>
                </a:cubicBezTo>
                <a:cubicBezTo>
                  <a:pt x="9088" y="15186"/>
                  <a:pt x="9244" y="15526"/>
                  <a:pt x="9556" y="15793"/>
                </a:cubicBezTo>
                <a:cubicBezTo>
                  <a:pt x="9869" y="16060"/>
                  <a:pt x="10308" y="16194"/>
                  <a:pt x="10872" y="16194"/>
                </a:cubicBezTo>
                <a:cubicBezTo>
                  <a:pt x="11239" y="16194"/>
                  <a:pt x="11561" y="16147"/>
                  <a:pt x="11839" y="16053"/>
                </a:cubicBezTo>
                <a:cubicBezTo>
                  <a:pt x="12117" y="15960"/>
                  <a:pt x="12488" y="15824"/>
                  <a:pt x="12954" y="15645"/>
                </a:cubicBezTo>
                <a:lnTo>
                  <a:pt x="13109" y="15028"/>
                </a:lnTo>
                <a:cubicBezTo>
                  <a:pt x="13029" y="15065"/>
                  <a:pt x="12900" y="15107"/>
                  <a:pt x="12721" y="15155"/>
                </a:cubicBezTo>
                <a:cubicBezTo>
                  <a:pt x="12543" y="15204"/>
                  <a:pt x="12383" y="15228"/>
                  <a:pt x="12242" y="15228"/>
                </a:cubicBezTo>
              </a:path>
            </a:pathLst>
          </a:custGeom>
          <a:solidFill>
            <a:schemeClr val="tx1"/>
          </a:solidFill>
          <a:ln w="12700">
            <a:solidFill>
              <a:srgbClr val="E2AC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664192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АО «Металлургический завод «Электросталь»</a:t>
            </a:r>
          </a:p>
        </p:txBody>
      </p:sp>
      <p:grpSp>
        <p:nvGrpSpPr>
          <p:cNvPr id="325" name="Google Shape;325;p22"/>
          <p:cNvGrpSpPr/>
          <p:nvPr/>
        </p:nvGrpSpPr>
        <p:grpSpPr>
          <a:xfrm>
            <a:off x="263101" y="580106"/>
            <a:ext cx="407743" cy="391135"/>
            <a:chOff x="5233525" y="4954450"/>
            <a:chExt cx="538275" cy="516350"/>
          </a:xfrm>
        </p:grpSpPr>
        <p:sp>
          <p:nvSpPr>
            <p:cNvPr id="326" name="Google Shape;326;p22"/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2"/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l" t="t" r="r" b="b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2"/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2"/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l" t="t" r="r" b="b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2"/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l" t="t" r="r" b="b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2"/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l" t="t" r="r" b="b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2"/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l" t="t" r="r" b="b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2"/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l" t="t" r="r" b="b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2"/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l" t="t" r="r" b="b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2"/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l" t="t" r="r" b="b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2"/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l" t="t" r="r" b="b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AA10C232-3A4F-4236-ACE8-562D87309AF3}"/>
              </a:ext>
            </a:extLst>
          </p:cNvPr>
          <p:cNvSpPr/>
          <p:nvPr/>
        </p:nvSpPr>
        <p:spPr>
          <a:xfrm>
            <a:off x="7422823" y="4612400"/>
            <a:ext cx="172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29D5D77-8A37-408C-9B9E-91E7D3B596E6}"/>
              </a:ext>
            </a:extLst>
          </p:cNvPr>
          <p:cNvSpPr/>
          <p:nvPr/>
        </p:nvSpPr>
        <p:spPr>
          <a:xfrm>
            <a:off x="2739596" y="84798"/>
            <a:ext cx="14077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http://elsteel.ru/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E539612-B647-4FE0-9286-C2985B9128B1}"/>
              </a:ext>
            </a:extLst>
          </p:cNvPr>
          <p:cNvSpPr/>
          <p:nvPr/>
        </p:nvSpPr>
        <p:spPr>
          <a:xfrm>
            <a:off x="4572000" y="1543529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Информация о предприятии:</a:t>
            </a:r>
          </a:p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Адрес: </a:t>
            </a:r>
            <a:r>
              <a:rPr lang="ru-R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г. Электросталь, ул. Железнодорожная, 1</a:t>
            </a:r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; </a:t>
            </a:r>
          </a:p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Телефон: </a:t>
            </a:r>
            <a:r>
              <a:rPr lang="ru-R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 +7 (496) 577-11-11</a:t>
            </a:r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;</a:t>
            </a:r>
          </a:p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Генеральный директор: </a:t>
            </a:r>
            <a:r>
              <a:rPr lang="ru-R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Шильников Евгений Владимирович</a:t>
            </a:r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;</a:t>
            </a:r>
          </a:p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Среднее число работников на 2019 год: </a:t>
            </a:r>
            <a:r>
              <a:rPr lang="ru-R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4406 человек</a:t>
            </a:r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;</a:t>
            </a:r>
          </a:p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Основные направления деятельности:</a:t>
            </a:r>
          </a:p>
          <a:p>
            <a:r>
              <a:rPr lang="ru-R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Ведущее предприятие РФ по производству высоколегированных сталей и сплавов.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F2C5536-7A09-47E5-9349-7FC9268A69DE}"/>
              </a:ext>
            </a:extLst>
          </p:cNvPr>
          <p:cNvSpPr/>
          <p:nvPr/>
        </p:nvSpPr>
        <p:spPr>
          <a:xfrm>
            <a:off x="834069" y="4004507"/>
            <a:ext cx="658875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Сегодня «Электросталь» является одним из основных, а иногда и единственным в России поставщиком исходных заготовок для производства лопаток, дисков, валов и колец для газотурбинных двигателей.</a:t>
            </a:r>
          </a:p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Основные потребители продукции завода – предприятия, составляющие основу экономики России. Среди них предприятия авиакосмического комплекса, предприятия энергетического комплекса, автомобилестроения, </a:t>
            </a:r>
          </a:p>
          <a:p>
            <a:r>
              <a:rPr lang="ru-RU" sz="1100" dirty="0" err="1">
                <a:solidFill>
                  <a:schemeClr val="tx1"/>
                </a:solidFill>
                <a:latin typeface="Arial Narrow" panose="020B0606020202030204" pitchFamily="34" charset="0"/>
              </a:rPr>
              <a:t>машино</a:t>
            </a:r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- и приборостроительные заводы.</a:t>
            </a:r>
          </a:p>
        </p:txBody>
      </p:sp>
      <p:sp>
        <p:nvSpPr>
          <p:cNvPr id="24" name="Shape 2537">
            <a:extLst>
              <a:ext uri="{FF2B5EF4-FFF2-40B4-BE49-F238E27FC236}">
                <a16:creationId xmlns:a16="http://schemas.microsoft.com/office/drawing/2014/main" xmlns="" id="{A683BB5D-5877-497C-B0C8-158905AF2185}"/>
              </a:ext>
            </a:extLst>
          </p:cNvPr>
          <p:cNvSpPr/>
          <p:nvPr/>
        </p:nvSpPr>
        <p:spPr>
          <a:xfrm>
            <a:off x="8384265" y="1564721"/>
            <a:ext cx="434407" cy="530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3745"/>
                </a:moveTo>
                <a:lnTo>
                  <a:pt x="3600" y="13745"/>
                </a:lnTo>
                <a:cubicBezTo>
                  <a:pt x="3269" y="13745"/>
                  <a:pt x="3000" y="13966"/>
                  <a:pt x="3000" y="14236"/>
                </a:cubicBezTo>
                <a:cubicBezTo>
                  <a:pt x="3000" y="14508"/>
                  <a:pt x="3269" y="14727"/>
                  <a:pt x="3600" y="14727"/>
                </a:cubicBezTo>
                <a:lnTo>
                  <a:pt x="14400" y="14727"/>
                </a:lnTo>
                <a:cubicBezTo>
                  <a:pt x="14731" y="14727"/>
                  <a:pt x="15000" y="14508"/>
                  <a:pt x="15000" y="14236"/>
                </a:cubicBezTo>
                <a:cubicBezTo>
                  <a:pt x="15000" y="13966"/>
                  <a:pt x="14731" y="13745"/>
                  <a:pt x="14400" y="13745"/>
                </a:cubicBezTo>
                <a:moveTo>
                  <a:pt x="3000" y="11291"/>
                </a:moveTo>
                <a:cubicBezTo>
                  <a:pt x="3000" y="11562"/>
                  <a:pt x="3269" y="11782"/>
                  <a:pt x="3600" y="11782"/>
                </a:cubicBezTo>
                <a:lnTo>
                  <a:pt x="18000" y="11782"/>
                </a:lnTo>
                <a:cubicBezTo>
                  <a:pt x="18331" y="11782"/>
                  <a:pt x="18600" y="11562"/>
                  <a:pt x="18600" y="11291"/>
                </a:cubicBezTo>
                <a:cubicBezTo>
                  <a:pt x="18600" y="11020"/>
                  <a:pt x="18331" y="10800"/>
                  <a:pt x="18000" y="10800"/>
                </a:cubicBezTo>
                <a:lnTo>
                  <a:pt x="3600" y="10800"/>
                </a:lnTo>
                <a:cubicBezTo>
                  <a:pt x="3269" y="10800"/>
                  <a:pt x="3000" y="11020"/>
                  <a:pt x="3000" y="11291"/>
                </a:cubicBezTo>
                <a:moveTo>
                  <a:pt x="20400" y="20618"/>
                </a:moveTo>
                <a:lnTo>
                  <a:pt x="6600" y="20618"/>
                </a:lnTo>
                <a:lnTo>
                  <a:pt x="1200" y="16200"/>
                </a:lnTo>
                <a:lnTo>
                  <a:pt x="1200" y="2945"/>
                </a:lnTo>
                <a:lnTo>
                  <a:pt x="4200" y="2945"/>
                </a:lnTo>
                <a:lnTo>
                  <a:pt x="4200" y="4418"/>
                </a:lnTo>
                <a:cubicBezTo>
                  <a:pt x="4200" y="4690"/>
                  <a:pt x="4469" y="4909"/>
                  <a:pt x="4800" y="4909"/>
                </a:cubicBezTo>
                <a:cubicBezTo>
                  <a:pt x="5131" y="4909"/>
                  <a:pt x="5400" y="4690"/>
                  <a:pt x="5400" y="4418"/>
                </a:cubicBezTo>
                <a:lnTo>
                  <a:pt x="5400" y="2945"/>
                </a:lnTo>
                <a:lnTo>
                  <a:pt x="6600" y="2945"/>
                </a:lnTo>
                <a:lnTo>
                  <a:pt x="6600" y="4418"/>
                </a:lnTo>
                <a:cubicBezTo>
                  <a:pt x="6600" y="4690"/>
                  <a:pt x="6869" y="4909"/>
                  <a:pt x="7200" y="4909"/>
                </a:cubicBezTo>
                <a:cubicBezTo>
                  <a:pt x="7531" y="4909"/>
                  <a:pt x="7800" y="4690"/>
                  <a:pt x="7800" y="4418"/>
                </a:cubicBezTo>
                <a:lnTo>
                  <a:pt x="7800" y="2945"/>
                </a:lnTo>
                <a:lnTo>
                  <a:pt x="9000" y="2945"/>
                </a:lnTo>
                <a:lnTo>
                  <a:pt x="9000" y="4418"/>
                </a:lnTo>
                <a:cubicBezTo>
                  <a:pt x="9000" y="4690"/>
                  <a:pt x="9269" y="4909"/>
                  <a:pt x="9600" y="4909"/>
                </a:cubicBezTo>
                <a:cubicBezTo>
                  <a:pt x="9931" y="4909"/>
                  <a:pt x="10200" y="4690"/>
                  <a:pt x="10200" y="4418"/>
                </a:cubicBezTo>
                <a:lnTo>
                  <a:pt x="10200" y="2945"/>
                </a:lnTo>
                <a:lnTo>
                  <a:pt x="11400" y="2945"/>
                </a:lnTo>
                <a:lnTo>
                  <a:pt x="11400" y="4418"/>
                </a:lnTo>
                <a:cubicBezTo>
                  <a:pt x="11400" y="4690"/>
                  <a:pt x="11669" y="4909"/>
                  <a:pt x="12000" y="4909"/>
                </a:cubicBezTo>
                <a:cubicBezTo>
                  <a:pt x="12331" y="4909"/>
                  <a:pt x="12600" y="4690"/>
                  <a:pt x="12600" y="4418"/>
                </a:cubicBezTo>
                <a:lnTo>
                  <a:pt x="12600" y="2945"/>
                </a:lnTo>
                <a:lnTo>
                  <a:pt x="13800" y="2945"/>
                </a:lnTo>
                <a:lnTo>
                  <a:pt x="13800" y="4418"/>
                </a:lnTo>
                <a:cubicBezTo>
                  <a:pt x="13800" y="4690"/>
                  <a:pt x="14069" y="4909"/>
                  <a:pt x="14400" y="4909"/>
                </a:cubicBezTo>
                <a:cubicBezTo>
                  <a:pt x="14731" y="4909"/>
                  <a:pt x="15000" y="4690"/>
                  <a:pt x="15000" y="4418"/>
                </a:cubicBezTo>
                <a:lnTo>
                  <a:pt x="15000" y="2945"/>
                </a:lnTo>
                <a:lnTo>
                  <a:pt x="16200" y="2945"/>
                </a:lnTo>
                <a:lnTo>
                  <a:pt x="16200" y="4418"/>
                </a:lnTo>
                <a:cubicBezTo>
                  <a:pt x="16200" y="4690"/>
                  <a:pt x="16469" y="4909"/>
                  <a:pt x="16800" y="4909"/>
                </a:cubicBezTo>
                <a:cubicBezTo>
                  <a:pt x="17131" y="4909"/>
                  <a:pt x="17400" y="4690"/>
                  <a:pt x="17400" y="4418"/>
                </a:cubicBezTo>
                <a:lnTo>
                  <a:pt x="17400" y="2945"/>
                </a:lnTo>
                <a:lnTo>
                  <a:pt x="20400" y="2945"/>
                </a:lnTo>
                <a:cubicBezTo>
                  <a:pt x="20400" y="2945"/>
                  <a:pt x="20400" y="20618"/>
                  <a:pt x="20400" y="20618"/>
                </a:cubicBezTo>
                <a:close/>
                <a:moveTo>
                  <a:pt x="1200" y="20618"/>
                </a:moveTo>
                <a:lnTo>
                  <a:pt x="1200" y="17673"/>
                </a:lnTo>
                <a:lnTo>
                  <a:pt x="4800" y="20618"/>
                </a:lnTo>
                <a:cubicBezTo>
                  <a:pt x="4800" y="20618"/>
                  <a:pt x="1200" y="20618"/>
                  <a:pt x="1200" y="20618"/>
                </a:cubicBezTo>
                <a:close/>
                <a:moveTo>
                  <a:pt x="20400" y="1964"/>
                </a:moveTo>
                <a:lnTo>
                  <a:pt x="17400" y="1964"/>
                </a:lnTo>
                <a:lnTo>
                  <a:pt x="17400" y="491"/>
                </a:lnTo>
                <a:cubicBezTo>
                  <a:pt x="17400" y="220"/>
                  <a:pt x="17131" y="0"/>
                  <a:pt x="16800" y="0"/>
                </a:cubicBezTo>
                <a:cubicBezTo>
                  <a:pt x="16469" y="0"/>
                  <a:pt x="16200" y="220"/>
                  <a:pt x="16200" y="491"/>
                </a:cubicBezTo>
                <a:lnTo>
                  <a:pt x="16200" y="1964"/>
                </a:lnTo>
                <a:lnTo>
                  <a:pt x="15000" y="1964"/>
                </a:lnTo>
                <a:lnTo>
                  <a:pt x="15000" y="491"/>
                </a:lnTo>
                <a:cubicBezTo>
                  <a:pt x="15000" y="220"/>
                  <a:pt x="14731" y="0"/>
                  <a:pt x="14400" y="0"/>
                </a:cubicBezTo>
                <a:cubicBezTo>
                  <a:pt x="14069" y="0"/>
                  <a:pt x="13800" y="220"/>
                  <a:pt x="13800" y="491"/>
                </a:cubicBezTo>
                <a:lnTo>
                  <a:pt x="13800" y="1964"/>
                </a:lnTo>
                <a:lnTo>
                  <a:pt x="12600" y="1964"/>
                </a:lnTo>
                <a:lnTo>
                  <a:pt x="12600" y="491"/>
                </a:lnTo>
                <a:cubicBezTo>
                  <a:pt x="12600" y="220"/>
                  <a:pt x="12331" y="0"/>
                  <a:pt x="12000" y="0"/>
                </a:cubicBezTo>
                <a:cubicBezTo>
                  <a:pt x="11669" y="0"/>
                  <a:pt x="11400" y="220"/>
                  <a:pt x="11400" y="491"/>
                </a:cubicBezTo>
                <a:lnTo>
                  <a:pt x="11400" y="1964"/>
                </a:lnTo>
                <a:lnTo>
                  <a:pt x="10200" y="1964"/>
                </a:lnTo>
                <a:lnTo>
                  <a:pt x="10200" y="491"/>
                </a:lnTo>
                <a:cubicBezTo>
                  <a:pt x="10200" y="220"/>
                  <a:pt x="9931" y="0"/>
                  <a:pt x="9600" y="0"/>
                </a:cubicBezTo>
                <a:cubicBezTo>
                  <a:pt x="9269" y="0"/>
                  <a:pt x="9000" y="220"/>
                  <a:pt x="9000" y="491"/>
                </a:cubicBezTo>
                <a:lnTo>
                  <a:pt x="9000" y="1964"/>
                </a:lnTo>
                <a:lnTo>
                  <a:pt x="7800" y="1964"/>
                </a:lnTo>
                <a:lnTo>
                  <a:pt x="7800" y="491"/>
                </a:lnTo>
                <a:cubicBezTo>
                  <a:pt x="7800" y="220"/>
                  <a:pt x="7531" y="0"/>
                  <a:pt x="7200" y="0"/>
                </a:cubicBezTo>
                <a:cubicBezTo>
                  <a:pt x="6869" y="0"/>
                  <a:pt x="6600" y="220"/>
                  <a:pt x="6600" y="491"/>
                </a:cubicBezTo>
                <a:lnTo>
                  <a:pt x="6600" y="1964"/>
                </a:lnTo>
                <a:lnTo>
                  <a:pt x="5400" y="1964"/>
                </a:lnTo>
                <a:lnTo>
                  <a:pt x="5400" y="491"/>
                </a:lnTo>
                <a:cubicBezTo>
                  <a:pt x="5400" y="220"/>
                  <a:pt x="5131" y="0"/>
                  <a:pt x="4800" y="0"/>
                </a:cubicBezTo>
                <a:cubicBezTo>
                  <a:pt x="4469" y="0"/>
                  <a:pt x="4200" y="220"/>
                  <a:pt x="4200" y="491"/>
                </a:cubicBezTo>
                <a:lnTo>
                  <a:pt x="4200" y="1964"/>
                </a:lnTo>
                <a:lnTo>
                  <a:pt x="1200" y="1964"/>
                </a:lnTo>
                <a:cubicBezTo>
                  <a:pt x="538" y="1964"/>
                  <a:pt x="0" y="2404"/>
                  <a:pt x="0" y="2945"/>
                </a:cubicBezTo>
                <a:lnTo>
                  <a:pt x="0" y="20618"/>
                </a:lnTo>
                <a:cubicBezTo>
                  <a:pt x="0" y="21161"/>
                  <a:pt x="538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1"/>
                  <a:pt x="21600" y="20618"/>
                </a:cubicBezTo>
                <a:lnTo>
                  <a:pt x="21600" y="2945"/>
                </a:lnTo>
                <a:cubicBezTo>
                  <a:pt x="21600" y="2404"/>
                  <a:pt x="21062" y="1964"/>
                  <a:pt x="20400" y="1964"/>
                </a:cubicBezTo>
                <a:moveTo>
                  <a:pt x="3600" y="8836"/>
                </a:moveTo>
                <a:lnTo>
                  <a:pt x="10800" y="8836"/>
                </a:lnTo>
                <a:cubicBezTo>
                  <a:pt x="11131" y="8836"/>
                  <a:pt x="11400" y="8617"/>
                  <a:pt x="11400" y="8345"/>
                </a:cubicBezTo>
                <a:cubicBezTo>
                  <a:pt x="11400" y="8075"/>
                  <a:pt x="11131" y="7855"/>
                  <a:pt x="10800" y="7855"/>
                </a:cubicBezTo>
                <a:lnTo>
                  <a:pt x="3600" y="7855"/>
                </a:lnTo>
                <a:cubicBezTo>
                  <a:pt x="3269" y="7855"/>
                  <a:pt x="3000" y="8075"/>
                  <a:pt x="3000" y="8345"/>
                </a:cubicBezTo>
                <a:cubicBezTo>
                  <a:pt x="3000" y="8617"/>
                  <a:pt x="3269" y="8836"/>
                  <a:pt x="3600" y="8836"/>
                </a:cubicBezTo>
              </a:path>
            </a:pathLst>
          </a:custGeom>
          <a:solidFill>
            <a:schemeClr val="tx1"/>
          </a:solidFill>
          <a:ln w="12700">
            <a:solidFill>
              <a:srgbClr val="E2AC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" name="Shape 2556">
            <a:extLst>
              <a:ext uri="{FF2B5EF4-FFF2-40B4-BE49-F238E27FC236}">
                <a16:creationId xmlns:a16="http://schemas.microsoft.com/office/drawing/2014/main" xmlns="" id="{DE4141D4-08FB-45AF-A434-810E76C4394E}"/>
              </a:ext>
            </a:extLst>
          </p:cNvPr>
          <p:cNvSpPr/>
          <p:nvPr/>
        </p:nvSpPr>
        <p:spPr>
          <a:xfrm>
            <a:off x="204266" y="4032452"/>
            <a:ext cx="530942" cy="530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874" y="5396"/>
                </a:moveTo>
                <a:cubicBezTo>
                  <a:pt x="11493" y="5396"/>
                  <a:pt x="11166" y="5519"/>
                  <a:pt x="10894" y="5766"/>
                </a:cubicBezTo>
                <a:cubicBezTo>
                  <a:pt x="10621" y="6013"/>
                  <a:pt x="10484" y="6310"/>
                  <a:pt x="10484" y="6658"/>
                </a:cubicBezTo>
                <a:cubicBezTo>
                  <a:pt x="10484" y="7005"/>
                  <a:pt x="10621" y="7301"/>
                  <a:pt x="10894" y="7545"/>
                </a:cubicBezTo>
                <a:cubicBezTo>
                  <a:pt x="11166" y="7790"/>
                  <a:pt x="11493" y="7912"/>
                  <a:pt x="11874" y="7912"/>
                </a:cubicBezTo>
                <a:cubicBezTo>
                  <a:pt x="12255" y="7912"/>
                  <a:pt x="12581" y="7790"/>
                  <a:pt x="12852" y="7545"/>
                </a:cubicBezTo>
                <a:cubicBezTo>
                  <a:pt x="13122" y="7301"/>
                  <a:pt x="13257" y="7005"/>
                  <a:pt x="13257" y="6658"/>
                </a:cubicBezTo>
                <a:cubicBezTo>
                  <a:pt x="13257" y="6310"/>
                  <a:pt x="13122" y="6013"/>
                  <a:pt x="12852" y="5766"/>
                </a:cubicBezTo>
                <a:cubicBezTo>
                  <a:pt x="12581" y="5519"/>
                  <a:pt x="12255" y="5396"/>
                  <a:pt x="11874" y="5396"/>
                </a:cubicBezTo>
                <a:moveTo>
                  <a:pt x="12242" y="15228"/>
                </a:moveTo>
                <a:cubicBezTo>
                  <a:pt x="11942" y="15228"/>
                  <a:pt x="11730" y="15180"/>
                  <a:pt x="11608" y="15083"/>
                </a:cubicBezTo>
                <a:cubicBezTo>
                  <a:pt x="11486" y="14987"/>
                  <a:pt x="11425" y="14807"/>
                  <a:pt x="11425" y="14542"/>
                </a:cubicBezTo>
                <a:cubicBezTo>
                  <a:pt x="11425" y="14436"/>
                  <a:pt x="11444" y="14281"/>
                  <a:pt x="11482" y="14076"/>
                </a:cubicBezTo>
                <a:cubicBezTo>
                  <a:pt x="11519" y="13870"/>
                  <a:pt x="11562" y="13687"/>
                  <a:pt x="11609" y="13527"/>
                </a:cubicBezTo>
                <a:lnTo>
                  <a:pt x="12189" y="11532"/>
                </a:lnTo>
                <a:cubicBezTo>
                  <a:pt x="12246" y="11349"/>
                  <a:pt x="12284" y="11148"/>
                  <a:pt x="12306" y="10929"/>
                </a:cubicBezTo>
                <a:cubicBezTo>
                  <a:pt x="12327" y="10709"/>
                  <a:pt x="12337" y="10557"/>
                  <a:pt x="12337" y="10469"/>
                </a:cubicBezTo>
                <a:cubicBezTo>
                  <a:pt x="12337" y="10049"/>
                  <a:pt x="12185" y="9707"/>
                  <a:pt x="11882" y="9444"/>
                </a:cubicBezTo>
                <a:cubicBezTo>
                  <a:pt x="11578" y="9182"/>
                  <a:pt x="11146" y="9050"/>
                  <a:pt x="10586" y="9050"/>
                </a:cubicBezTo>
                <a:cubicBezTo>
                  <a:pt x="10275" y="9050"/>
                  <a:pt x="9945" y="9104"/>
                  <a:pt x="9597" y="9211"/>
                </a:cubicBezTo>
                <a:cubicBezTo>
                  <a:pt x="9248" y="9319"/>
                  <a:pt x="8884" y="9448"/>
                  <a:pt x="8502" y="9599"/>
                </a:cubicBezTo>
                <a:lnTo>
                  <a:pt x="8347" y="10216"/>
                </a:lnTo>
                <a:cubicBezTo>
                  <a:pt x="8460" y="10175"/>
                  <a:pt x="8595" y="10131"/>
                  <a:pt x="8753" y="10085"/>
                </a:cubicBezTo>
                <a:cubicBezTo>
                  <a:pt x="8911" y="10040"/>
                  <a:pt x="9066" y="10017"/>
                  <a:pt x="9217" y="10017"/>
                </a:cubicBezTo>
                <a:cubicBezTo>
                  <a:pt x="9524" y="10017"/>
                  <a:pt x="9731" y="10068"/>
                  <a:pt x="9839" y="10168"/>
                </a:cubicBezTo>
                <a:cubicBezTo>
                  <a:pt x="9948" y="10269"/>
                  <a:pt x="10002" y="10447"/>
                  <a:pt x="10002" y="10703"/>
                </a:cubicBezTo>
                <a:cubicBezTo>
                  <a:pt x="10002" y="10844"/>
                  <a:pt x="9985" y="11001"/>
                  <a:pt x="9949" y="11172"/>
                </a:cubicBezTo>
                <a:cubicBezTo>
                  <a:pt x="9914" y="11343"/>
                  <a:pt x="9870" y="11526"/>
                  <a:pt x="9818" y="11717"/>
                </a:cubicBezTo>
                <a:lnTo>
                  <a:pt x="9235" y="13719"/>
                </a:lnTo>
                <a:cubicBezTo>
                  <a:pt x="9184" y="13929"/>
                  <a:pt x="9146" y="14118"/>
                  <a:pt x="9123" y="14285"/>
                </a:cubicBezTo>
                <a:cubicBezTo>
                  <a:pt x="9100" y="14451"/>
                  <a:pt x="9088" y="14615"/>
                  <a:pt x="9088" y="14775"/>
                </a:cubicBezTo>
                <a:cubicBezTo>
                  <a:pt x="9088" y="15186"/>
                  <a:pt x="9244" y="15526"/>
                  <a:pt x="9556" y="15793"/>
                </a:cubicBezTo>
                <a:cubicBezTo>
                  <a:pt x="9869" y="16060"/>
                  <a:pt x="10308" y="16194"/>
                  <a:pt x="10872" y="16194"/>
                </a:cubicBezTo>
                <a:cubicBezTo>
                  <a:pt x="11239" y="16194"/>
                  <a:pt x="11561" y="16147"/>
                  <a:pt x="11839" y="16053"/>
                </a:cubicBezTo>
                <a:cubicBezTo>
                  <a:pt x="12117" y="15960"/>
                  <a:pt x="12488" y="15824"/>
                  <a:pt x="12954" y="15645"/>
                </a:cubicBezTo>
                <a:lnTo>
                  <a:pt x="13109" y="15028"/>
                </a:lnTo>
                <a:cubicBezTo>
                  <a:pt x="13029" y="15065"/>
                  <a:pt x="12900" y="15107"/>
                  <a:pt x="12721" y="15155"/>
                </a:cubicBezTo>
                <a:cubicBezTo>
                  <a:pt x="12543" y="15204"/>
                  <a:pt x="12383" y="15228"/>
                  <a:pt x="12242" y="15228"/>
                </a:cubicBezTo>
              </a:path>
            </a:pathLst>
          </a:custGeom>
          <a:solidFill>
            <a:schemeClr val="tx1"/>
          </a:solidFill>
          <a:ln w="12700">
            <a:solidFill>
              <a:srgbClr val="E2AC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10C45F6-64C5-4629-8AE1-61C3EC650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06" y="1564721"/>
            <a:ext cx="3792071" cy="2101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F65F433-BA55-4466-AAB0-50B113B69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4114" y="603121"/>
            <a:ext cx="1788989" cy="44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51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ОАО «</a:t>
            </a:r>
            <a:r>
              <a:rPr lang="ru-RU" dirty="0" err="1">
                <a:solidFill>
                  <a:schemeClr val="bg1"/>
                </a:solidFill>
                <a:latin typeface="Arial Narrow" panose="020B0606020202030204" pitchFamily="34" charset="0"/>
              </a:rPr>
              <a:t>Электростальский</a:t>
            </a:r>
            <a:r>
              <a:rPr lang="ru-RU" dirty="0">
                <a:solidFill>
                  <a:schemeClr val="bg1"/>
                </a:solidFill>
                <a:latin typeface="Arial Narrow" panose="020B0606020202030204" pitchFamily="34" charset="0"/>
              </a:rPr>
              <a:t> завод тяжелого машиностроения»</a:t>
            </a:r>
          </a:p>
        </p:txBody>
      </p:sp>
      <p:grpSp>
        <p:nvGrpSpPr>
          <p:cNvPr id="325" name="Google Shape;325;p22"/>
          <p:cNvGrpSpPr/>
          <p:nvPr/>
        </p:nvGrpSpPr>
        <p:grpSpPr>
          <a:xfrm>
            <a:off x="263101" y="580106"/>
            <a:ext cx="407743" cy="391135"/>
            <a:chOff x="5233525" y="4954450"/>
            <a:chExt cx="538275" cy="516350"/>
          </a:xfrm>
        </p:grpSpPr>
        <p:sp>
          <p:nvSpPr>
            <p:cNvPr id="326" name="Google Shape;326;p22"/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2"/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l" t="t" r="r" b="b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2"/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2"/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l" t="t" r="r" b="b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2"/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l" t="t" r="r" b="b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2"/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l" t="t" r="r" b="b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2"/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l" t="t" r="r" b="b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2"/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l" t="t" r="r" b="b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2"/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l" t="t" r="r" b="b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2"/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l" t="t" r="r" b="b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2"/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l" t="t" r="r" b="b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AA10C232-3A4F-4236-ACE8-562D87309AF3}"/>
              </a:ext>
            </a:extLst>
          </p:cNvPr>
          <p:cNvSpPr/>
          <p:nvPr/>
        </p:nvSpPr>
        <p:spPr>
          <a:xfrm>
            <a:off x="7422823" y="4612400"/>
            <a:ext cx="172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www.electrostal.ru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E539612-B647-4FE0-9286-C2985B9128B1}"/>
              </a:ext>
            </a:extLst>
          </p:cNvPr>
          <p:cNvSpPr/>
          <p:nvPr/>
        </p:nvSpPr>
        <p:spPr>
          <a:xfrm>
            <a:off x="4572000" y="1543529"/>
            <a:ext cx="4572000" cy="16158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Информация о предприятии:</a:t>
            </a:r>
          </a:p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Адрес:</a:t>
            </a:r>
            <a:r>
              <a:rPr lang="ru-R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 г. Электросталь, ул. Красная, 19</a:t>
            </a:r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;</a:t>
            </a:r>
          </a:p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Телефон: </a:t>
            </a:r>
            <a:r>
              <a:rPr lang="ru-R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+7 (496) 577-72-42</a:t>
            </a:r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;</a:t>
            </a:r>
          </a:p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Генеральный директор: </a:t>
            </a:r>
            <a:r>
              <a:rPr lang="ru-R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Зарудный Владимир Семёнович</a:t>
            </a:r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;</a:t>
            </a:r>
          </a:p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Среднее число работников на 2019 год: </a:t>
            </a:r>
            <a:r>
              <a:rPr lang="ru-R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1248 человека</a:t>
            </a:r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;</a:t>
            </a:r>
          </a:p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Основные направления деятельности:</a:t>
            </a:r>
          </a:p>
          <a:p>
            <a:r>
              <a:rPr lang="ru-RU" sz="1100" b="1" dirty="0">
                <a:solidFill>
                  <a:schemeClr val="tx1"/>
                </a:solidFill>
                <a:latin typeface="Arial Narrow" panose="020B0606020202030204" pitchFamily="34" charset="0"/>
              </a:rPr>
              <a:t>Производство металлургического, горно-обогатительного оборудования, подшипников жидкого трения, оборудования для нефтегазовой и цементной промышленности, переработки пластмасс.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F2C5536-7A09-47E5-9349-7FC9268A69DE}"/>
              </a:ext>
            </a:extLst>
          </p:cNvPr>
          <p:cNvSpPr/>
          <p:nvPr/>
        </p:nvSpPr>
        <p:spPr>
          <a:xfrm>
            <a:off x="834069" y="4004507"/>
            <a:ext cx="65887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tx1"/>
                </a:solidFill>
                <a:latin typeface="Arial Narrow" panose="020B0606020202030204" pitchFamily="34" charset="0"/>
              </a:rPr>
              <a:t>Из цехов завода выходит металлургическое и прокатное оборудование,  оборудование для горнорудной и цементной промышленности, которое  работает на  металлургических заводах России, ближнего и дальнего зарубежья. Продукция марки  ЭЗТМ завоевала высокую репутацию, как надежное, производительное и долговечное.  Система управления  качеством сертифицирована Британским институтом стандартов.</a:t>
            </a:r>
          </a:p>
        </p:txBody>
      </p:sp>
      <p:sp>
        <p:nvSpPr>
          <p:cNvPr id="24" name="Shape 2537">
            <a:extLst>
              <a:ext uri="{FF2B5EF4-FFF2-40B4-BE49-F238E27FC236}">
                <a16:creationId xmlns:a16="http://schemas.microsoft.com/office/drawing/2014/main" xmlns="" id="{A683BB5D-5877-497C-B0C8-158905AF2185}"/>
              </a:ext>
            </a:extLst>
          </p:cNvPr>
          <p:cNvSpPr/>
          <p:nvPr/>
        </p:nvSpPr>
        <p:spPr>
          <a:xfrm>
            <a:off x="8384265" y="1564721"/>
            <a:ext cx="434407" cy="530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3745"/>
                </a:moveTo>
                <a:lnTo>
                  <a:pt x="3600" y="13745"/>
                </a:lnTo>
                <a:cubicBezTo>
                  <a:pt x="3269" y="13745"/>
                  <a:pt x="3000" y="13966"/>
                  <a:pt x="3000" y="14236"/>
                </a:cubicBezTo>
                <a:cubicBezTo>
                  <a:pt x="3000" y="14508"/>
                  <a:pt x="3269" y="14727"/>
                  <a:pt x="3600" y="14727"/>
                </a:cubicBezTo>
                <a:lnTo>
                  <a:pt x="14400" y="14727"/>
                </a:lnTo>
                <a:cubicBezTo>
                  <a:pt x="14731" y="14727"/>
                  <a:pt x="15000" y="14508"/>
                  <a:pt x="15000" y="14236"/>
                </a:cubicBezTo>
                <a:cubicBezTo>
                  <a:pt x="15000" y="13966"/>
                  <a:pt x="14731" y="13745"/>
                  <a:pt x="14400" y="13745"/>
                </a:cubicBezTo>
                <a:moveTo>
                  <a:pt x="3000" y="11291"/>
                </a:moveTo>
                <a:cubicBezTo>
                  <a:pt x="3000" y="11562"/>
                  <a:pt x="3269" y="11782"/>
                  <a:pt x="3600" y="11782"/>
                </a:cubicBezTo>
                <a:lnTo>
                  <a:pt x="18000" y="11782"/>
                </a:lnTo>
                <a:cubicBezTo>
                  <a:pt x="18331" y="11782"/>
                  <a:pt x="18600" y="11562"/>
                  <a:pt x="18600" y="11291"/>
                </a:cubicBezTo>
                <a:cubicBezTo>
                  <a:pt x="18600" y="11020"/>
                  <a:pt x="18331" y="10800"/>
                  <a:pt x="18000" y="10800"/>
                </a:cubicBezTo>
                <a:lnTo>
                  <a:pt x="3600" y="10800"/>
                </a:lnTo>
                <a:cubicBezTo>
                  <a:pt x="3269" y="10800"/>
                  <a:pt x="3000" y="11020"/>
                  <a:pt x="3000" y="11291"/>
                </a:cubicBezTo>
                <a:moveTo>
                  <a:pt x="20400" y="20618"/>
                </a:moveTo>
                <a:lnTo>
                  <a:pt x="6600" y="20618"/>
                </a:lnTo>
                <a:lnTo>
                  <a:pt x="1200" y="16200"/>
                </a:lnTo>
                <a:lnTo>
                  <a:pt x="1200" y="2945"/>
                </a:lnTo>
                <a:lnTo>
                  <a:pt x="4200" y="2945"/>
                </a:lnTo>
                <a:lnTo>
                  <a:pt x="4200" y="4418"/>
                </a:lnTo>
                <a:cubicBezTo>
                  <a:pt x="4200" y="4690"/>
                  <a:pt x="4469" y="4909"/>
                  <a:pt x="4800" y="4909"/>
                </a:cubicBezTo>
                <a:cubicBezTo>
                  <a:pt x="5131" y="4909"/>
                  <a:pt x="5400" y="4690"/>
                  <a:pt x="5400" y="4418"/>
                </a:cubicBezTo>
                <a:lnTo>
                  <a:pt x="5400" y="2945"/>
                </a:lnTo>
                <a:lnTo>
                  <a:pt x="6600" y="2945"/>
                </a:lnTo>
                <a:lnTo>
                  <a:pt x="6600" y="4418"/>
                </a:lnTo>
                <a:cubicBezTo>
                  <a:pt x="6600" y="4690"/>
                  <a:pt x="6869" y="4909"/>
                  <a:pt x="7200" y="4909"/>
                </a:cubicBezTo>
                <a:cubicBezTo>
                  <a:pt x="7531" y="4909"/>
                  <a:pt x="7800" y="4690"/>
                  <a:pt x="7800" y="4418"/>
                </a:cubicBezTo>
                <a:lnTo>
                  <a:pt x="7800" y="2945"/>
                </a:lnTo>
                <a:lnTo>
                  <a:pt x="9000" y="2945"/>
                </a:lnTo>
                <a:lnTo>
                  <a:pt x="9000" y="4418"/>
                </a:lnTo>
                <a:cubicBezTo>
                  <a:pt x="9000" y="4690"/>
                  <a:pt x="9269" y="4909"/>
                  <a:pt x="9600" y="4909"/>
                </a:cubicBezTo>
                <a:cubicBezTo>
                  <a:pt x="9931" y="4909"/>
                  <a:pt x="10200" y="4690"/>
                  <a:pt x="10200" y="4418"/>
                </a:cubicBezTo>
                <a:lnTo>
                  <a:pt x="10200" y="2945"/>
                </a:lnTo>
                <a:lnTo>
                  <a:pt x="11400" y="2945"/>
                </a:lnTo>
                <a:lnTo>
                  <a:pt x="11400" y="4418"/>
                </a:lnTo>
                <a:cubicBezTo>
                  <a:pt x="11400" y="4690"/>
                  <a:pt x="11669" y="4909"/>
                  <a:pt x="12000" y="4909"/>
                </a:cubicBezTo>
                <a:cubicBezTo>
                  <a:pt x="12331" y="4909"/>
                  <a:pt x="12600" y="4690"/>
                  <a:pt x="12600" y="4418"/>
                </a:cubicBezTo>
                <a:lnTo>
                  <a:pt x="12600" y="2945"/>
                </a:lnTo>
                <a:lnTo>
                  <a:pt x="13800" y="2945"/>
                </a:lnTo>
                <a:lnTo>
                  <a:pt x="13800" y="4418"/>
                </a:lnTo>
                <a:cubicBezTo>
                  <a:pt x="13800" y="4690"/>
                  <a:pt x="14069" y="4909"/>
                  <a:pt x="14400" y="4909"/>
                </a:cubicBezTo>
                <a:cubicBezTo>
                  <a:pt x="14731" y="4909"/>
                  <a:pt x="15000" y="4690"/>
                  <a:pt x="15000" y="4418"/>
                </a:cubicBezTo>
                <a:lnTo>
                  <a:pt x="15000" y="2945"/>
                </a:lnTo>
                <a:lnTo>
                  <a:pt x="16200" y="2945"/>
                </a:lnTo>
                <a:lnTo>
                  <a:pt x="16200" y="4418"/>
                </a:lnTo>
                <a:cubicBezTo>
                  <a:pt x="16200" y="4690"/>
                  <a:pt x="16469" y="4909"/>
                  <a:pt x="16800" y="4909"/>
                </a:cubicBezTo>
                <a:cubicBezTo>
                  <a:pt x="17131" y="4909"/>
                  <a:pt x="17400" y="4690"/>
                  <a:pt x="17400" y="4418"/>
                </a:cubicBezTo>
                <a:lnTo>
                  <a:pt x="17400" y="2945"/>
                </a:lnTo>
                <a:lnTo>
                  <a:pt x="20400" y="2945"/>
                </a:lnTo>
                <a:cubicBezTo>
                  <a:pt x="20400" y="2945"/>
                  <a:pt x="20400" y="20618"/>
                  <a:pt x="20400" y="20618"/>
                </a:cubicBezTo>
                <a:close/>
                <a:moveTo>
                  <a:pt x="1200" y="20618"/>
                </a:moveTo>
                <a:lnTo>
                  <a:pt x="1200" y="17673"/>
                </a:lnTo>
                <a:lnTo>
                  <a:pt x="4800" y="20618"/>
                </a:lnTo>
                <a:cubicBezTo>
                  <a:pt x="4800" y="20618"/>
                  <a:pt x="1200" y="20618"/>
                  <a:pt x="1200" y="20618"/>
                </a:cubicBezTo>
                <a:close/>
                <a:moveTo>
                  <a:pt x="20400" y="1964"/>
                </a:moveTo>
                <a:lnTo>
                  <a:pt x="17400" y="1964"/>
                </a:lnTo>
                <a:lnTo>
                  <a:pt x="17400" y="491"/>
                </a:lnTo>
                <a:cubicBezTo>
                  <a:pt x="17400" y="220"/>
                  <a:pt x="17131" y="0"/>
                  <a:pt x="16800" y="0"/>
                </a:cubicBezTo>
                <a:cubicBezTo>
                  <a:pt x="16469" y="0"/>
                  <a:pt x="16200" y="220"/>
                  <a:pt x="16200" y="491"/>
                </a:cubicBezTo>
                <a:lnTo>
                  <a:pt x="16200" y="1964"/>
                </a:lnTo>
                <a:lnTo>
                  <a:pt x="15000" y="1964"/>
                </a:lnTo>
                <a:lnTo>
                  <a:pt x="15000" y="491"/>
                </a:lnTo>
                <a:cubicBezTo>
                  <a:pt x="15000" y="220"/>
                  <a:pt x="14731" y="0"/>
                  <a:pt x="14400" y="0"/>
                </a:cubicBezTo>
                <a:cubicBezTo>
                  <a:pt x="14069" y="0"/>
                  <a:pt x="13800" y="220"/>
                  <a:pt x="13800" y="491"/>
                </a:cubicBezTo>
                <a:lnTo>
                  <a:pt x="13800" y="1964"/>
                </a:lnTo>
                <a:lnTo>
                  <a:pt x="12600" y="1964"/>
                </a:lnTo>
                <a:lnTo>
                  <a:pt x="12600" y="491"/>
                </a:lnTo>
                <a:cubicBezTo>
                  <a:pt x="12600" y="220"/>
                  <a:pt x="12331" y="0"/>
                  <a:pt x="12000" y="0"/>
                </a:cubicBezTo>
                <a:cubicBezTo>
                  <a:pt x="11669" y="0"/>
                  <a:pt x="11400" y="220"/>
                  <a:pt x="11400" y="491"/>
                </a:cubicBezTo>
                <a:lnTo>
                  <a:pt x="11400" y="1964"/>
                </a:lnTo>
                <a:lnTo>
                  <a:pt x="10200" y="1964"/>
                </a:lnTo>
                <a:lnTo>
                  <a:pt x="10200" y="491"/>
                </a:lnTo>
                <a:cubicBezTo>
                  <a:pt x="10200" y="220"/>
                  <a:pt x="9931" y="0"/>
                  <a:pt x="9600" y="0"/>
                </a:cubicBezTo>
                <a:cubicBezTo>
                  <a:pt x="9269" y="0"/>
                  <a:pt x="9000" y="220"/>
                  <a:pt x="9000" y="491"/>
                </a:cubicBezTo>
                <a:lnTo>
                  <a:pt x="9000" y="1964"/>
                </a:lnTo>
                <a:lnTo>
                  <a:pt x="7800" y="1964"/>
                </a:lnTo>
                <a:lnTo>
                  <a:pt x="7800" y="491"/>
                </a:lnTo>
                <a:cubicBezTo>
                  <a:pt x="7800" y="220"/>
                  <a:pt x="7531" y="0"/>
                  <a:pt x="7200" y="0"/>
                </a:cubicBezTo>
                <a:cubicBezTo>
                  <a:pt x="6869" y="0"/>
                  <a:pt x="6600" y="220"/>
                  <a:pt x="6600" y="491"/>
                </a:cubicBezTo>
                <a:lnTo>
                  <a:pt x="6600" y="1964"/>
                </a:lnTo>
                <a:lnTo>
                  <a:pt x="5400" y="1964"/>
                </a:lnTo>
                <a:lnTo>
                  <a:pt x="5400" y="491"/>
                </a:lnTo>
                <a:cubicBezTo>
                  <a:pt x="5400" y="220"/>
                  <a:pt x="5131" y="0"/>
                  <a:pt x="4800" y="0"/>
                </a:cubicBezTo>
                <a:cubicBezTo>
                  <a:pt x="4469" y="0"/>
                  <a:pt x="4200" y="220"/>
                  <a:pt x="4200" y="491"/>
                </a:cubicBezTo>
                <a:lnTo>
                  <a:pt x="4200" y="1964"/>
                </a:lnTo>
                <a:lnTo>
                  <a:pt x="1200" y="1964"/>
                </a:lnTo>
                <a:cubicBezTo>
                  <a:pt x="538" y="1964"/>
                  <a:pt x="0" y="2404"/>
                  <a:pt x="0" y="2945"/>
                </a:cubicBezTo>
                <a:lnTo>
                  <a:pt x="0" y="20618"/>
                </a:lnTo>
                <a:cubicBezTo>
                  <a:pt x="0" y="21161"/>
                  <a:pt x="538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1"/>
                  <a:pt x="21600" y="20618"/>
                </a:cubicBezTo>
                <a:lnTo>
                  <a:pt x="21600" y="2945"/>
                </a:lnTo>
                <a:cubicBezTo>
                  <a:pt x="21600" y="2404"/>
                  <a:pt x="21062" y="1964"/>
                  <a:pt x="20400" y="1964"/>
                </a:cubicBezTo>
                <a:moveTo>
                  <a:pt x="3600" y="8836"/>
                </a:moveTo>
                <a:lnTo>
                  <a:pt x="10800" y="8836"/>
                </a:lnTo>
                <a:cubicBezTo>
                  <a:pt x="11131" y="8836"/>
                  <a:pt x="11400" y="8617"/>
                  <a:pt x="11400" y="8345"/>
                </a:cubicBezTo>
                <a:cubicBezTo>
                  <a:pt x="11400" y="8075"/>
                  <a:pt x="11131" y="7855"/>
                  <a:pt x="10800" y="7855"/>
                </a:cubicBezTo>
                <a:lnTo>
                  <a:pt x="3600" y="7855"/>
                </a:lnTo>
                <a:cubicBezTo>
                  <a:pt x="3269" y="7855"/>
                  <a:pt x="3000" y="8075"/>
                  <a:pt x="3000" y="8345"/>
                </a:cubicBezTo>
                <a:cubicBezTo>
                  <a:pt x="3000" y="8617"/>
                  <a:pt x="3269" y="8836"/>
                  <a:pt x="3600" y="8836"/>
                </a:cubicBezTo>
              </a:path>
            </a:pathLst>
          </a:custGeom>
          <a:solidFill>
            <a:schemeClr val="tx1"/>
          </a:solidFill>
          <a:ln w="12700">
            <a:solidFill>
              <a:srgbClr val="E2AC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" name="Shape 2556">
            <a:extLst>
              <a:ext uri="{FF2B5EF4-FFF2-40B4-BE49-F238E27FC236}">
                <a16:creationId xmlns:a16="http://schemas.microsoft.com/office/drawing/2014/main" xmlns="" id="{DE4141D4-08FB-45AF-A434-810E76C4394E}"/>
              </a:ext>
            </a:extLst>
          </p:cNvPr>
          <p:cNvSpPr/>
          <p:nvPr/>
        </p:nvSpPr>
        <p:spPr>
          <a:xfrm>
            <a:off x="204266" y="4032452"/>
            <a:ext cx="530942" cy="530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874" y="5396"/>
                </a:moveTo>
                <a:cubicBezTo>
                  <a:pt x="11493" y="5396"/>
                  <a:pt x="11166" y="5519"/>
                  <a:pt x="10894" y="5766"/>
                </a:cubicBezTo>
                <a:cubicBezTo>
                  <a:pt x="10621" y="6013"/>
                  <a:pt x="10484" y="6310"/>
                  <a:pt x="10484" y="6658"/>
                </a:cubicBezTo>
                <a:cubicBezTo>
                  <a:pt x="10484" y="7005"/>
                  <a:pt x="10621" y="7301"/>
                  <a:pt x="10894" y="7545"/>
                </a:cubicBezTo>
                <a:cubicBezTo>
                  <a:pt x="11166" y="7790"/>
                  <a:pt x="11493" y="7912"/>
                  <a:pt x="11874" y="7912"/>
                </a:cubicBezTo>
                <a:cubicBezTo>
                  <a:pt x="12255" y="7912"/>
                  <a:pt x="12581" y="7790"/>
                  <a:pt x="12852" y="7545"/>
                </a:cubicBezTo>
                <a:cubicBezTo>
                  <a:pt x="13122" y="7301"/>
                  <a:pt x="13257" y="7005"/>
                  <a:pt x="13257" y="6658"/>
                </a:cubicBezTo>
                <a:cubicBezTo>
                  <a:pt x="13257" y="6310"/>
                  <a:pt x="13122" y="6013"/>
                  <a:pt x="12852" y="5766"/>
                </a:cubicBezTo>
                <a:cubicBezTo>
                  <a:pt x="12581" y="5519"/>
                  <a:pt x="12255" y="5396"/>
                  <a:pt x="11874" y="5396"/>
                </a:cubicBezTo>
                <a:moveTo>
                  <a:pt x="12242" y="15228"/>
                </a:moveTo>
                <a:cubicBezTo>
                  <a:pt x="11942" y="15228"/>
                  <a:pt x="11730" y="15180"/>
                  <a:pt x="11608" y="15083"/>
                </a:cubicBezTo>
                <a:cubicBezTo>
                  <a:pt x="11486" y="14987"/>
                  <a:pt x="11425" y="14807"/>
                  <a:pt x="11425" y="14542"/>
                </a:cubicBezTo>
                <a:cubicBezTo>
                  <a:pt x="11425" y="14436"/>
                  <a:pt x="11444" y="14281"/>
                  <a:pt x="11482" y="14076"/>
                </a:cubicBezTo>
                <a:cubicBezTo>
                  <a:pt x="11519" y="13870"/>
                  <a:pt x="11562" y="13687"/>
                  <a:pt x="11609" y="13527"/>
                </a:cubicBezTo>
                <a:lnTo>
                  <a:pt x="12189" y="11532"/>
                </a:lnTo>
                <a:cubicBezTo>
                  <a:pt x="12246" y="11349"/>
                  <a:pt x="12284" y="11148"/>
                  <a:pt x="12306" y="10929"/>
                </a:cubicBezTo>
                <a:cubicBezTo>
                  <a:pt x="12327" y="10709"/>
                  <a:pt x="12337" y="10557"/>
                  <a:pt x="12337" y="10469"/>
                </a:cubicBezTo>
                <a:cubicBezTo>
                  <a:pt x="12337" y="10049"/>
                  <a:pt x="12185" y="9707"/>
                  <a:pt x="11882" y="9444"/>
                </a:cubicBezTo>
                <a:cubicBezTo>
                  <a:pt x="11578" y="9182"/>
                  <a:pt x="11146" y="9050"/>
                  <a:pt x="10586" y="9050"/>
                </a:cubicBezTo>
                <a:cubicBezTo>
                  <a:pt x="10275" y="9050"/>
                  <a:pt x="9945" y="9104"/>
                  <a:pt x="9597" y="9211"/>
                </a:cubicBezTo>
                <a:cubicBezTo>
                  <a:pt x="9248" y="9319"/>
                  <a:pt x="8884" y="9448"/>
                  <a:pt x="8502" y="9599"/>
                </a:cubicBezTo>
                <a:lnTo>
                  <a:pt x="8347" y="10216"/>
                </a:lnTo>
                <a:cubicBezTo>
                  <a:pt x="8460" y="10175"/>
                  <a:pt x="8595" y="10131"/>
                  <a:pt x="8753" y="10085"/>
                </a:cubicBezTo>
                <a:cubicBezTo>
                  <a:pt x="8911" y="10040"/>
                  <a:pt x="9066" y="10017"/>
                  <a:pt x="9217" y="10017"/>
                </a:cubicBezTo>
                <a:cubicBezTo>
                  <a:pt x="9524" y="10017"/>
                  <a:pt x="9731" y="10068"/>
                  <a:pt x="9839" y="10168"/>
                </a:cubicBezTo>
                <a:cubicBezTo>
                  <a:pt x="9948" y="10269"/>
                  <a:pt x="10002" y="10447"/>
                  <a:pt x="10002" y="10703"/>
                </a:cubicBezTo>
                <a:cubicBezTo>
                  <a:pt x="10002" y="10844"/>
                  <a:pt x="9985" y="11001"/>
                  <a:pt x="9949" y="11172"/>
                </a:cubicBezTo>
                <a:cubicBezTo>
                  <a:pt x="9914" y="11343"/>
                  <a:pt x="9870" y="11526"/>
                  <a:pt x="9818" y="11717"/>
                </a:cubicBezTo>
                <a:lnTo>
                  <a:pt x="9235" y="13719"/>
                </a:lnTo>
                <a:cubicBezTo>
                  <a:pt x="9184" y="13929"/>
                  <a:pt x="9146" y="14118"/>
                  <a:pt x="9123" y="14285"/>
                </a:cubicBezTo>
                <a:cubicBezTo>
                  <a:pt x="9100" y="14451"/>
                  <a:pt x="9088" y="14615"/>
                  <a:pt x="9088" y="14775"/>
                </a:cubicBezTo>
                <a:cubicBezTo>
                  <a:pt x="9088" y="15186"/>
                  <a:pt x="9244" y="15526"/>
                  <a:pt x="9556" y="15793"/>
                </a:cubicBezTo>
                <a:cubicBezTo>
                  <a:pt x="9869" y="16060"/>
                  <a:pt x="10308" y="16194"/>
                  <a:pt x="10872" y="16194"/>
                </a:cubicBezTo>
                <a:cubicBezTo>
                  <a:pt x="11239" y="16194"/>
                  <a:pt x="11561" y="16147"/>
                  <a:pt x="11839" y="16053"/>
                </a:cubicBezTo>
                <a:cubicBezTo>
                  <a:pt x="12117" y="15960"/>
                  <a:pt x="12488" y="15824"/>
                  <a:pt x="12954" y="15645"/>
                </a:cubicBezTo>
                <a:lnTo>
                  <a:pt x="13109" y="15028"/>
                </a:lnTo>
                <a:cubicBezTo>
                  <a:pt x="13029" y="15065"/>
                  <a:pt x="12900" y="15107"/>
                  <a:pt x="12721" y="15155"/>
                </a:cubicBezTo>
                <a:cubicBezTo>
                  <a:pt x="12543" y="15204"/>
                  <a:pt x="12383" y="15228"/>
                  <a:pt x="12242" y="15228"/>
                </a:cubicBezTo>
              </a:path>
            </a:pathLst>
          </a:custGeom>
          <a:solidFill>
            <a:schemeClr val="tx1"/>
          </a:solidFill>
          <a:ln w="12700">
            <a:solidFill>
              <a:srgbClr val="E2AC00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/>
          </a:p>
        </p:txBody>
      </p:sp>
      <p:pic>
        <p:nvPicPr>
          <p:cNvPr id="25" name="Picture 6" descr="Похожее изображение">
            <a:hlinkClick r:id="rId3"/>
            <a:extLst>
              <a:ext uri="{FF2B5EF4-FFF2-40B4-BE49-F238E27FC236}">
                <a16:creationId xmlns:a16="http://schemas.microsoft.com/office/drawing/2014/main" xmlns="" id="{AE13BC9C-D0D9-4A46-BEE1-0C3A4C864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959" y="584754"/>
            <a:ext cx="1601050" cy="55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B1902B1-FB01-4330-9AEC-96930A73A175}"/>
              </a:ext>
            </a:extLst>
          </p:cNvPr>
          <p:cNvSpPr/>
          <p:nvPr/>
        </p:nvSpPr>
        <p:spPr>
          <a:xfrm>
            <a:off x="2584906" y="46292"/>
            <a:ext cx="17171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http://www.eztm.ru/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33963AC-F824-420E-920A-8BFAA52DE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101" y="1433050"/>
            <a:ext cx="4038942" cy="2329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9508083"/>
      </p:ext>
    </p:extLst>
  </p:cSld>
  <p:clrMapOvr>
    <a:masterClrMapping/>
  </p:clrMapOvr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1985</TotalTime>
  <Words>2586</Words>
  <Application>Microsoft Office PowerPoint</Application>
  <PresentationFormat>Экран (16:9)</PresentationFormat>
  <Paragraphs>706</Paragraphs>
  <Slides>37</Slides>
  <Notes>37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59" baseType="lpstr">
      <vt:lpstr>Arial Unicode MS</vt:lpstr>
      <vt:lpstr>Arial</vt:lpstr>
      <vt:lpstr>Arial Narrow</vt:lpstr>
      <vt:lpstr>Arvo</vt:lpstr>
      <vt:lpstr>BrowalliaUPC</vt:lpstr>
      <vt:lpstr>Calibri</vt:lpstr>
      <vt:lpstr>Constantia</vt:lpstr>
      <vt:lpstr>Gill Sans</vt:lpstr>
      <vt:lpstr>Impact</vt:lpstr>
      <vt:lpstr>inherit</vt:lpstr>
      <vt:lpstr>Miriam</vt:lpstr>
      <vt:lpstr>Montserrat-Bold</vt:lpstr>
      <vt:lpstr>Montserrat-Regular</vt:lpstr>
      <vt:lpstr>Palatino Linotype</vt:lpstr>
      <vt:lpstr>PTSans</vt:lpstr>
      <vt:lpstr>Roboto Condensed</vt:lpstr>
      <vt:lpstr>Roboto Condensed Light</vt:lpstr>
      <vt:lpstr>Segoe UI Semibold</vt:lpstr>
      <vt:lpstr>Tahoma</vt:lpstr>
      <vt:lpstr>Times New Roman</vt:lpstr>
      <vt:lpstr>Wingdings</vt:lpstr>
      <vt:lpstr>Salerio template</vt:lpstr>
      <vt:lpstr>Инвестиционный Паспорт</vt:lpstr>
      <vt:lpstr>Презентация PowerPoint</vt:lpstr>
      <vt:lpstr>Презентация PowerPoint</vt:lpstr>
      <vt:lpstr>Презентация PowerPoint</vt:lpstr>
      <vt:lpstr>Основные преимущества городского округа Электросталь</vt:lpstr>
      <vt:lpstr>Презентация PowerPoint</vt:lpstr>
      <vt:lpstr>ПАО «Машиностроительный завод»</vt:lpstr>
      <vt:lpstr>АО «Металлургический завод «Электросталь»</vt:lpstr>
      <vt:lpstr>ОАО «Электростальский завод тяжелого машиностроения»</vt:lpstr>
      <vt:lpstr>ОАО «Электростальский химико-механический завод имени Н.Д. Зелинского»</vt:lpstr>
      <vt:lpstr>АО «ЭНПО «Неорганика»</vt:lpstr>
      <vt:lpstr>Приоритетные проекты государственно- частного партнёрства</vt:lpstr>
      <vt:lpstr>Высшие и среднеобразовательные учреждения  г.о. Электросталь</vt:lpstr>
      <vt:lpstr>Культурные учреждения городского округа Электросталь</vt:lpstr>
      <vt:lpstr>Спортивные учреждения городского округа Электросталь</vt:lpstr>
      <vt:lpstr>Презентация PowerPoint</vt:lpstr>
      <vt:lpstr>Индустриальный парк: «Victoria Industrial Park»</vt:lpstr>
      <vt:lpstr>Индустриальный парк: «ЭЛКО»</vt:lpstr>
      <vt:lpstr>Индустриальный парк: «МЕТАЛЛУРГ»</vt:lpstr>
      <vt:lpstr>Индустриальный парк: «ТЕХНОПАРК ПРОМИНВЕСТ»</vt:lpstr>
      <vt:lpstr>Коворкинг «Фабрика» в Электростали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185,244 users</vt:lpstr>
      <vt:lpstr>185,244 users</vt:lpstr>
      <vt:lpstr>185,244 users</vt:lpstr>
      <vt:lpstr>185,244 users</vt:lpstr>
      <vt:lpstr>185,244 users</vt:lpstr>
      <vt:lpstr>Презентация PowerPoint</vt:lpstr>
      <vt:lpstr>Презентация PowerPoint</vt:lpstr>
      <vt:lpstr>Презентация PowerPoint</vt:lpstr>
      <vt:lpstr>Презентация PowerPoint</vt:lpstr>
      <vt:lpstr>Для инвестора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Паспорт</dc:title>
  <dc:creator>user</dc:creator>
  <cp:lastModifiedBy>Юлия Емелина</cp:lastModifiedBy>
  <cp:revision>146</cp:revision>
  <cp:lastPrinted>2019-08-16T07:56:29Z</cp:lastPrinted>
  <dcterms:modified xsi:type="dcterms:W3CDTF">2020-11-16T07:34:08Z</dcterms:modified>
</cp:coreProperties>
</file>