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71" r:id="rId1"/>
  </p:sldMasterIdLst>
  <p:notesMasterIdLst>
    <p:notesMasterId r:id="rId9"/>
  </p:notesMasterIdLst>
  <p:handoutMasterIdLst>
    <p:handoutMasterId r:id="rId10"/>
  </p:handoutMasterIdLst>
  <p:sldIdLst>
    <p:sldId id="895" r:id="rId2"/>
    <p:sldId id="955" r:id="rId3"/>
    <p:sldId id="964" r:id="rId4"/>
    <p:sldId id="963" r:id="rId5"/>
    <p:sldId id="957" r:id="rId6"/>
    <p:sldId id="962" r:id="rId7"/>
    <p:sldId id="961" r:id="rId8"/>
  </p:sldIdLst>
  <p:sldSz cx="9144000" cy="6858000" type="screen4x3"/>
  <p:notesSz cx="6781800" cy="99187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696"/>
    <a:srgbClr val="3276C8"/>
    <a:srgbClr val="000000"/>
    <a:srgbClr val="5F5F5F"/>
    <a:srgbClr val="333333"/>
    <a:srgbClr val="292929"/>
    <a:srgbClr val="173860"/>
    <a:srgbClr val="5F9CCF"/>
    <a:srgbClr val="9900CC"/>
    <a:srgbClr val="00338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8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156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2.395138537419025E-2"/>
          <c:w val="1"/>
          <c:h val="0.721644440055357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 </c:v>
                </c:pt>
              </c:strCache>
            </c:strRef>
          </c:tx>
          <c:dLbls>
            <c:dLbl>
              <c:idx val="0"/>
              <c:layout>
                <c:manualLayout>
                  <c:x val="0.12361111111111117"/>
                  <c:y val="1.3064392022285589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547</c:v>
                </c:pt>
              </c:numCache>
            </c:numRef>
          </c:cat>
          <c:val>
            <c:numRef>
              <c:f>Лист1!$B$2</c:f>
              <c:numCache>
                <c:formatCode>#,##0.0</c:formatCode>
                <c:ptCount val="1"/>
                <c:pt idx="0">
                  <c:v>1193.7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Земельный налог  </c:v>
                </c:pt>
              </c:strCache>
            </c:strRef>
          </c:tx>
          <c:dLbls>
            <c:dLbl>
              <c:idx val="0"/>
              <c:layout>
                <c:manualLayout>
                  <c:x val="2.2222222222222244E-2"/>
                  <c:y val="-5.0080169418761429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547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327.2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Налоги на совокупный доход </c:v>
                </c:pt>
              </c:strCache>
            </c:strRef>
          </c:tx>
          <c:dLbls>
            <c:dLbl>
              <c:idx val="0"/>
              <c:layout>
                <c:manualLayout>
                  <c:x val="2.7777777777777818E-2"/>
                  <c:y val="-5.6612365429904221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547</c:v>
                </c:pt>
              </c:numCache>
            </c:numRef>
          </c:cat>
          <c:val>
            <c:numRef>
              <c:f>Лист1!$D$2</c:f>
              <c:numCache>
                <c:formatCode>0.0</c:formatCode>
                <c:ptCount val="1"/>
                <c:pt idx="0">
                  <c:v>289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аренды имущества и земли </c:v>
                </c:pt>
              </c:strCache>
            </c:strRef>
          </c:tx>
          <c:dLbls>
            <c:dLbl>
              <c:idx val="0"/>
              <c:layout>
                <c:manualLayout>
                  <c:x val="1.3888888888888904E-2"/>
                  <c:y val="-6.314456144104702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547</c:v>
                </c:pt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276.60000000000002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Иные доходы</c:v>
                </c:pt>
              </c:strCache>
            </c:strRef>
          </c:tx>
          <c:dLbls>
            <c:dLbl>
              <c:idx val="0"/>
              <c:layout>
                <c:manualLayout>
                  <c:x val="2.2222222222222244E-2"/>
                  <c:y val="-5.2257568089142364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547</c:v>
                </c:pt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127.9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Налог на имущество физических лиц </c:v>
                </c:pt>
              </c:strCache>
            </c:strRef>
          </c:tx>
          <c:dLbls>
            <c:dLbl>
              <c:idx val="0"/>
              <c:layout>
                <c:manualLayout>
                  <c:x val="2.3611111111111135E-2"/>
                  <c:y val="-5.0080169418761429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547</c:v>
                </c:pt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60.9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Доходы от продажи имущества и земли</c:v>
                </c:pt>
              </c:strCache>
            </c:strRef>
          </c:tx>
          <c:dLbls>
            <c:dLbl>
              <c:idx val="0"/>
              <c:layout>
                <c:manualLayout>
                  <c:x val="2.3611111111111135E-2"/>
                  <c:y val="-5.0080169418761429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  <c:pt idx="0">
                  <c:v>547</c:v>
                </c:pt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35.4</c:v>
                </c:pt>
              </c:numCache>
            </c:numRef>
          </c:val>
        </c:ser>
        <c:dLbls>
          <c:showVal val="1"/>
        </c:dLbls>
        <c:gapWidth val="75"/>
        <c:shape val="cylinder"/>
        <c:axId val="82048896"/>
        <c:axId val="82050432"/>
        <c:axId val="0"/>
      </c:bar3DChart>
      <c:catAx>
        <c:axId val="8204889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82050432"/>
        <c:crosses val="autoZero"/>
        <c:auto val="1"/>
        <c:lblAlgn val="ctr"/>
        <c:lblOffset val="100"/>
      </c:catAx>
      <c:valAx>
        <c:axId val="82050432"/>
        <c:scaling>
          <c:orientation val="minMax"/>
        </c:scaling>
        <c:delete val="1"/>
        <c:axPos val="l"/>
        <c:majorGridlines/>
        <c:numFmt formatCode="#,##0.0" sourceLinked="1"/>
        <c:majorTickMark val="none"/>
        <c:tickLblPos val="none"/>
        <c:crossAx val="820488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76954721080373822"/>
          <c:w val="0.99840835520559934"/>
          <c:h val="0.21738839717397673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>
          <a:solidFill>
            <a:srgbClr val="003696"/>
          </a:solidFill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2017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28568468464980912"/>
          <c:y val="6.6138484612820831E-3"/>
        </c:manualLayout>
      </c:layout>
    </c:title>
    <c:plotArea>
      <c:layout>
        <c:manualLayout>
          <c:layoutTarget val="inner"/>
          <c:xMode val="edge"/>
          <c:yMode val="edge"/>
          <c:x val="0.161039289087784"/>
          <c:y val="0.12867250861015425"/>
          <c:w val="0.34074583068799436"/>
          <c:h val="0.6111827852460834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г.</c:v>
                </c:pt>
              </c:strCache>
            </c:strRef>
          </c:tx>
          <c:explosion val="25"/>
          <c:dPt>
            <c:idx val="3"/>
            <c:spPr>
              <a:solidFill>
                <a:srgbClr val="FF0000"/>
              </a:solidFill>
            </c:spPr>
          </c:dPt>
          <c:dPt>
            <c:idx val="6"/>
            <c:explosion val="9"/>
            <c:spPr>
              <a:solidFill>
                <a:srgbClr val="FFC000"/>
              </a:solidFill>
            </c:spPr>
          </c:dPt>
          <c:dPt>
            <c:idx val="8"/>
            <c:spPr>
              <a:solidFill>
                <a:srgbClr val="3276C8"/>
              </a:solidFill>
            </c:spPr>
          </c:dPt>
          <c:dPt>
            <c:idx val="9"/>
            <c:spPr>
              <a:solidFill>
                <a:srgbClr val="00B0F0"/>
              </a:solidFill>
            </c:spPr>
          </c:dPt>
          <c:dPt>
            <c:idx val="10"/>
            <c:spPr>
              <a:solidFill>
                <a:srgbClr val="7030A0"/>
              </a:solidFill>
            </c:spPr>
          </c:dPt>
          <c:dLbls>
            <c:numFmt formatCode="0.0%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outEnd"/>
            <c:showPercent val="1"/>
            <c:showLeaderLines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- 507 млн. руб.</c:v>
                </c:pt>
                <c:pt idx="1">
                  <c:v>Национальная безопасность и правоохр. деятельность - 67 млн. руб.</c:v>
                </c:pt>
                <c:pt idx="2">
                  <c:v>Национальная экономика - 436,9 млн. руб.</c:v>
                </c:pt>
                <c:pt idx="3">
                  <c:v>Жилищно-коммунальное хозяйство  - 715,5 млн. руб.</c:v>
                </c:pt>
                <c:pt idx="4">
                  <c:v>Охрана окружающей среды - 365,2 млн. руб.</c:v>
                </c:pt>
                <c:pt idx="5">
                  <c:v>Национальная оборона - 9,2 млн. руб.</c:v>
                </c:pt>
                <c:pt idx="6">
                  <c:v>Образование  - 2817 млн. руб.</c:v>
                </c:pt>
                <c:pt idx="7">
                  <c:v>Культура, кинематография - 195,7 млн. руб.</c:v>
                </c:pt>
                <c:pt idx="8">
                  <c:v>Социальная политика  - 170 млн. руб.</c:v>
                </c:pt>
                <c:pt idx="9">
                  <c:v>Физическая культура и спорт  - 285,4 млн. руб.</c:v>
                </c:pt>
                <c:pt idx="10">
                  <c:v>Обслуживание муниципального долга - 9 млн. руб.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370.5</c:v>
                </c:pt>
                <c:pt idx="1">
                  <c:v>45.9</c:v>
                </c:pt>
                <c:pt idx="2">
                  <c:v>233.5</c:v>
                </c:pt>
                <c:pt idx="3">
                  <c:v>383.4</c:v>
                </c:pt>
                <c:pt idx="4">
                  <c:v>456.7</c:v>
                </c:pt>
                <c:pt idx="5">
                  <c:v>8.1</c:v>
                </c:pt>
                <c:pt idx="6" formatCode="#,##0.00">
                  <c:v>2408.3000000000002</c:v>
                </c:pt>
                <c:pt idx="7">
                  <c:v>272.89999999999981</c:v>
                </c:pt>
                <c:pt idx="8">
                  <c:v>174.6</c:v>
                </c:pt>
                <c:pt idx="9">
                  <c:v>535</c:v>
                </c:pt>
                <c:pt idx="10">
                  <c:v>22.9</c:v>
                </c:pt>
              </c:numCache>
            </c:numRef>
          </c:val>
        </c:ser>
        <c:firstSliceAng val="0"/>
      </c:pieChart>
    </c:plotArea>
    <c:legend>
      <c:legendPos val="b"/>
      <c:layout>
        <c:manualLayout>
          <c:xMode val="edge"/>
          <c:yMode val="edge"/>
          <c:x val="0.11430766967590084"/>
          <c:y val="0.74867931340963634"/>
          <c:w val="0.88569233032409955"/>
          <c:h val="0.23588837351405401"/>
        </c:manualLayout>
      </c:layout>
      <c:overlay val="1"/>
      <c:txPr>
        <a:bodyPr/>
        <a:lstStyle/>
        <a:p>
          <a:pPr algn="just">
            <a:defRPr sz="900" b="1" kern="1000" spc="100" baseline="0"/>
          </a:pPr>
          <a:endParaRPr lang="ru-RU"/>
        </a:p>
      </c:txPr>
    </c:legend>
    <c:plotVisOnly val="1"/>
  </c:chart>
  <c:txPr>
    <a:bodyPr/>
    <a:lstStyle/>
    <a:p>
      <a:pPr>
        <a:defRPr sz="1800">
          <a:solidFill>
            <a:srgbClr val="003696"/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2018 </a:t>
            </a:r>
            <a:r>
              <a:rPr lang="ru-RU" dirty="0"/>
              <a:t>г.</a:t>
            </a:r>
          </a:p>
        </c:rich>
      </c:tx>
      <c:layout>
        <c:manualLayout>
          <c:xMode val="edge"/>
          <c:yMode val="edge"/>
          <c:x val="0.35066036901249686"/>
          <c:y val="2.0040876684199866E-4"/>
        </c:manualLayout>
      </c:layout>
    </c:title>
    <c:plotArea>
      <c:layout>
        <c:manualLayout>
          <c:layoutTarget val="inner"/>
          <c:xMode val="edge"/>
          <c:yMode val="edge"/>
          <c:x val="2.5989910586067338E-3"/>
          <c:y val="0.14499979800224236"/>
          <c:w val="0.86845134491229359"/>
          <c:h val="0.852661320459343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г.</c:v>
                </c:pt>
              </c:strCache>
            </c:strRef>
          </c:tx>
          <c:explosion val="27"/>
          <c:dPt>
            <c:idx val="3"/>
            <c:spPr>
              <a:solidFill>
                <a:srgbClr val="FF0000"/>
              </a:solidFill>
            </c:spPr>
          </c:dPt>
          <c:dPt>
            <c:idx val="6"/>
            <c:spPr>
              <a:solidFill>
                <a:srgbClr val="FFC000"/>
              </a:solidFill>
            </c:spPr>
          </c:dPt>
          <c:dPt>
            <c:idx val="8"/>
            <c:spPr>
              <a:solidFill>
                <a:srgbClr val="0070C0"/>
              </a:solidFill>
            </c:spPr>
          </c:dPt>
          <c:dPt>
            <c:idx val="9"/>
            <c:spPr>
              <a:solidFill>
                <a:srgbClr val="00B0F0"/>
              </a:solidFill>
            </c:spPr>
          </c:dPt>
          <c:dPt>
            <c:idx val="10"/>
            <c:spPr>
              <a:solidFill>
                <a:srgbClr val="7030A0"/>
              </a:solidFill>
            </c:spPr>
          </c:dPt>
          <c:dLbls>
            <c:numFmt formatCode="0.0%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outEnd"/>
            <c:showPercent val="1"/>
            <c:showLeaderLines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 </c:v>
                </c:pt>
                <c:pt idx="4">
                  <c:v>Охрана окружающей среды</c:v>
                </c:pt>
                <c:pt idx="5">
                  <c:v>Национальная оборона</c:v>
                </c:pt>
                <c:pt idx="6">
                  <c:v>Образование </c:v>
                </c:pt>
                <c:pt idx="7">
                  <c:v>Культура, кинематография</c:v>
                </c:pt>
                <c:pt idx="8">
                  <c:v>Социальная политика </c:v>
                </c:pt>
                <c:pt idx="9">
                  <c:v>Физическая культура и спорт </c:v>
                </c:pt>
                <c:pt idx="10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507</c:v>
                </c:pt>
                <c:pt idx="1">
                  <c:v>67</c:v>
                </c:pt>
                <c:pt idx="2">
                  <c:v>436.9</c:v>
                </c:pt>
                <c:pt idx="3">
                  <c:v>715.5</c:v>
                </c:pt>
                <c:pt idx="4">
                  <c:v>365.2</c:v>
                </c:pt>
                <c:pt idx="5">
                  <c:v>9.2000000000000011</c:v>
                </c:pt>
                <c:pt idx="6" formatCode="#,##0.00">
                  <c:v>2817</c:v>
                </c:pt>
                <c:pt idx="7">
                  <c:v>195.7</c:v>
                </c:pt>
                <c:pt idx="8">
                  <c:v>170</c:v>
                </c:pt>
                <c:pt idx="9">
                  <c:v>285.39999999999981</c:v>
                </c:pt>
                <c:pt idx="10">
                  <c:v>9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>
          <a:solidFill>
            <a:srgbClr val="003696"/>
          </a:solidFill>
        </a:defRPr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5935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41451" y="0"/>
            <a:ext cx="2938780" cy="495935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6E7D018D-748F-47BF-843A-40349A141CAC}" type="datetimeFigureOut">
              <a:rPr lang="ru-RU" smtClean="0"/>
              <a:pPr/>
              <a:t>14.05.2019</a:t>
            </a:fld>
            <a:endParaRPr lang="ru-RU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9421044"/>
            <a:ext cx="2938780" cy="495935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41451" y="9421044"/>
            <a:ext cx="2938780" cy="495935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04AC5213-BACC-41AB-9B61-B40CF6C5296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0250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5935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5935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23E9B8FB-2ABD-42C9-A6DA-A6789EAF441D}" type="datetimeFigureOut">
              <a:rPr lang="ru-RU"/>
              <a:pPr/>
              <a:t>14.05.2019</a:t>
            </a:fld>
            <a:endParaRPr lang="ru-RU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4538"/>
            <a:ext cx="4959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78180" y="4711383"/>
            <a:ext cx="5425440" cy="4463415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9421044"/>
            <a:ext cx="2938780" cy="495935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41451" y="9421044"/>
            <a:ext cx="2938780" cy="495935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BE2A7042-DEED-4AA1-9E89-4A16B2572577}" type="slidenum">
              <a:rPr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2159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137419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7</a:t>
            </a:fld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137419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 dirty="0"/>
          </a:p>
        </p:txBody>
      </p:sp>
      <p:sp>
        <p:nvSpPr>
          <p:cNvPr id="15" name="Rectangle 14"/>
          <p:cNvSpPr/>
          <p:nvPr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ru-RU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фотоальбома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  <p:sp>
        <p:nvSpPr>
          <p:cNvPr id="16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 dirty="0"/>
          </a:p>
        </p:txBody>
      </p:sp>
      <p:sp>
        <p:nvSpPr>
          <p:cNvPr id="17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2400" i="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ru-RU" smtClean="0"/>
              <a:pPr/>
              <a:t>14.05.2019</a:t>
            </a:fld>
            <a:endParaRPr kumimoji="0"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ru-RU" smtClean="0"/>
              <a:pPr/>
              <a:t>‹#›</a:t>
            </a:fld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E426-77BB-41A3-8359-E0DEF9780575}" type="datetimeFigureOut">
              <a:rPr lang="ru-RU" smtClean="0"/>
              <a:pPr/>
              <a:t>14.05.2019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BD216-088A-46B3-911B-F544789244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ru-RU" i="0" dirty="0"/>
              <a:t>Щелкните значок, чтобы добавить фотографию размером со всю страницу</a:t>
            </a:r>
            <a:endParaRPr kumimoji="0" lang="ru-RU" i="0" baseline="0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3" name="Rectangle 22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4" name="Rectangle 23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2" name="Rectangle 21"/>
          <p:cNvSpPr/>
          <p:nvPr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раздела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16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5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6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7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dirty="0" smtClean="0"/>
              <a:t>Вставка рисунка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ru-RU" smtClean="0">
                <a:solidFill>
                  <a:srgbClr val="FFFFFF"/>
                </a:solidFill>
              </a:rPr>
              <a:pPr/>
              <a:t>‹#›</a:t>
            </a:fld>
            <a:endParaRPr kumimoji="0" lang="ru-RU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ru-RU" smtClean="0">
                <a:solidFill>
                  <a:schemeClr val="bg1"/>
                </a:solidFill>
              </a:rPr>
              <a:pPr algn="r"/>
              <a:t>14.05.2019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ru-RU" smtClean="0">
                <a:solidFill>
                  <a:schemeClr val="bg1"/>
                </a:solidFill>
              </a:rPr>
              <a:pPr/>
              <a:t>‹#›</a:t>
            </a:fld>
            <a:endParaRPr kumimoji="0" lang="ru-RU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  <p:sldLayoutId id="2147483788" r:id="rId17"/>
    <p:sldLayoutId id="2147483789" r:id="rId18"/>
    <p:sldLayoutId id="2147483790" r:id="rId19"/>
    <p:sldLayoutId id="2147483791" r:id="rId20"/>
    <p:sldLayoutId id="2147483792" r:id="rId21"/>
    <p:sldLayoutId id="2147483793" r:id="rId22"/>
    <p:sldLayoutId id="2147483794" r:id="rId2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ru-RU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ru-RU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ru-RU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ru-RU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ерб-Электросталь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404664"/>
            <a:ext cx="1101675" cy="124342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2276872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параметры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исполнения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Электросталь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Московской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</a:t>
            </a:r>
            <a:endParaRPr sz="4400" b="1" dirty="0" smtClean="0">
              <a:solidFill>
                <a:srgbClr val="0036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2018 год</a:t>
            </a:r>
            <a:endParaRPr sz="4400" b="1" dirty="0" smtClean="0">
              <a:solidFill>
                <a:srgbClr val="0036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\\presscloud\Public\ПРЕСС-СЛУЖБА\Герб_Электростали\Герб Мособласти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260648"/>
            <a:ext cx="1080120" cy="1443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2062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ln w="12700">
                  <a:noFill/>
                  <a:prstDash val="solid"/>
                </a:ln>
                <a:solidFill>
                  <a:srgbClr val="00369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Параметры бюджета г.о. Электросталь Московской области</a:t>
            </a:r>
            <a:endParaRPr lang="ru-RU" sz="2400" b="1" cap="none" dirty="0">
              <a:ln w="12700">
                <a:noFill/>
                <a:prstDash val="solid"/>
              </a:ln>
              <a:solidFill>
                <a:srgbClr val="00369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3" y="1124742"/>
          <a:ext cx="8784976" cy="535799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35260"/>
                <a:gridCol w="1562429"/>
                <a:gridCol w="1374918"/>
                <a:gridCol w="1656184"/>
                <a:gridCol w="864096"/>
                <a:gridCol w="792089"/>
              </a:tblGrid>
              <a:tr h="10081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solidFill>
                            <a:srgbClr val="003696"/>
                          </a:solidFill>
                        </a:rPr>
                        <a:t>Наименование показателя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План,</a:t>
                      </a:r>
                      <a:r>
                        <a:rPr lang="ru-RU" sz="2400" u="none" strike="noStrike" baseline="0" dirty="0" smtClean="0">
                          <a:solidFill>
                            <a:srgbClr val="003696"/>
                          </a:solidFill>
                        </a:rPr>
                        <a:t> млн. руб.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Факт, млн. руб.</a:t>
                      </a:r>
                      <a:r>
                        <a:rPr lang="ru-RU" sz="2400" u="none" strike="noStrike" dirty="0">
                          <a:solidFill>
                            <a:srgbClr val="003696"/>
                          </a:solidFill>
                        </a:rPr>
                        <a:t/>
                      </a:r>
                      <a:br>
                        <a:rPr lang="ru-RU" sz="2400" u="none" strike="noStrike" dirty="0">
                          <a:solidFill>
                            <a:srgbClr val="003696"/>
                          </a:solidFill>
                        </a:rPr>
                      </a:b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smtClean="0">
                          <a:solidFill>
                            <a:srgbClr val="003696"/>
                          </a:solidFill>
                        </a:rPr>
                        <a:t>Исполнение %%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Отклонение от 2017 года</a:t>
                      </a:r>
                      <a:endParaRPr lang="ru-RU" sz="2400" b="0" i="0" u="none" strike="noStrike" dirty="0" smtClean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048">
                <a:tc vMerge="1">
                  <a:txBody>
                    <a:bodyPr/>
                    <a:lstStyle/>
                    <a:p>
                      <a:pPr algn="r" fontAlgn="b"/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млн. руб.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8685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ДОХОДЫ</a:t>
                      </a:r>
                    </a:p>
                    <a:p>
                      <a:pPr algn="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в т.ч.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5 </a:t>
                      </a:r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574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5 </a:t>
                      </a:r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403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97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+212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104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3336"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u="none" strike="noStrike" dirty="0">
                          <a:solidFill>
                            <a:srgbClr val="003696"/>
                          </a:solidFill>
                        </a:rPr>
                        <a:t>Собственные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2 </a:t>
                      </a:r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392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2 </a:t>
                      </a:r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323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97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+567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132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3336">
                <a:tc>
                  <a:txBody>
                    <a:bodyPr/>
                    <a:lstStyle/>
                    <a:p>
                      <a:pPr algn="r" fontAlgn="b"/>
                      <a:r>
                        <a:rPr lang="ru-RU" sz="2400" u="none" strike="noStrike" dirty="0">
                          <a:solidFill>
                            <a:srgbClr val="003696"/>
                          </a:solidFill>
                        </a:rPr>
                        <a:t>Областные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3 </a:t>
                      </a:r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182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3 </a:t>
                      </a:r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080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97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solidFill>
                            <a:srgbClr val="003696"/>
                          </a:solidFill>
                        </a:rPr>
                        <a:t>-</a:t>
                      </a:r>
                      <a:r>
                        <a:rPr lang="ru-RU" sz="2400" u="none" strike="noStrike" dirty="0" smtClean="0">
                          <a:solidFill>
                            <a:srgbClr val="003696"/>
                          </a:solidFill>
                        </a:rPr>
                        <a:t>355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2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7794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>
                          <a:solidFill>
                            <a:srgbClr val="003696"/>
                          </a:solidFill>
                        </a:rPr>
                        <a:t>РАСХОДЫ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5 </a:t>
                      </a:r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884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5 </a:t>
                      </a:r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562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95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+649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113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741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ДЕФИЦИТ </a:t>
                      </a:r>
                      <a:r>
                        <a:rPr lang="ru-RU" sz="1400" b="1" u="none" strike="noStrike" dirty="0" smtClean="0">
                          <a:solidFill>
                            <a:srgbClr val="003696"/>
                          </a:solidFill>
                        </a:rPr>
                        <a:t> (Млн.руб.)</a:t>
                      </a:r>
                      <a:endParaRPr lang="en-US" sz="2400" b="1" u="none" strike="noStrike" dirty="0" smtClean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-</a:t>
                      </a:r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351</a:t>
                      </a:r>
                      <a:endParaRPr lang="ru-RU" sz="2400" b="1" u="none" strike="noStrike" dirty="0" smtClean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-</a:t>
                      </a:r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159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 smtClean="0">
                          <a:solidFill>
                            <a:srgbClr val="003696"/>
                          </a:solidFill>
                        </a:rPr>
                        <a:t>+</a:t>
                      </a:r>
                      <a:r>
                        <a:rPr lang="en-US" sz="2400" b="1" u="none" strike="noStrike" dirty="0" smtClean="0">
                          <a:solidFill>
                            <a:srgbClr val="003696"/>
                          </a:solidFill>
                        </a:rPr>
                        <a:t>278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Х</a:t>
                      </a:r>
                      <a:endParaRPr lang="ru-RU" sz="2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u="none" strike="noStrike" dirty="0" smtClean="0">
                          <a:solidFill>
                            <a:srgbClr val="003696"/>
                          </a:solidFill>
                        </a:rPr>
                        <a:t>Х</a:t>
                      </a:r>
                      <a:endParaRPr lang="ru-RU" sz="2400" b="1" i="0" u="none" strike="noStrike" dirty="0" smtClean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6868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ln w="12700">
                  <a:noFill/>
                  <a:prstDash val="solid"/>
                </a:ln>
                <a:solidFill>
                  <a:srgbClr val="00369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собственных доходов бюджета в 2018 году, млн. руб.</a:t>
            </a:r>
            <a:endParaRPr lang="ru-RU" sz="2400" b="1" cap="none" dirty="0">
              <a:ln w="12700">
                <a:noFill/>
                <a:prstDash val="solid"/>
              </a:ln>
              <a:solidFill>
                <a:srgbClr val="00369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908720"/>
          <a:ext cx="9144000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/>
        </p:nvGraphicFramePr>
        <p:xfrm>
          <a:off x="-1188640" y="1097360"/>
          <a:ext cx="1033264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4932040" y="1124744"/>
          <a:ext cx="388843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lang="ru-RU" smtClean="0"/>
              <a:pPr/>
              <a:t>4</a:t>
            </a:fld>
            <a:endParaRPr kumimoji="0"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88641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>
                  <a:noFill/>
                  <a:prstDash val="solid"/>
                </a:ln>
                <a:solidFill>
                  <a:srgbClr val="00369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расходов бюджета городского округа в разрезе отраслей </a:t>
            </a:r>
            <a:r>
              <a:rPr lang="ru-RU" sz="2400" b="1" dirty="0" smtClean="0">
                <a:ln w="12700">
                  <a:noFill/>
                  <a:prstDash val="solid"/>
                </a:ln>
                <a:solidFill>
                  <a:srgbClr val="00369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2017-2018</a:t>
            </a:r>
            <a:r>
              <a:rPr lang="ru-RU" sz="2400" b="1" dirty="0" smtClean="0">
                <a:ln w="12700">
                  <a:noFill/>
                  <a:prstDash val="solid"/>
                </a:ln>
                <a:solidFill>
                  <a:srgbClr val="00369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%.</a:t>
            </a:r>
          </a:p>
          <a:p>
            <a:pPr algn="ctr"/>
            <a:endParaRPr lang="ru-RU" sz="24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ln w="12700">
                  <a:noFill/>
                  <a:prstDash val="solid"/>
                </a:ln>
                <a:solidFill>
                  <a:srgbClr val="00369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расходов бюджета в разрезе муниципальных программ</a:t>
            </a:r>
            <a:endParaRPr lang="ru-RU" sz="2400" b="1" cap="none" dirty="0">
              <a:ln w="12700">
                <a:noFill/>
                <a:prstDash val="solid"/>
              </a:ln>
              <a:solidFill>
                <a:srgbClr val="00369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620688"/>
          <a:ext cx="8820472" cy="586168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6024"/>
                <a:gridCol w="4904112"/>
                <a:gridCol w="925084"/>
                <a:gridCol w="925084"/>
                <a:gridCol w="925084"/>
                <a:gridCol w="925084"/>
              </a:tblGrid>
              <a:tr h="9284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</a:t>
                      </a:r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План, млн. руб.</a:t>
                      </a:r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Факт,</a:t>
                      </a:r>
                      <a:r>
                        <a:rPr lang="ru-RU" sz="1800" b="1" u="none" strike="noStrike" baseline="0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млн. руб.</a:t>
                      </a:r>
                      <a:endParaRPr lang="ru-RU" sz="1800" b="1" i="1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Исполнение, %</a:t>
                      </a:r>
                      <a:endParaRPr lang="ru-RU" sz="1800" b="1" i="1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Отклонение,</a:t>
                      </a:r>
                      <a:r>
                        <a:rPr lang="ru-RU" sz="1800" b="1" u="none" strike="noStrike" baseline="0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млн. руб.</a:t>
                      </a:r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</a:tr>
              <a:tr h="310549"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</a:tr>
              <a:tr h="47732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системы образования городского округа Электросталь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2787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2733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</a:tr>
              <a:tr h="711408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Повышение эффективности деятельности органов местного самоуправления городского округа Электросталь Московской области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748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9525" marR="9525" marT="9525" marB="0" anchor="ctr"/>
                </a:tc>
              </a:tr>
              <a:tr h="61684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Формирование современной комфортной городской среды  городского округа Электросталь Московской области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669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548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121</a:t>
                      </a:r>
                    </a:p>
                  </a:txBody>
                  <a:tcPr marL="9525" marR="9525" marT="9525" marB="0" anchor="ctr"/>
                </a:tc>
              </a:tr>
              <a:tr h="61684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и функционирование дорожного комплекса в городском округе Электросталь Московской области </a:t>
                      </a:r>
                      <a:endParaRPr lang="ru-RU" sz="1400" b="0" i="0" u="none" strike="noStrike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/>
                </a:tc>
              </a:tr>
              <a:tr h="47732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физической культуры и спорта в городском округе Электросталь Московской области </a:t>
                      </a:r>
                      <a:endParaRPr lang="ru-RU" sz="1400" b="0" i="0" u="none" strike="noStrike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838471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Сохранение и развитие культуры, искусства и народного творчества в городском округе Электросталь Московской области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</a:tr>
              <a:tr h="711408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инженерной инфраструктуры и </a:t>
                      </a:r>
                      <a:r>
                        <a:rPr lang="ru-RU" sz="1400" u="none" strike="noStrike" dirty="0" err="1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энергоэффективности</a:t>
                      </a:r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городском округе Электросталь Московской области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3696"/>
                          </a:solidFill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 dirty="0" smtClean="0">
                <a:ln w="12700">
                  <a:noFill/>
                  <a:prstDash val="solid"/>
                </a:ln>
                <a:solidFill>
                  <a:srgbClr val="00369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расходов бюджета в разрезе муниципальных программ</a:t>
            </a:r>
            <a:endParaRPr lang="ru-RU" sz="2400" b="1" cap="none" dirty="0">
              <a:ln w="12700">
                <a:noFill/>
                <a:prstDash val="solid"/>
              </a:ln>
              <a:solidFill>
                <a:srgbClr val="00369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620688"/>
          <a:ext cx="8820472" cy="612068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88032"/>
                <a:gridCol w="4832104"/>
                <a:gridCol w="925084"/>
                <a:gridCol w="925084"/>
                <a:gridCol w="925084"/>
                <a:gridCol w="925084"/>
              </a:tblGrid>
              <a:tr h="9284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</a:t>
                      </a:r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План, млн. руб.</a:t>
                      </a:r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Факт,</a:t>
                      </a:r>
                      <a:r>
                        <a:rPr lang="ru-RU" sz="1800" b="1" u="none" strike="noStrike" baseline="0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млн. руб.</a:t>
                      </a:r>
                      <a:endParaRPr lang="ru-RU" sz="1800" b="1" i="1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Исполнение, %</a:t>
                      </a:r>
                      <a:endParaRPr lang="ru-RU" sz="1800" b="1" i="1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Отклонение,</a:t>
                      </a:r>
                      <a:r>
                        <a:rPr lang="ru-RU" sz="1800" b="1" u="none" strike="noStrike" baseline="0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млн. руб.</a:t>
                      </a:r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ctr"/>
                </a:tc>
              </a:tr>
              <a:tr h="310549"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32" marR="4232" marT="4232" marB="0" anchor="b"/>
                </a:tc>
              </a:tr>
              <a:tr h="47732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и повышение эффективности управления муниципальным имуществом г.о. Электросталь МО </a:t>
                      </a:r>
                      <a:endParaRPr lang="ru-RU" sz="1400" b="0" i="0" u="none" strike="noStrike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</a:tr>
              <a:tr h="711408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Снижение административных барьеров, повышение качества и доступности предоставления государственных и муниципальных услуг, в том числе на базе муниципальных центров предоставления государственных и муниципальных услуг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</a:tr>
              <a:tr h="41867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«Жилище»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Молодежь Электростали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477320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Управление муниципальными финансами городского округа Электросталь Московской области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314768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Безопасность городского округа Электросталь </a:t>
                      </a:r>
                      <a:endParaRPr lang="ru-RU" sz="1400" b="0" i="0" u="none" strike="noStrike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Повышение безопасности дорожного движения в городском округе Электросталь Московской области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и поддержка предпринимательства городского округа Электросталь Московской области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16.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400" u="none" strike="noStrike" dirty="0" smtClean="0">
                          <a:solidFill>
                            <a:srgbClr val="00369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Пассажирский транспорт общего пользования </a:t>
                      </a:r>
                      <a:endParaRPr lang="ru-RU" sz="1400" b="0" i="0" u="none" strike="noStrike" dirty="0">
                        <a:solidFill>
                          <a:srgbClr val="00369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3696"/>
                          </a:solidFill>
                          <a:latin typeface="Times New Roman"/>
                        </a:rPr>
                        <a:t>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3696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ерб-Электросталь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344" y="404664"/>
            <a:ext cx="1101675" cy="124342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306896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400" b="1" dirty="0" err="1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</a:t>
            </a:r>
            <a:r>
              <a:rPr sz="4400" b="1" dirty="0" smtClean="0">
                <a:solidFill>
                  <a:srgbClr val="003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4400" b="1" dirty="0" smtClean="0">
              <a:solidFill>
                <a:srgbClr val="0036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\\presscloud\Public\ПРЕСС-СЛУЖБА\Герб_Электростали\Герб Мособласти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260648"/>
            <a:ext cx="1080120" cy="1443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2062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4">
  <a:themeElements>
    <a:clrScheme name="Отчёт_2014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B050"/>
      </a:accent3>
      <a:accent4>
        <a:srgbClr val="8064A2"/>
      </a:accent4>
      <a:accent5>
        <a:srgbClr val="4BACC6"/>
      </a:accent5>
      <a:accent6>
        <a:srgbClr val="FF00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463</Words>
  <Application>Microsoft Office PowerPoint</Application>
  <PresentationFormat>Экран (4:3)</PresentationFormat>
  <Paragraphs>178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Тема14</vt:lpstr>
      <vt:lpstr>Слайд 1</vt:lpstr>
      <vt:lpstr>Параметры бюджета г.о. Электросталь Московской области</vt:lpstr>
      <vt:lpstr>Структура собственных доходов бюджета в 2018 году, млн. руб.</vt:lpstr>
      <vt:lpstr>Слайд 4</vt:lpstr>
      <vt:lpstr>Структура расходов бюджета в разрезе муниципальных программ</vt:lpstr>
      <vt:lpstr>Структура расходов бюджета в разрезе муниципальных программ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2014-02-06T12:00:59Z</dcterms:created>
  <dcterms:modified xsi:type="dcterms:W3CDTF">2019-05-14T09:24:36Z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