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tags/tag6.xml" ContentType="application/vnd.openxmlformats-officedocument.presentationml.tags+xml"/>
  <Override PartName="/ppt/tags/tag7.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400" r:id="rId2"/>
    <p:sldId id="401" r:id="rId3"/>
    <p:sldId id="394" r:id="rId4"/>
    <p:sldId id="395" r:id="rId5"/>
    <p:sldId id="397" r:id="rId6"/>
    <p:sldId id="399" r:id="rId7"/>
  </p:sldIdLst>
  <p:sldSz cx="9144000" cy="6858000" type="screen4x3"/>
  <p:notesSz cx="6805613" cy="99393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197E0"/>
    <a:srgbClr val="72B1D7"/>
    <a:srgbClr val="3484C9"/>
    <a:srgbClr val="F7F7F7"/>
    <a:srgbClr val="E3F9FD"/>
    <a:srgbClr val="46B0D6"/>
    <a:srgbClr val="C5F2FB"/>
    <a:srgbClr val="FEB500"/>
    <a:srgbClr val="F29C00"/>
    <a:srgbClr val="2B95A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7" autoAdjust="0"/>
    <p:restoredTop sz="94660"/>
  </p:normalViewPr>
  <p:slideViewPr>
    <p:cSldViewPr>
      <p:cViewPr varScale="1">
        <p:scale>
          <a:sx n="109" d="100"/>
          <a:sy n="109" d="100"/>
        </p:scale>
        <p:origin x="-186"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CCE85FB1-FBD8-4D9E-A685-8B5E9A97DAD2}" type="datetimeFigureOut">
              <a:rPr lang="ru-RU" smtClean="0"/>
              <a:pPr/>
              <a:t>15.03.2018</a:t>
            </a:fld>
            <a:endParaRPr lang="ru-RU"/>
          </a:p>
        </p:txBody>
      </p:sp>
      <p:sp>
        <p:nvSpPr>
          <p:cNvPr id="4" name="Образ слайда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DCC2E1C5-7766-4BDA-B982-BB9480208198}" type="slidenum">
              <a:rPr lang="ru-RU" smtClean="0"/>
              <a:pPr/>
              <a:t>‹#›</a:t>
            </a:fld>
            <a:endParaRPr lang="ru-RU"/>
          </a:p>
        </p:txBody>
      </p:sp>
    </p:spTree>
    <p:extLst>
      <p:ext uri="{BB962C8B-B14F-4D97-AF65-F5344CB8AC3E}">
        <p14:creationId xmlns="" xmlns:p14="http://schemas.microsoft.com/office/powerpoint/2010/main" val="1875599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693377" y="2182813"/>
            <a:ext cx="5130312" cy="4602162"/>
            <a:chOff x="1663" y="1348"/>
            <a:chExt cx="3167" cy="2841"/>
          </a:xfrm>
        </p:grpSpPr>
        <p:sp>
          <p:nvSpPr>
            <p:cNvPr id="5" name="McK Confidential" hidden="1"/>
            <p:cNvSpPr txBox="1">
              <a:spLocks noChangeArrowheads="1"/>
            </p:cNvSpPr>
            <p:nvPr/>
          </p:nvSpPr>
          <p:spPr bwMode="auto">
            <a:xfrm>
              <a:off x="1663" y="1348"/>
              <a:ext cx="936" cy="12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1292" smtClean="0">
                  <a:solidFill>
                    <a:srgbClr val="000000"/>
                  </a:solidFill>
                </a:rPr>
                <a:t>CONFIDENTIAL</a:t>
              </a:r>
            </a:p>
          </p:txBody>
        </p:sp>
        <p:sp>
          <p:nvSpPr>
            <p:cNvPr id="6" name="McK Document" hidden="1"/>
            <p:cNvSpPr txBox="1">
              <a:spLocks noChangeArrowheads="1"/>
            </p:cNvSpPr>
            <p:nvPr/>
          </p:nvSpPr>
          <p:spPr bwMode="auto">
            <a:xfrm>
              <a:off x="1663" y="3050"/>
              <a:ext cx="3167" cy="122"/>
            </a:xfrm>
            <a:prstGeom prst="rect">
              <a:avLst/>
            </a:prstGeom>
            <a:noFill/>
            <a:ln>
              <a:noFill/>
            </a:ln>
            <a:extLst/>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1292" smtClean="0">
                  <a:solidFill>
                    <a:srgbClr val="000000"/>
                  </a:solidFill>
                </a:rPr>
                <a:t>Document</a:t>
              </a:r>
            </a:p>
          </p:txBody>
        </p:sp>
        <p:sp>
          <p:nvSpPr>
            <p:cNvPr id="7" name="McK Date" hidden="1"/>
            <p:cNvSpPr txBox="1">
              <a:spLocks noChangeArrowheads="1"/>
            </p:cNvSpPr>
            <p:nvPr/>
          </p:nvSpPr>
          <p:spPr bwMode="auto">
            <a:xfrm>
              <a:off x="1663" y="3216"/>
              <a:ext cx="3167" cy="12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1292" smtClean="0">
                  <a:solidFill>
                    <a:srgbClr val="000000"/>
                  </a:solidFill>
                </a:rPr>
                <a:t>Date</a:t>
              </a:r>
            </a:p>
          </p:txBody>
        </p:sp>
        <p:sp>
          <p:nvSpPr>
            <p:cNvPr id="8" name="McK Disclaimer" hidden="1"/>
            <p:cNvSpPr>
              <a:spLocks noChangeArrowheads="1"/>
            </p:cNvSpPr>
            <p:nvPr>
              <p:custDataLst>
                <p:tags r:id="rId5"/>
              </p:custDataLst>
            </p:nvPr>
          </p:nvSpPr>
          <p:spPr bwMode="auto">
            <a:xfrm>
              <a:off x="1663" y="3794"/>
              <a:ext cx="2303" cy="395"/>
            </a:xfrm>
            <a:prstGeom prst="rect">
              <a:avLst/>
            </a:prstGeom>
            <a:noFill/>
            <a:ln>
              <a:noFill/>
            </a:ln>
            <a:extLst/>
          </p:spPr>
          <p:txBody>
            <a:bodyPr lIns="0" tIns="0" rIns="0" bIns="0" anchor="b">
              <a:spAutoFit/>
            </a:bodyPr>
            <a:lstStyle>
              <a:lvl1pPr defTabSz="804863">
                <a:defRPr kumimoji="1" sz="2400">
                  <a:solidFill>
                    <a:schemeClr val="tx1"/>
                  </a:solidFill>
                  <a:latin typeface="Arial" pitchFamily="34" charset="0"/>
                  <a:cs typeface="Arial" pitchFamily="34" charset="0"/>
                </a:defRPr>
              </a:lvl1pPr>
              <a:lvl2pPr marL="742950" indent="-285750" defTabSz="804863">
                <a:defRPr kumimoji="1" sz="2400">
                  <a:solidFill>
                    <a:schemeClr val="tx1"/>
                  </a:solidFill>
                  <a:latin typeface="Arial" pitchFamily="34" charset="0"/>
                  <a:cs typeface="Arial" pitchFamily="34" charset="0"/>
                </a:defRPr>
              </a:lvl2pPr>
              <a:lvl3pPr marL="1143000" indent="-228600" defTabSz="804863">
                <a:defRPr kumimoji="1" sz="2400">
                  <a:solidFill>
                    <a:schemeClr val="tx1"/>
                  </a:solidFill>
                  <a:latin typeface="Arial" pitchFamily="34" charset="0"/>
                  <a:cs typeface="Arial" pitchFamily="34" charset="0"/>
                </a:defRPr>
              </a:lvl3pPr>
              <a:lvl4pPr marL="1600200" indent="-228600" defTabSz="804863">
                <a:defRPr kumimoji="1" sz="2400">
                  <a:solidFill>
                    <a:schemeClr val="tx1"/>
                  </a:solidFill>
                  <a:latin typeface="Arial" pitchFamily="34" charset="0"/>
                  <a:cs typeface="Arial" pitchFamily="34" charset="0"/>
                </a:defRPr>
              </a:lvl4pPr>
              <a:lvl5pPr marL="2057400" indent="-228600" defTabSz="804863">
                <a:defRPr kumimoji="1" sz="2400">
                  <a:solidFill>
                    <a:schemeClr val="tx1"/>
                  </a:solidFill>
                  <a:latin typeface="Arial" pitchFamily="34" charset="0"/>
                  <a:cs typeface="Arial" pitchFamily="34" charset="0"/>
                </a:defRPr>
              </a:lvl5pPr>
              <a:lvl6pPr marL="2514600" indent="-228600" defTabSz="804863" fontAlgn="base">
                <a:spcBef>
                  <a:spcPct val="0"/>
                </a:spcBef>
                <a:spcAft>
                  <a:spcPct val="0"/>
                </a:spcAft>
                <a:defRPr kumimoji="1" sz="2400">
                  <a:solidFill>
                    <a:schemeClr val="tx1"/>
                  </a:solidFill>
                  <a:latin typeface="Arial" pitchFamily="34" charset="0"/>
                  <a:cs typeface="Arial" pitchFamily="34" charset="0"/>
                </a:defRPr>
              </a:lvl6pPr>
              <a:lvl7pPr marL="2971800" indent="-228600" defTabSz="804863" fontAlgn="base">
                <a:spcBef>
                  <a:spcPct val="0"/>
                </a:spcBef>
                <a:spcAft>
                  <a:spcPct val="0"/>
                </a:spcAft>
                <a:defRPr kumimoji="1" sz="2400">
                  <a:solidFill>
                    <a:schemeClr val="tx1"/>
                  </a:solidFill>
                  <a:latin typeface="Arial" pitchFamily="34" charset="0"/>
                  <a:cs typeface="Arial" pitchFamily="34" charset="0"/>
                </a:defRPr>
              </a:lvl7pPr>
              <a:lvl8pPr marL="3429000" indent="-228600" defTabSz="804863" fontAlgn="base">
                <a:spcBef>
                  <a:spcPct val="0"/>
                </a:spcBef>
                <a:spcAft>
                  <a:spcPct val="0"/>
                </a:spcAft>
                <a:defRPr kumimoji="1" sz="2400">
                  <a:solidFill>
                    <a:schemeClr val="tx1"/>
                  </a:solidFill>
                  <a:latin typeface="Arial" pitchFamily="34" charset="0"/>
                  <a:cs typeface="Arial" pitchFamily="34" charset="0"/>
                </a:defRPr>
              </a:lvl8pPr>
              <a:lvl9pPr marL="3886200" indent="-228600" defTabSz="804863" fontAlgn="base">
                <a:spcBef>
                  <a:spcPct val="0"/>
                </a:spcBef>
                <a:spcAft>
                  <a:spcPct val="0"/>
                </a:spcAft>
                <a:defRPr kumimoji="1" sz="2400">
                  <a:solidFill>
                    <a:schemeClr val="tx1"/>
                  </a:solidFill>
                  <a:latin typeface="Arial" pitchFamily="34" charset="0"/>
                  <a:cs typeface="Arial" pitchFamily="34" charset="0"/>
                </a:defRPr>
              </a:lvl9pPr>
            </a:lstStyle>
            <a:p>
              <a:pPr eaLnBrk="0" hangingPunct="0">
                <a:defRPr/>
              </a:pPr>
              <a:r>
                <a:rPr kumimoji="0" lang="en-US" altLang="ru-RU" sz="831" smtClean="0">
                  <a:solidFill>
                    <a:srgbClr val="000000"/>
                  </a:solidFill>
                  <a:ea typeface="ＭＳ Ｐゴシック" pitchFamily="34" charset="-128"/>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p:custDataLst>
              <p:tags r:id="rId1"/>
            </p:custDataLst>
          </p:nvPr>
        </p:nvSpPr>
        <p:spPr bwMode="auto">
          <a:xfrm rot="10800000" flipH="1" flipV="1">
            <a:off x="0" y="433388"/>
            <a:ext cx="2088174" cy="6424612"/>
          </a:xfrm>
          <a:prstGeom prst="rect">
            <a:avLst/>
          </a:prstGeom>
          <a:solidFill>
            <a:srgbClr val="E1E2E3"/>
          </a:soli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0" name="Rectangle 1041"/>
          <p:cNvSpPr>
            <a:spLocks noChangeArrowheads="1"/>
          </p:cNvSpPr>
          <p:nvPr>
            <p:custDataLst>
              <p:tags r:id="rId2"/>
            </p:custDataLst>
          </p:nvPr>
        </p:nvSpPr>
        <p:spPr bwMode="auto">
          <a:xfrm rot="10800000" flipH="1">
            <a:off x="2061797" y="0"/>
            <a:ext cx="161192" cy="6872288"/>
          </a:xfrm>
          <a:prstGeom prst="rect">
            <a:avLst/>
          </a:prstGeom>
          <a:gradFill rotWithShape="1">
            <a:gsLst>
              <a:gs pos="0">
                <a:srgbClr val="004E8E"/>
              </a:gs>
              <a:gs pos="100000">
                <a:srgbClr val="FFFFFF"/>
              </a:gs>
            </a:gsLst>
            <a:lin ang="0" scaled="1"/>
          </a:gra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1" name="Rectangle 1042"/>
          <p:cNvSpPr>
            <a:spLocks noChangeArrowheads="1"/>
          </p:cNvSpPr>
          <p:nvPr>
            <p:custDataLst>
              <p:tags r:id="rId3"/>
            </p:custDataLst>
          </p:nvPr>
        </p:nvSpPr>
        <p:spPr bwMode="auto">
          <a:xfrm rot="5400000">
            <a:off x="4325999" y="-4339310"/>
            <a:ext cx="490538" cy="9165981"/>
          </a:xfrm>
          <a:prstGeom prst="rect">
            <a:avLst/>
          </a:prstGeom>
          <a:solidFill>
            <a:srgbClr val="004E8E"/>
          </a:soli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2" name="Rectangle 1043"/>
          <p:cNvSpPr>
            <a:spLocks noChangeArrowheads="1"/>
          </p:cNvSpPr>
          <p:nvPr>
            <p:custDataLst>
              <p:tags r:id="rId4"/>
            </p:custDataLst>
          </p:nvPr>
        </p:nvSpPr>
        <p:spPr bwMode="auto">
          <a:xfrm rot="16200000" flipV="1">
            <a:off x="4499037" y="2217067"/>
            <a:ext cx="144463" cy="9165981"/>
          </a:xfrm>
          <a:prstGeom prst="rect">
            <a:avLst/>
          </a:prstGeom>
          <a:solidFill>
            <a:srgbClr val="004E8E"/>
          </a:solidFill>
          <a:ln>
            <a:noFill/>
          </a:ln>
          <a:extLst/>
        </p:spPr>
        <p:txBody>
          <a:bodyPr rot="10800000" vert="eaVert"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843893">
              <a:defRPr/>
            </a:pPr>
            <a:r>
              <a:rPr kumimoji="0" lang="ru-RU" altLang="ru-RU" sz="923" b="1" smtClean="0">
                <a:solidFill>
                  <a:srgbClr val="000000"/>
                </a:solidFill>
                <a:cs typeface="+mn-cs"/>
              </a:rPr>
              <a:t> </a:t>
            </a:r>
          </a:p>
        </p:txBody>
      </p:sp>
      <p:sp>
        <p:nvSpPr>
          <p:cNvPr id="1868828" name="Rectangle 1052"/>
          <p:cNvSpPr>
            <a:spLocks noGrp="1" noChangeArrowheads="1"/>
          </p:cNvSpPr>
          <p:nvPr>
            <p:ph type="ctrTitle"/>
          </p:nvPr>
        </p:nvSpPr>
        <p:spPr>
          <a:xfrm>
            <a:off x="3604611" y="3113515"/>
            <a:ext cx="5001510" cy="397801"/>
          </a:xfrm>
        </p:spPr>
        <p:txBody>
          <a:bodyPr anchor="ctr"/>
          <a:lstStyle>
            <a:lvl1pPr>
              <a:defRPr sz="2585" b="1"/>
            </a:lvl1pPr>
          </a:lstStyle>
          <a:p>
            <a:r>
              <a:rPr lang="ru-RU" smtClean="0"/>
              <a:t>Образец заголовка</a:t>
            </a:r>
            <a:endParaRPr lang="en-US" dirty="0"/>
          </a:p>
        </p:txBody>
      </p:sp>
      <p:sp>
        <p:nvSpPr>
          <p:cNvPr id="1868829" name="Rectangle 1053"/>
          <p:cNvSpPr>
            <a:spLocks noGrp="1" noChangeArrowheads="1"/>
          </p:cNvSpPr>
          <p:nvPr>
            <p:ph type="subTitle" idx="1"/>
          </p:nvPr>
        </p:nvSpPr>
        <p:spPr>
          <a:xfrm>
            <a:off x="3604612" y="4261553"/>
            <a:ext cx="4012344" cy="255776"/>
          </a:xfrm>
        </p:spPr>
        <p:txBody>
          <a:bodyPr/>
          <a:lstStyle>
            <a:lvl1pPr>
              <a:defRPr sz="1662">
                <a:solidFill>
                  <a:srgbClr val="000000"/>
                </a:solidFill>
              </a:defRPr>
            </a:lvl1pPr>
          </a:lstStyle>
          <a:p>
            <a:r>
              <a:rPr lang="ru-RU" smtClean="0"/>
              <a:t>Образец подзаголовка</a:t>
            </a:r>
            <a:endParaRPr lang="en-US" dirty="0"/>
          </a:p>
        </p:txBody>
      </p:sp>
    </p:spTree>
    <p:extLst>
      <p:ext uri="{BB962C8B-B14F-4D97-AF65-F5344CB8AC3E}">
        <p14:creationId xmlns="" xmlns:p14="http://schemas.microsoft.com/office/powerpoint/2010/main" val="249888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pg num"/>
          <p:cNvSpPr>
            <a:spLocks noGrp="1" noChangeArrowheads="1"/>
          </p:cNvSpPr>
          <p:nvPr>
            <p:ph type="sldNum" sz="quarter" idx="10"/>
          </p:nvPr>
        </p:nvSpPr>
        <p:spPr>
          <a:ln/>
        </p:spPr>
        <p:txBody>
          <a:bodyPr/>
          <a:lstStyle>
            <a:lvl1pPr>
              <a:defRPr/>
            </a:lvl1pPr>
          </a:lstStyle>
          <a:p>
            <a:fld id="{F9813F0C-DA5C-45E3-8F72-2AA6491CAB6C}" type="slidenum">
              <a:rPr lang="ru-RU" smtClean="0"/>
              <a:pPr/>
              <a:t>‹#›</a:t>
            </a:fld>
            <a:endParaRPr lang="ru-RU"/>
          </a:p>
        </p:txBody>
      </p:sp>
    </p:spTree>
    <p:extLst>
      <p:ext uri="{BB962C8B-B14F-4D97-AF65-F5344CB8AC3E}">
        <p14:creationId xmlns="" xmlns:p14="http://schemas.microsoft.com/office/powerpoint/2010/main" val="3577299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pg num"/>
          <p:cNvSpPr>
            <a:spLocks noGrp="1" noChangeArrowheads="1"/>
          </p:cNvSpPr>
          <p:nvPr>
            <p:ph type="sldNum" sz="quarter" idx="10"/>
          </p:nvPr>
        </p:nvSpPr>
        <p:spPr>
          <a:ln/>
        </p:spPr>
        <p:txBody>
          <a:bodyPr/>
          <a:lstStyle>
            <a:lvl1pPr>
              <a:defRPr/>
            </a:lvl1pPr>
          </a:lstStyle>
          <a:p>
            <a:fld id="{F9813F0C-DA5C-45E3-8F72-2AA6491CAB6C}" type="slidenum">
              <a:rPr lang="ru-RU" smtClean="0"/>
              <a:pPr/>
              <a:t>‹#›</a:t>
            </a:fld>
            <a:endParaRPr lang="ru-RU"/>
          </a:p>
        </p:txBody>
      </p:sp>
    </p:spTree>
    <p:extLst>
      <p:ext uri="{BB962C8B-B14F-4D97-AF65-F5344CB8AC3E}">
        <p14:creationId xmlns="" xmlns:p14="http://schemas.microsoft.com/office/powerpoint/2010/main" val="367469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716137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356350"/>
            <a:ext cx="2133600" cy="365125"/>
          </a:xfrm>
          <a:prstGeom prst="rect">
            <a:avLst/>
          </a:prstGeom>
        </p:spPr>
        <p:txBody>
          <a:bodyPr/>
          <a:lstStyle/>
          <a:p>
            <a:fld id="{6126F2BB-C073-457C-B39E-CFA350C627EB}" type="datetimeFigureOut">
              <a:rPr lang="ru-RU" smtClean="0"/>
              <a:pPr/>
              <a:t>15.03.2018</a:t>
            </a:fld>
            <a:endParaRPr lang="ru-RU"/>
          </a:p>
        </p:txBody>
      </p:sp>
      <p:sp>
        <p:nvSpPr>
          <p:cNvPr id="6" name="Нижний колонтитул 5"/>
          <p:cNvSpPr>
            <a:spLocks noGrp="1"/>
          </p:cNvSpPr>
          <p:nvPr>
            <p:ph type="ftr" sz="quarter" idx="11"/>
          </p:nvPr>
        </p:nvSpPr>
        <p:spPr>
          <a:xfrm>
            <a:off x="3124200" y="6356350"/>
            <a:ext cx="2895600" cy="365125"/>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3FD1F632-74DA-4C40-9B1E-9D54010BE9F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p:custDataLst>
              <p:tags r:id="rId7"/>
            </p:custDataLst>
          </p:nvPr>
        </p:nvSpPr>
        <p:spPr bwMode="auto">
          <a:xfrm rot="16200000" flipV="1">
            <a:off x="4520406" y="2248694"/>
            <a:ext cx="103188" cy="9144000"/>
          </a:xfrm>
          <a:prstGeom prst="rect">
            <a:avLst/>
          </a:prstGeom>
          <a:gradFill rotWithShape="1">
            <a:gsLst>
              <a:gs pos="0">
                <a:srgbClr val="004E8E"/>
              </a:gs>
              <a:gs pos="100000">
                <a:srgbClr val="FFFFFF"/>
              </a:gs>
            </a:gsLst>
            <a:lin ang="0" scaled="1"/>
          </a:gradFill>
          <a:ln>
            <a:noFill/>
          </a:ln>
          <a:extLst/>
        </p:spPr>
        <p:txBody>
          <a:bodyPr rot="10800000" vert="eaVert"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843893">
              <a:defRPr/>
            </a:pPr>
            <a:r>
              <a:rPr kumimoji="0" lang="ru-RU" altLang="ru-RU" sz="923" b="1" smtClean="0">
                <a:solidFill>
                  <a:srgbClr val="000000"/>
                </a:solidFill>
                <a:cs typeface="+mn-cs"/>
              </a:rPr>
              <a:t> </a:t>
            </a:r>
          </a:p>
        </p:txBody>
      </p:sp>
      <p:sp>
        <p:nvSpPr>
          <p:cNvPr id="1027" name="Rectangle 4"/>
          <p:cNvSpPr>
            <a:spLocks noGrp="1" noChangeArrowheads="1"/>
          </p:cNvSpPr>
          <p:nvPr>
            <p:ph type="body" idx="1"/>
          </p:nvPr>
        </p:nvSpPr>
        <p:spPr bwMode="auto">
          <a:xfrm>
            <a:off x="124558" y="1298575"/>
            <a:ext cx="8793773" cy="11080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grpSp>
        <p:nvGrpSpPr>
          <p:cNvPr id="1028" name="McK Slide Elements"/>
          <p:cNvGrpSpPr>
            <a:grpSpLocks/>
          </p:cNvGrpSpPr>
          <p:nvPr/>
        </p:nvGrpSpPr>
        <p:grpSpPr bwMode="auto">
          <a:xfrm>
            <a:off x="124558" y="542925"/>
            <a:ext cx="8793773" cy="6288088"/>
            <a:chOff x="77" y="335"/>
            <a:chExt cx="5429" cy="3882"/>
          </a:xfrm>
        </p:grpSpPr>
        <p:sp>
          <p:nvSpPr>
            <p:cNvPr id="2" name="McK Measure" hidden="1"/>
            <p:cNvSpPr txBox="1">
              <a:spLocks noChangeArrowheads="1"/>
            </p:cNvSpPr>
            <p:nvPr/>
          </p:nvSpPr>
          <p:spPr bwMode="auto">
            <a:xfrm>
              <a:off x="77" y="335"/>
              <a:ext cx="5429" cy="140"/>
            </a:xfrm>
            <a:prstGeom prst="rect">
              <a:avLst/>
            </a:prstGeom>
            <a:noFill/>
            <a:ln>
              <a:noFill/>
            </a:ln>
            <a:extLst/>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477" smtClean="0">
                  <a:solidFill>
                    <a:srgbClr val="000000"/>
                  </a:solidFill>
                </a:rPr>
                <a:t>Unit of measure</a:t>
              </a:r>
            </a:p>
          </p:txBody>
        </p:sp>
        <p:sp>
          <p:nvSpPr>
            <p:cNvPr id="1035" name="McK Footnote" hidden="1"/>
            <p:cNvSpPr txBox="1">
              <a:spLocks noChangeArrowheads="1"/>
            </p:cNvSpPr>
            <p:nvPr/>
          </p:nvSpPr>
          <p:spPr bwMode="auto">
            <a:xfrm>
              <a:off x="79" y="3985"/>
              <a:ext cx="5145" cy="232"/>
            </a:xfrm>
            <a:prstGeom prst="rect">
              <a:avLst/>
            </a:prstGeom>
            <a:noFill/>
            <a:ln>
              <a:noFill/>
            </a:ln>
            <a:extLst/>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108" smtClean="0">
                  <a:solidFill>
                    <a:srgbClr val="000000"/>
                  </a:solidFill>
                </a:rPr>
                <a:t>	*	Footnote</a:t>
              </a:r>
            </a:p>
            <a:p>
              <a:pPr>
                <a:spcBef>
                  <a:spcPct val="20000"/>
                </a:spcBef>
                <a:defRPr/>
              </a:pPr>
              <a:r>
                <a:rPr kumimoji="0" lang="en-US" sz="1108" smtClean="0">
                  <a:solidFill>
                    <a:srgbClr val="000000"/>
                  </a:solidFill>
                </a:rPr>
                <a:t>Source:		Source</a:t>
              </a:r>
            </a:p>
          </p:txBody>
        </p:sp>
      </p:grpSp>
      <p:sp>
        <p:nvSpPr>
          <p:cNvPr id="1029" name="Working Draft" hidden="1"/>
          <p:cNvSpPr txBox="1">
            <a:spLocks noChangeArrowheads="1"/>
          </p:cNvSpPr>
          <p:nvPr/>
        </p:nvSpPr>
        <p:spPr bwMode="auto">
          <a:xfrm rot="5400000">
            <a:off x="8249054" y="2795016"/>
            <a:ext cx="1646285" cy="85280"/>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554" smtClean="0">
                <a:solidFill>
                  <a:srgbClr val="000000"/>
                </a:solidFill>
              </a:rPr>
              <a:t>Working Draft - Last Modified 5/18/2006 3:33:57 PM</a:t>
            </a:r>
          </a:p>
        </p:txBody>
      </p:sp>
      <p:sp>
        <p:nvSpPr>
          <p:cNvPr id="1030" name="Printed" hidden="1"/>
          <p:cNvSpPr txBox="1">
            <a:spLocks noChangeArrowheads="1"/>
          </p:cNvSpPr>
          <p:nvPr/>
        </p:nvSpPr>
        <p:spPr bwMode="auto">
          <a:xfrm rot="5400000">
            <a:off x="8596906" y="4334097"/>
            <a:ext cx="950581" cy="85280"/>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843893">
              <a:defRPr/>
            </a:pPr>
            <a:r>
              <a:rPr kumimoji="0" lang="en-US" sz="554" smtClean="0">
                <a:solidFill>
                  <a:srgbClr val="000000"/>
                </a:solidFill>
              </a:rPr>
              <a:t>Printed 5/18/2006 3:13:26 PM</a:t>
            </a:r>
          </a:p>
        </p:txBody>
      </p:sp>
      <p:sp>
        <p:nvSpPr>
          <p:cNvPr id="50183" name="Rectangle 1027"/>
          <p:cNvSpPr>
            <a:spLocks noChangeArrowheads="1"/>
          </p:cNvSpPr>
          <p:nvPr>
            <p:custDataLst>
              <p:tags r:id="rId8"/>
            </p:custDataLst>
          </p:nvPr>
        </p:nvSpPr>
        <p:spPr bwMode="auto">
          <a:xfrm rot="5400000">
            <a:off x="4471805" y="-4471805"/>
            <a:ext cx="204788" cy="9148397"/>
          </a:xfrm>
          <a:prstGeom prst="rect">
            <a:avLst/>
          </a:prstGeom>
          <a:gradFill rotWithShape="1">
            <a:gsLst>
              <a:gs pos="0">
                <a:srgbClr val="004E8E"/>
              </a:gs>
              <a:gs pos="100000">
                <a:srgbClr val="FFFFFF"/>
              </a:gs>
            </a:gsLst>
            <a:lin ang="0" scaled="1"/>
          </a:gradFill>
          <a:ln>
            <a:noFill/>
          </a:ln>
          <a:extLst/>
        </p:spPr>
        <p:txBody>
          <a:bodyPr wrap="none" lIns="84387" tIns="42194" rIns="84387" bIns="42194"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843893">
              <a:defRPr/>
            </a:pPr>
            <a:endParaRPr kumimoji="0" lang="ru-RU" altLang="ru-RU" sz="1108" i="1" smtClean="0">
              <a:solidFill>
                <a:srgbClr val="000000"/>
              </a:solidFill>
              <a:cs typeface="+mn-cs"/>
            </a:endParaRPr>
          </a:p>
        </p:txBody>
      </p:sp>
      <p:sp>
        <p:nvSpPr>
          <p:cNvPr id="1032" name="Rectangle 3"/>
          <p:cNvSpPr>
            <a:spLocks noGrp="1" noChangeArrowheads="1"/>
          </p:cNvSpPr>
          <p:nvPr>
            <p:ph type="title"/>
          </p:nvPr>
        </p:nvSpPr>
        <p:spPr bwMode="auto">
          <a:xfrm>
            <a:off x="121628" y="263525"/>
            <a:ext cx="8530003" cy="2699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ru-RU" altLang="ru-RU" smtClean="0"/>
              <a:t>Образец заголовка</a:t>
            </a:r>
            <a:endParaRPr lang="en-US" altLang="ru-RU" smtClean="0"/>
          </a:p>
        </p:txBody>
      </p:sp>
      <p:sp>
        <p:nvSpPr>
          <p:cNvPr id="643074" name="pg num"/>
          <p:cNvSpPr>
            <a:spLocks noGrp="1" noChangeArrowheads="1"/>
          </p:cNvSpPr>
          <p:nvPr>
            <p:ph type="sldNum" sz="quarter" idx="4"/>
          </p:nvPr>
        </p:nvSpPr>
        <p:spPr bwMode="auto">
          <a:xfrm>
            <a:off x="7010400" y="6643688"/>
            <a:ext cx="1905000" cy="17049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108">
                <a:solidFill>
                  <a:srgbClr val="000000"/>
                </a:solidFill>
                <a:ea typeface="MS PGothic" panose="020B0600070205080204" pitchFamily="34" charset="-128"/>
              </a:defRPr>
            </a:lvl1pPr>
          </a:lstStyle>
          <a:p>
            <a:fld id="{F9813F0C-DA5C-45E3-8F72-2AA6491CAB6C}" type="slidenum">
              <a:rPr lang="ru-RU" smtClean="0"/>
              <a:pPr/>
              <a:t>‹#›</a:t>
            </a:fld>
            <a:endParaRPr lang="ru-RU"/>
          </a:p>
        </p:txBody>
      </p:sp>
      <p:pic>
        <p:nvPicPr>
          <p:cNvPr id="1034" name="Picture 11" descr="ЩИТ МО.png"/>
          <p:cNvPicPr>
            <a:picLocks noChangeAspect="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8641374" y="155575"/>
            <a:ext cx="445477" cy="568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10980621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lgn="l" defTabSz="842618" rtl="0" eaLnBrk="1" fontAlgn="base" hangingPunct="1">
        <a:spcBef>
          <a:spcPct val="0"/>
        </a:spcBef>
        <a:spcAft>
          <a:spcPct val="0"/>
        </a:spcAft>
        <a:defRPr sz="1754" b="1">
          <a:solidFill>
            <a:schemeClr val="tx2"/>
          </a:solidFill>
          <a:latin typeface="+mj-lt"/>
          <a:ea typeface="Arial" charset="0"/>
          <a:cs typeface="+mj-cs"/>
        </a:defRPr>
      </a:lvl1pPr>
      <a:lvl2pPr algn="l" defTabSz="842618" rtl="0" eaLnBrk="1" fontAlgn="base" hangingPunct="1">
        <a:spcBef>
          <a:spcPct val="0"/>
        </a:spcBef>
        <a:spcAft>
          <a:spcPct val="0"/>
        </a:spcAft>
        <a:defRPr sz="1754" b="1">
          <a:solidFill>
            <a:schemeClr val="tx2"/>
          </a:solidFill>
          <a:latin typeface="Arial" charset="0"/>
          <a:ea typeface="Arial" charset="0"/>
          <a:cs typeface="Arial" charset="0"/>
        </a:defRPr>
      </a:lvl2pPr>
      <a:lvl3pPr algn="l" defTabSz="842618" rtl="0" eaLnBrk="1" fontAlgn="base" hangingPunct="1">
        <a:spcBef>
          <a:spcPct val="0"/>
        </a:spcBef>
        <a:spcAft>
          <a:spcPct val="0"/>
        </a:spcAft>
        <a:defRPr sz="1754" b="1">
          <a:solidFill>
            <a:schemeClr val="tx2"/>
          </a:solidFill>
          <a:latin typeface="Arial" charset="0"/>
          <a:ea typeface="Arial" charset="0"/>
          <a:cs typeface="Arial" charset="0"/>
        </a:defRPr>
      </a:lvl3pPr>
      <a:lvl4pPr algn="l" defTabSz="842618" rtl="0" eaLnBrk="1" fontAlgn="base" hangingPunct="1">
        <a:spcBef>
          <a:spcPct val="0"/>
        </a:spcBef>
        <a:spcAft>
          <a:spcPct val="0"/>
        </a:spcAft>
        <a:defRPr sz="1754" b="1">
          <a:solidFill>
            <a:schemeClr val="tx2"/>
          </a:solidFill>
          <a:latin typeface="Arial" charset="0"/>
          <a:ea typeface="Arial" charset="0"/>
          <a:cs typeface="Arial" charset="0"/>
        </a:defRPr>
      </a:lvl4pPr>
      <a:lvl5pPr algn="l" defTabSz="842618" rtl="0" eaLnBrk="1" fontAlgn="base" hangingPunct="1">
        <a:spcBef>
          <a:spcPct val="0"/>
        </a:spcBef>
        <a:spcAft>
          <a:spcPct val="0"/>
        </a:spcAft>
        <a:defRPr sz="1754" b="1">
          <a:solidFill>
            <a:schemeClr val="tx2"/>
          </a:solidFill>
          <a:latin typeface="Arial" charset="0"/>
          <a:ea typeface="Arial" charset="0"/>
          <a:cs typeface="Arial" charset="0"/>
        </a:defRPr>
      </a:lvl5pPr>
      <a:lvl6pPr marL="430512" algn="l" defTabSz="843087" rtl="0" eaLnBrk="1" fontAlgn="base" hangingPunct="1">
        <a:spcBef>
          <a:spcPct val="0"/>
        </a:spcBef>
        <a:spcAft>
          <a:spcPct val="0"/>
        </a:spcAft>
        <a:defRPr sz="1754" b="1">
          <a:solidFill>
            <a:schemeClr val="tx2"/>
          </a:solidFill>
          <a:latin typeface="Arial" charset="0"/>
          <a:cs typeface="Arial" charset="0"/>
        </a:defRPr>
      </a:lvl6pPr>
      <a:lvl7pPr marL="861024" algn="l" defTabSz="843087" rtl="0" eaLnBrk="1" fontAlgn="base" hangingPunct="1">
        <a:spcBef>
          <a:spcPct val="0"/>
        </a:spcBef>
        <a:spcAft>
          <a:spcPct val="0"/>
        </a:spcAft>
        <a:defRPr sz="1754" b="1">
          <a:solidFill>
            <a:schemeClr val="tx2"/>
          </a:solidFill>
          <a:latin typeface="Arial" charset="0"/>
          <a:cs typeface="Arial" charset="0"/>
        </a:defRPr>
      </a:lvl7pPr>
      <a:lvl8pPr marL="1291536" algn="l" defTabSz="843087" rtl="0" eaLnBrk="1" fontAlgn="base" hangingPunct="1">
        <a:spcBef>
          <a:spcPct val="0"/>
        </a:spcBef>
        <a:spcAft>
          <a:spcPct val="0"/>
        </a:spcAft>
        <a:defRPr sz="1754" b="1">
          <a:solidFill>
            <a:schemeClr val="tx2"/>
          </a:solidFill>
          <a:latin typeface="Arial" charset="0"/>
          <a:cs typeface="Arial" charset="0"/>
        </a:defRPr>
      </a:lvl8pPr>
      <a:lvl9pPr marL="1722050" algn="l" defTabSz="843087" rtl="0" eaLnBrk="1" fontAlgn="base" hangingPunct="1">
        <a:spcBef>
          <a:spcPct val="0"/>
        </a:spcBef>
        <a:spcAft>
          <a:spcPct val="0"/>
        </a:spcAft>
        <a:defRPr sz="1754" b="1">
          <a:solidFill>
            <a:schemeClr val="tx2"/>
          </a:solidFill>
          <a:latin typeface="Arial" charset="0"/>
          <a:cs typeface="Arial" charset="0"/>
        </a:defRPr>
      </a:lvl9pPr>
    </p:titleStyle>
    <p:bodyStyle>
      <a:lvl1pPr marL="322393" indent="-322393" algn="l" defTabSz="842618" rtl="0" eaLnBrk="1" fontAlgn="base" hangingPunct="1">
        <a:spcBef>
          <a:spcPct val="0"/>
        </a:spcBef>
        <a:spcAft>
          <a:spcPct val="0"/>
        </a:spcAft>
        <a:buSzPct val="120000"/>
        <a:buChar char="•"/>
        <a:defRPr kumimoji="1" sz="1292">
          <a:solidFill>
            <a:schemeClr val="tx1"/>
          </a:solidFill>
          <a:latin typeface="+mn-lt"/>
          <a:ea typeface="Arial" charset="0"/>
          <a:cs typeface="+mn-cs"/>
        </a:defRPr>
      </a:lvl1pPr>
      <a:lvl2pPr marL="134819" indent="-133354" algn="l" defTabSz="842618" rtl="0" eaLnBrk="1" fontAlgn="base" hangingPunct="1">
        <a:spcBef>
          <a:spcPct val="0"/>
        </a:spcBef>
        <a:spcAft>
          <a:spcPct val="0"/>
        </a:spcAft>
        <a:buSzPct val="120000"/>
        <a:buChar char="•"/>
        <a:defRPr kumimoji="1" sz="1477">
          <a:solidFill>
            <a:schemeClr val="tx1"/>
          </a:solidFill>
          <a:latin typeface="+mn-lt"/>
          <a:ea typeface="Arial" charset="0"/>
          <a:cs typeface="+mn-cs"/>
        </a:defRPr>
      </a:lvl2pPr>
      <a:lvl3pPr marL="276965" indent="-139215" algn="l" defTabSz="842618" rtl="0" eaLnBrk="1" fontAlgn="base" hangingPunct="1">
        <a:spcBef>
          <a:spcPct val="0"/>
        </a:spcBef>
        <a:spcAft>
          <a:spcPct val="0"/>
        </a:spcAft>
        <a:buChar char="–"/>
        <a:defRPr kumimoji="1" sz="1477">
          <a:solidFill>
            <a:schemeClr val="tx1"/>
          </a:solidFill>
          <a:latin typeface="+mn-lt"/>
          <a:ea typeface="Arial" charset="0"/>
          <a:cs typeface="+mn-cs"/>
        </a:defRPr>
      </a:lvl3pPr>
      <a:lvl4pPr marL="405922" indent="-126026" algn="l" defTabSz="842618" rtl="0" eaLnBrk="1" fontAlgn="base" hangingPunct="1">
        <a:spcBef>
          <a:spcPct val="0"/>
        </a:spcBef>
        <a:spcAft>
          <a:spcPct val="0"/>
        </a:spcAft>
        <a:buSzPct val="89000"/>
        <a:buChar char="•"/>
        <a:defRPr kumimoji="1" sz="1477">
          <a:solidFill>
            <a:schemeClr val="tx1"/>
          </a:solidFill>
          <a:latin typeface="+mn-lt"/>
          <a:ea typeface="Arial" charset="0"/>
          <a:cs typeface="+mn-cs"/>
        </a:defRPr>
      </a:lvl4pPr>
      <a:lvl5pPr marL="548068" indent="-139215" algn="l" defTabSz="842618" rtl="0" eaLnBrk="1" fontAlgn="base" hangingPunct="1">
        <a:spcBef>
          <a:spcPct val="0"/>
        </a:spcBef>
        <a:spcAft>
          <a:spcPct val="0"/>
        </a:spcAft>
        <a:buSzPct val="75000"/>
        <a:buChar char="–"/>
        <a:defRPr kumimoji="1" sz="1477">
          <a:solidFill>
            <a:schemeClr val="tx1"/>
          </a:solidFill>
          <a:latin typeface="+mn-lt"/>
          <a:ea typeface="Arial" charset="0"/>
          <a:cs typeface="+mn-cs"/>
        </a:defRPr>
      </a:lvl5pPr>
      <a:lvl6pPr marL="979116" indent="-140514" algn="l" defTabSz="843087" rtl="0" eaLnBrk="1" fontAlgn="base" hangingPunct="1">
        <a:spcBef>
          <a:spcPct val="0"/>
        </a:spcBef>
        <a:spcAft>
          <a:spcPct val="0"/>
        </a:spcAft>
        <a:buSzPct val="75000"/>
        <a:buChar char="–"/>
        <a:defRPr sz="1477">
          <a:solidFill>
            <a:schemeClr val="tx1"/>
          </a:solidFill>
          <a:latin typeface="+mn-lt"/>
          <a:cs typeface="+mn-cs"/>
        </a:defRPr>
      </a:lvl6pPr>
      <a:lvl7pPr marL="1409627" indent="-140514" algn="l" defTabSz="843087" rtl="0" eaLnBrk="1" fontAlgn="base" hangingPunct="1">
        <a:spcBef>
          <a:spcPct val="0"/>
        </a:spcBef>
        <a:spcAft>
          <a:spcPct val="0"/>
        </a:spcAft>
        <a:buSzPct val="75000"/>
        <a:buChar char="–"/>
        <a:defRPr sz="1477">
          <a:solidFill>
            <a:schemeClr val="tx1"/>
          </a:solidFill>
          <a:latin typeface="+mn-lt"/>
          <a:cs typeface="+mn-cs"/>
        </a:defRPr>
      </a:lvl7pPr>
      <a:lvl8pPr marL="1840142" indent="-140514" algn="l" defTabSz="843087" rtl="0" eaLnBrk="1" fontAlgn="base" hangingPunct="1">
        <a:spcBef>
          <a:spcPct val="0"/>
        </a:spcBef>
        <a:spcAft>
          <a:spcPct val="0"/>
        </a:spcAft>
        <a:buSzPct val="75000"/>
        <a:buChar char="–"/>
        <a:defRPr sz="1477">
          <a:solidFill>
            <a:schemeClr val="tx1"/>
          </a:solidFill>
          <a:latin typeface="+mn-lt"/>
          <a:cs typeface="+mn-cs"/>
        </a:defRPr>
      </a:lvl8pPr>
      <a:lvl9pPr marL="2270653" indent="-140514" algn="l" defTabSz="843087" rtl="0" eaLnBrk="1" fontAlgn="base" hangingPunct="1">
        <a:spcBef>
          <a:spcPct val="0"/>
        </a:spcBef>
        <a:spcAft>
          <a:spcPct val="0"/>
        </a:spcAft>
        <a:buSzPct val="75000"/>
        <a:buChar char="–"/>
        <a:defRPr sz="1477">
          <a:solidFill>
            <a:schemeClr val="tx1"/>
          </a:solidFill>
          <a:latin typeface="+mn-lt"/>
          <a:cs typeface="+mn-cs"/>
        </a:defRPr>
      </a:lvl9pPr>
    </p:bodyStyle>
    <p:otherStyle>
      <a:defPPr>
        <a:defRPr lang="ru-RU"/>
      </a:defPPr>
      <a:lvl1pPr marL="0" algn="l" defTabSz="861024" rtl="0" eaLnBrk="1" latinLnBrk="0" hangingPunct="1">
        <a:defRPr sz="1754" kern="1200">
          <a:solidFill>
            <a:schemeClr val="tx1"/>
          </a:solidFill>
          <a:latin typeface="+mn-lt"/>
          <a:ea typeface="+mn-ea"/>
          <a:cs typeface="+mn-cs"/>
        </a:defRPr>
      </a:lvl1pPr>
      <a:lvl2pPr marL="430512" algn="l" defTabSz="861024" rtl="0" eaLnBrk="1" latinLnBrk="0" hangingPunct="1">
        <a:defRPr sz="1754" kern="1200">
          <a:solidFill>
            <a:schemeClr val="tx1"/>
          </a:solidFill>
          <a:latin typeface="+mn-lt"/>
          <a:ea typeface="+mn-ea"/>
          <a:cs typeface="+mn-cs"/>
        </a:defRPr>
      </a:lvl2pPr>
      <a:lvl3pPr marL="861024" algn="l" defTabSz="861024" rtl="0" eaLnBrk="1" latinLnBrk="0" hangingPunct="1">
        <a:defRPr sz="1754" kern="1200">
          <a:solidFill>
            <a:schemeClr val="tx1"/>
          </a:solidFill>
          <a:latin typeface="+mn-lt"/>
          <a:ea typeface="+mn-ea"/>
          <a:cs typeface="+mn-cs"/>
        </a:defRPr>
      </a:lvl3pPr>
      <a:lvl4pPr marL="1291536" algn="l" defTabSz="861024" rtl="0" eaLnBrk="1" latinLnBrk="0" hangingPunct="1">
        <a:defRPr sz="1754" kern="1200">
          <a:solidFill>
            <a:schemeClr val="tx1"/>
          </a:solidFill>
          <a:latin typeface="+mn-lt"/>
          <a:ea typeface="+mn-ea"/>
          <a:cs typeface="+mn-cs"/>
        </a:defRPr>
      </a:lvl4pPr>
      <a:lvl5pPr marL="1722050" algn="l" defTabSz="861024" rtl="0" eaLnBrk="1" latinLnBrk="0" hangingPunct="1">
        <a:defRPr sz="1754" kern="1200">
          <a:solidFill>
            <a:schemeClr val="tx1"/>
          </a:solidFill>
          <a:latin typeface="+mn-lt"/>
          <a:ea typeface="+mn-ea"/>
          <a:cs typeface="+mn-cs"/>
        </a:defRPr>
      </a:lvl5pPr>
      <a:lvl6pPr marL="2152560" algn="l" defTabSz="861024" rtl="0" eaLnBrk="1" latinLnBrk="0" hangingPunct="1">
        <a:defRPr sz="1754" kern="1200">
          <a:solidFill>
            <a:schemeClr val="tx1"/>
          </a:solidFill>
          <a:latin typeface="+mn-lt"/>
          <a:ea typeface="+mn-ea"/>
          <a:cs typeface="+mn-cs"/>
        </a:defRPr>
      </a:lvl6pPr>
      <a:lvl7pPr marL="2583072" algn="l" defTabSz="861024" rtl="0" eaLnBrk="1" latinLnBrk="0" hangingPunct="1">
        <a:defRPr sz="1754" kern="1200">
          <a:solidFill>
            <a:schemeClr val="tx1"/>
          </a:solidFill>
          <a:latin typeface="+mn-lt"/>
          <a:ea typeface="+mn-ea"/>
          <a:cs typeface="+mn-cs"/>
        </a:defRPr>
      </a:lvl7pPr>
      <a:lvl8pPr marL="3013585" algn="l" defTabSz="861024" rtl="0" eaLnBrk="1" latinLnBrk="0" hangingPunct="1">
        <a:defRPr sz="1754" kern="1200">
          <a:solidFill>
            <a:schemeClr val="tx1"/>
          </a:solidFill>
          <a:latin typeface="+mn-lt"/>
          <a:ea typeface="+mn-ea"/>
          <a:cs typeface="+mn-cs"/>
        </a:defRPr>
      </a:lvl8pPr>
      <a:lvl9pPr marL="3444096" algn="l" defTabSz="861024" rtl="0" eaLnBrk="1" latinLnBrk="0" hangingPunct="1">
        <a:defRPr sz="175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mii.mosreg.ru/dokumenty/innovacii/socialnaya_ipoteka_dlya_molodyh_uchenyh_i_spe/08-02-2018-10-15-28-obyavlenie-o-provedenii-otbora-naibolee-vostrebova" TargetMode="External"/><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251520" y="4509120"/>
            <a:ext cx="8784976" cy="2154436"/>
          </a:xfrm>
        </p:spPr>
        <p:txBody>
          <a:bodyPr/>
          <a:lstStyle/>
          <a:p>
            <a:pPr marL="0" indent="0">
              <a:buNone/>
            </a:pPr>
            <a:r>
              <a:rPr lang="ru-RU" sz="2000" dirty="0" smtClean="0">
                <a:latin typeface="Times New Roman" pitchFamily="18" charset="0"/>
                <a:cs typeface="Times New Roman" pitchFamily="18" charset="0"/>
              </a:rPr>
              <a:t>Прием документов осуществляется по адресу:</a:t>
            </a:r>
            <a:br>
              <a:rPr lang="ru-RU" sz="2000"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г. Красногорск, бул. Строителей д.1 </a:t>
            </a:r>
          </a:p>
          <a:p>
            <a:pPr marL="0" indent="0">
              <a:buNone/>
            </a:pPr>
            <a:r>
              <a:rPr lang="ru-RU" sz="2000" b="1" dirty="0" smtClean="0">
                <a:latin typeface="Times New Roman" pitchFamily="18" charset="0"/>
                <a:cs typeface="Times New Roman" pitchFamily="18" charset="0"/>
              </a:rPr>
              <a:t>Министерство инвестиций и инноваций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Московской области </a:t>
            </a:r>
          </a:p>
          <a:p>
            <a:pPr marL="0" indent="0">
              <a:buNone/>
            </a:pPr>
            <a:endParaRPr lang="ru-RU" sz="2000" b="1" dirty="0" smtClean="0">
              <a:latin typeface="Times New Roman" pitchFamily="18" charset="0"/>
              <a:cs typeface="Times New Roman" pitchFamily="18" charset="0"/>
            </a:endParaRPr>
          </a:p>
          <a:p>
            <a:pPr marL="0" indent="0">
              <a:buNone/>
            </a:pPr>
            <a:r>
              <a:rPr lang="ru-RU" sz="2000" b="1" dirty="0" err="1" smtClean="0">
                <a:latin typeface="Times New Roman" pitchFamily="18" charset="0"/>
                <a:cs typeface="Times New Roman" pitchFamily="18" charset="0"/>
              </a:rPr>
              <a:t>каб</a:t>
            </a:r>
            <a:r>
              <a:rPr lang="ru-RU" sz="2000" b="1" dirty="0" smtClean="0">
                <a:latin typeface="Times New Roman" pitchFamily="18" charset="0"/>
                <a:cs typeface="Times New Roman" pitchFamily="18" charset="0"/>
              </a:rPr>
              <a:t>. 207-4 для категории «молодой ученый и специалист» </a:t>
            </a:r>
          </a:p>
          <a:p>
            <a:pPr marL="0" indent="0">
              <a:buNone/>
            </a:pPr>
            <a:r>
              <a:rPr lang="ru-RU" sz="2000" b="1" dirty="0" err="1" smtClean="0">
                <a:latin typeface="Times New Roman" pitchFamily="18" charset="0"/>
                <a:cs typeface="Times New Roman" pitchFamily="18" charset="0"/>
              </a:rPr>
              <a:t>каб</a:t>
            </a:r>
            <a:r>
              <a:rPr lang="ru-RU" sz="2000" b="1" dirty="0" smtClean="0">
                <a:latin typeface="Times New Roman" pitchFamily="18" charset="0"/>
                <a:cs typeface="Times New Roman" pitchFamily="18" charset="0"/>
              </a:rPr>
              <a:t>. 212 для категории «молодой уникальный специалист»</a:t>
            </a:r>
          </a:p>
        </p:txBody>
      </p:sp>
      <p:pic>
        <p:nvPicPr>
          <p:cNvPr id="1026" name="Picture 2" descr="http://www.balt-cold.ru/templates/new_bc/images/cal.png"/>
          <p:cNvPicPr>
            <a:picLocks noChangeAspect="1" noChangeArrowheads="1"/>
          </p:cNvPicPr>
          <p:nvPr/>
        </p:nvPicPr>
        <p:blipFill>
          <a:blip r:embed="rId2" cstate="print">
            <a:duotone>
              <a:schemeClr val="accent2">
                <a:shade val="45000"/>
                <a:satMod val="135000"/>
              </a:schemeClr>
              <a:prstClr val="white"/>
            </a:duotone>
          </a:blip>
          <a:srcRect/>
          <a:stretch>
            <a:fillRect/>
          </a:stretch>
        </p:blipFill>
        <p:spPr bwMode="auto">
          <a:xfrm>
            <a:off x="0" y="1556792"/>
            <a:ext cx="1512168" cy="1512168"/>
          </a:xfrm>
          <a:prstGeom prst="rect">
            <a:avLst/>
          </a:prstGeom>
          <a:noFill/>
        </p:spPr>
      </p:pic>
      <p:sp>
        <p:nvSpPr>
          <p:cNvPr id="7" name="Прямоугольник 6"/>
          <p:cNvSpPr/>
          <p:nvPr/>
        </p:nvSpPr>
        <p:spPr>
          <a:xfrm>
            <a:off x="1475656" y="1772816"/>
            <a:ext cx="7416824" cy="1138773"/>
          </a:xfrm>
          <a:prstGeom prst="rect">
            <a:avLst/>
          </a:prstGeom>
        </p:spPr>
        <p:txBody>
          <a:bodyPr wrap="square">
            <a:spAutoFit/>
          </a:bodyPr>
          <a:lstStyle/>
          <a:p>
            <a:r>
              <a:rPr lang="ru-RU" sz="3400" dirty="0" smtClean="0">
                <a:latin typeface="Times New Roman" pitchFamily="18" charset="0"/>
                <a:cs typeface="Times New Roman" pitchFamily="18" charset="0"/>
              </a:rPr>
              <a:t>Срок приема документов </a:t>
            </a:r>
            <a:br>
              <a:rPr lang="ru-RU" sz="3400" dirty="0" smtClean="0">
                <a:latin typeface="Times New Roman" pitchFamily="18" charset="0"/>
                <a:cs typeface="Times New Roman" pitchFamily="18" charset="0"/>
              </a:rPr>
            </a:br>
            <a:r>
              <a:rPr lang="ru-RU" sz="3400" b="1" dirty="0" smtClean="0">
                <a:solidFill>
                  <a:srgbClr val="C00000"/>
                </a:solidFill>
                <a:latin typeface="Times New Roman" pitchFamily="18" charset="0"/>
                <a:cs typeface="Times New Roman" pitchFamily="18" charset="0"/>
              </a:rPr>
              <a:t>с </a:t>
            </a:r>
            <a:r>
              <a:rPr lang="ru-RU" sz="3400" b="1" baseline="30000" dirty="0" smtClean="0">
                <a:solidFill>
                  <a:srgbClr val="C00000"/>
                </a:solidFill>
                <a:latin typeface="Times New Roman" pitchFamily="18" charset="0"/>
                <a:cs typeface="Times New Roman" pitchFamily="18" charset="0"/>
              </a:rPr>
              <a:t> </a:t>
            </a:r>
            <a:r>
              <a:rPr lang="ru-RU" sz="3400" b="1" dirty="0" smtClean="0">
                <a:solidFill>
                  <a:srgbClr val="C00000"/>
                </a:solidFill>
                <a:latin typeface="Times New Roman" pitchFamily="18" charset="0"/>
                <a:cs typeface="Times New Roman" pitchFamily="18" charset="0"/>
              </a:rPr>
              <a:t>08.02.2018</a:t>
            </a:r>
            <a:r>
              <a:rPr lang="ru-RU" sz="3400" dirty="0" smtClean="0">
                <a:solidFill>
                  <a:srgbClr val="C00000"/>
                </a:solidFill>
                <a:latin typeface="Times New Roman" pitchFamily="18" charset="0"/>
                <a:cs typeface="Times New Roman" pitchFamily="18" charset="0"/>
              </a:rPr>
              <a:t> по </a:t>
            </a:r>
            <a:r>
              <a:rPr lang="ru-RU" sz="3400" b="1" dirty="0" smtClean="0">
                <a:solidFill>
                  <a:srgbClr val="C00000"/>
                </a:solidFill>
                <a:latin typeface="Times New Roman" pitchFamily="18" charset="0"/>
                <a:cs typeface="Times New Roman" pitchFamily="18" charset="0"/>
              </a:rPr>
              <a:t>30.03.2018</a:t>
            </a:r>
            <a:endParaRPr lang="ru-RU" sz="3400" dirty="0" smtClean="0">
              <a:solidFill>
                <a:srgbClr val="C00000"/>
              </a:solidFill>
              <a:latin typeface="Times New Roman" pitchFamily="18" charset="0"/>
              <a:cs typeface="Times New Roman" pitchFamily="18" charset="0"/>
            </a:endParaRPr>
          </a:p>
        </p:txBody>
      </p:sp>
      <p:sp>
        <p:nvSpPr>
          <p:cNvPr id="6" name="TextBox 5"/>
          <p:cNvSpPr txBox="1"/>
          <p:nvPr/>
        </p:nvSpPr>
        <p:spPr>
          <a:xfrm>
            <a:off x="179512" y="332656"/>
            <a:ext cx="8424936" cy="1200329"/>
          </a:xfrm>
          <a:prstGeom prst="rect">
            <a:avLst/>
          </a:prstGeom>
          <a:solidFill>
            <a:schemeClr val="tx2">
              <a:lumMod val="60000"/>
              <a:lumOff val="40000"/>
            </a:schemeClr>
          </a:solidFill>
        </p:spPr>
        <p:txBody>
          <a:bodyPr wrap="square" rtlCol="0">
            <a:spAutoFit/>
          </a:bodyPr>
          <a:lstStyle/>
          <a:p>
            <a:pPr algn="ctr"/>
            <a:r>
              <a:rPr lang="ru-RU" sz="2400" b="1" dirty="0" smtClean="0">
                <a:solidFill>
                  <a:schemeClr val="bg1"/>
                </a:solidFill>
                <a:latin typeface="Times New Roman" pitchFamily="18" charset="0"/>
                <a:cs typeface="Times New Roman" pitchFamily="18" charset="0"/>
              </a:rPr>
              <a:t>Объявлен прием документов для участия в подпрограмме «Социальная ипотека» государственной программы Московской области «Жилище»</a:t>
            </a:r>
            <a:endParaRPr lang="ru-RU" sz="2400" b="1" dirty="0">
              <a:solidFill>
                <a:schemeClr val="bg1"/>
              </a:solidFill>
              <a:latin typeface="Times New Roman" pitchFamily="18" charset="0"/>
              <a:cs typeface="Times New Roman" pitchFamily="18" charset="0"/>
            </a:endParaRPr>
          </a:p>
        </p:txBody>
      </p:sp>
      <p:sp>
        <p:nvSpPr>
          <p:cNvPr id="9" name="TextBox 8"/>
          <p:cNvSpPr txBox="1"/>
          <p:nvPr/>
        </p:nvSpPr>
        <p:spPr>
          <a:xfrm>
            <a:off x="107504" y="2996952"/>
            <a:ext cx="8784976" cy="1477328"/>
          </a:xfrm>
          <a:prstGeom prst="rect">
            <a:avLst/>
          </a:prstGeom>
          <a:noFill/>
        </p:spPr>
        <p:txBody>
          <a:bodyPr wrap="square" rtlCol="0">
            <a:spAutoFit/>
          </a:bodyPr>
          <a:lstStyle/>
          <a:p>
            <a:pPr algn="just"/>
            <a:r>
              <a:rPr lang="ru-RU" dirty="0" smtClean="0">
                <a:latin typeface="Times New Roman" pitchFamily="18" charset="0"/>
                <a:cs typeface="Times New Roman" pitchFamily="18" charset="0"/>
              </a:rPr>
              <a:t>Перечень документов для участия в программе размещен на сайте Министерства инвестиций и инноваций Московской области по ссылке: </a:t>
            </a:r>
          </a:p>
          <a:p>
            <a:pPr algn="just"/>
            <a:r>
              <a:rPr lang="en-US" dirty="0" smtClean="0">
                <a:latin typeface="Times New Roman" pitchFamily="18" charset="0"/>
                <a:cs typeface="Times New Roman" pitchFamily="18" charset="0"/>
                <a:hlinkClick r:id="rId3"/>
              </a:rPr>
              <a:t>http://mii.mosreg.ru/dokumenty/innovacii/socialnaya_ipoteka_dlya_molodyh_uchenyh_i_spe/08-02-2018-10-15-28-obyavlenie-o-provedenii-otbora-naibolee-vostrebova</a:t>
            </a:r>
            <a:endParaRPr lang="ru-RU" dirty="0" smtClean="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95536" y="2060848"/>
            <a:ext cx="5760640" cy="1723549"/>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ru-RU" sz="2500" b="1" dirty="0" smtClean="0">
                <a:latin typeface="Times New Roman" pitchFamily="18" charset="0"/>
                <a:cs typeface="Times New Roman" pitchFamily="18" charset="0"/>
              </a:rPr>
              <a:t>ПО СОСТОЯНИЮ НА 15.03.2018 </a:t>
            </a:r>
            <a:endParaRPr lang="ru-RU" sz="2500" b="1" dirty="0" smtClean="0">
              <a:latin typeface="Times New Roman" pitchFamily="18" charset="0"/>
              <a:cs typeface="Times New Roman" pitchFamily="18" charset="0"/>
            </a:endParaRPr>
          </a:p>
          <a:p>
            <a:pPr algn="just"/>
            <a:r>
              <a:rPr lang="ru-RU" sz="2500" b="1" dirty="0" smtClean="0">
                <a:latin typeface="Times New Roman" pitchFamily="18" charset="0"/>
                <a:cs typeface="Times New Roman" pitchFamily="18" charset="0"/>
              </a:rPr>
              <a:t>ПОДАНО ЗАЯВОК</a:t>
            </a:r>
          </a:p>
          <a:p>
            <a:pPr algn="just"/>
            <a:endParaRPr lang="ru-RU" sz="1400" b="1" dirty="0" smtClean="0">
              <a:latin typeface="Times New Roman" pitchFamily="18" charset="0"/>
              <a:cs typeface="Times New Roman" pitchFamily="18" charset="0"/>
            </a:endParaRPr>
          </a:p>
          <a:p>
            <a:pPr algn="just"/>
            <a:endParaRPr lang="ru-RU" sz="1400" b="1" dirty="0" smtClean="0">
              <a:latin typeface="Times New Roman" pitchFamily="18" charset="0"/>
              <a:cs typeface="Times New Roman" pitchFamily="18" charset="0"/>
            </a:endParaRPr>
          </a:p>
          <a:p>
            <a:pPr algn="just"/>
            <a:endParaRPr lang="ru-RU" sz="1400" b="1" dirty="0" smtClean="0">
              <a:latin typeface="Times New Roman" pitchFamily="18" charset="0"/>
              <a:cs typeface="Times New Roman" pitchFamily="18" charset="0"/>
            </a:endParaRPr>
          </a:p>
          <a:p>
            <a:pPr algn="just"/>
            <a:r>
              <a:rPr lang="ru-RU" sz="1400" b="1" dirty="0" smtClean="0">
                <a:latin typeface="Times New Roman" pitchFamily="18" charset="0"/>
                <a:cs typeface="Times New Roman" pitchFamily="18" charset="0"/>
              </a:rPr>
              <a:t>В ТОМ ЧИСЛЕ:</a:t>
            </a:r>
            <a:endParaRPr lang="ru-RU" sz="1400" b="1" dirty="0" smtClean="0">
              <a:latin typeface="Times New Roman" pitchFamily="18" charset="0"/>
              <a:cs typeface="Times New Roman" pitchFamily="18" charset="0"/>
            </a:endParaRPr>
          </a:p>
        </p:txBody>
      </p:sp>
      <p:sp>
        <p:nvSpPr>
          <p:cNvPr id="12" name="TextBox 11"/>
          <p:cNvSpPr txBox="1"/>
          <p:nvPr/>
        </p:nvSpPr>
        <p:spPr>
          <a:xfrm>
            <a:off x="395536" y="3717032"/>
            <a:ext cx="8568952" cy="861774"/>
          </a:xfrm>
          <a:prstGeom prst="rect">
            <a:avLst/>
          </a:prstGeom>
          <a:noFill/>
        </p:spPr>
        <p:txBody>
          <a:bodyPr wrap="square" rtlCol="0">
            <a:spAutoFit/>
          </a:bodyPr>
          <a:lstStyle/>
          <a:p>
            <a:pPr>
              <a:buFont typeface="Wingdings" pitchFamily="2" charset="2"/>
              <a:buChar char="Ø"/>
            </a:pPr>
            <a:r>
              <a:rPr lang="ru-RU" sz="2500" b="1" dirty="0" smtClean="0">
                <a:latin typeface="Times New Roman" pitchFamily="18" charset="0"/>
                <a:cs typeface="Times New Roman" pitchFamily="18" charset="0"/>
              </a:rPr>
              <a:t> 2 заявки </a:t>
            </a:r>
            <a:r>
              <a:rPr lang="ru-RU" sz="2500" dirty="0" smtClean="0">
                <a:latin typeface="Times New Roman" pitchFamily="18" charset="0"/>
                <a:cs typeface="Times New Roman" pitchFamily="18" charset="0"/>
              </a:rPr>
              <a:t>по категории «</a:t>
            </a:r>
            <a:r>
              <a:rPr lang="ru-RU" sz="2500" i="1" dirty="0" smtClean="0">
                <a:latin typeface="Times New Roman" pitchFamily="18" charset="0"/>
                <a:cs typeface="Times New Roman" pitchFamily="18" charset="0"/>
              </a:rPr>
              <a:t>молодой ученый и специалист</a:t>
            </a:r>
            <a:r>
              <a:rPr lang="ru-RU" sz="2500" dirty="0" smtClean="0">
                <a:latin typeface="Times New Roman" pitchFamily="18" charset="0"/>
                <a:cs typeface="Times New Roman" pitchFamily="18" charset="0"/>
              </a:rPr>
              <a:t>»</a:t>
            </a:r>
            <a:endParaRPr lang="en-US" sz="2500" dirty="0" smtClean="0">
              <a:latin typeface="Times New Roman" pitchFamily="18" charset="0"/>
              <a:cs typeface="Times New Roman" pitchFamily="18" charset="0"/>
            </a:endParaRPr>
          </a:p>
          <a:p>
            <a:pPr>
              <a:buFont typeface="Wingdings" pitchFamily="2" charset="2"/>
              <a:buChar char="Ø"/>
            </a:pPr>
            <a:r>
              <a:rPr lang="ru-RU" sz="2500" b="1" dirty="0" smtClean="0">
                <a:latin typeface="Times New Roman" pitchFamily="18" charset="0"/>
                <a:cs typeface="Times New Roman" pitchFamily="18" charset="0"/>
              </a:rPr>
              <a:t> </a:t>
            </a:r>
            <a:r>
              <a:rPr lang="en-US" sz="2500" b="1" dirty="0" smtClean="0">
                <a:latin typeface="Times New Roman" pitchFamily="18" charset="0"/>
                <a:cs typeface="Times New Roman" pitchFamily="18" charset="0"/>
              </a:rPr>
              <a:t>9 </a:t>
            </a:r>
            <a:r>
              <a:rPr lang="ru-RU" sz="2500" b="1" dirty="0" smtClean="0">
                <a:latin typeface="Times New Roman" pitchFamily="18" charset="0"/>
                <a:cs typeface="Times New Roman" pitchFamily="18" charset="0"/>
              </a:rPr>
              <a:t>заявок </a:t>
            </a:r>
            <a:r>
              <a:rPr lang="ru-RU" sz="2500" dirty="0" smtClean="0">
                <a:latin typeface="Times New Roman" pitchFamily="18" charset="0"/>
                <a:cs typeface="Times New Roman" pitchFamily="18" charset="0"/>
              </a:rPr>
              <a:t>по категории «</a:t>
            </a:r>
            <a:r>
              <a:rPr lang="ru-RU" sz="2500" i="1" dirty="0" smtClean="0">
                <a:latin typeface="Times New Roman" pitchFamily="18" charset="0"/>
                <a:cs typeface="Times New Roman" pitchFamily="18" charset="0"/>
              </a:rPr>
              <a:t>молодой уникальный специалист</a:t>
            </a:r>
            <a:r>
              <a:rPr lang="ru-RU" sz="2500" dirty="0" smtClean="0">
                <a:latin typeface="Times New Roman" pitchFamily="18" charset="0"/>
                <a:cs typeface="Times New Roman" pitchFamily="18" charset="0"/>
              </a:rPr>
              <a:t>»</a:t>
            </a:r>
            <a:endParaRPr lang="ru-RU" sz="2500" dirty="0">
              <a:latin typeface="Times New Roman" pitchFamily="18" charset="0"/>
              <a:cs typeface="Times New Roman" pitchFamily="18" charset="0"/>
            </a:endParaRPr>
          </a:p>
        </p:txBody>
      </p:sp>
      <p:graphicFrame>
        <p:nvGraphicFramePr>
          <p:cNvPr id="13" name="Таблица 12"/>
          <p:cNvGraphicFramePr>
            <a:graphicFrameLocks noGrp="1"/>
          </p:cNvGraphicFramePr>
          <p:nvPr/>
        </p:nvGraphicFramePr>
        <p:xfrm>
          <a:off x="1763688" y="4725146"/>
          <a:ext cx="4320480" cy="2016223"/>
        </p:xfrm>
        <a:graphic>
          <a:graphicData uri="http://schemas.openxmlformats.org/drawingml/2006/table">
            <a:tbl>
              <a:tblPr/>
              <a:tblGrid>
                <a:gridCol w="3117619"/>
                <a:gridCol w="1202861"/>
              </a:tblGrid>
              <a:tr h="329118">
                <a:tc>
                  <a:txBody>
                    <a:bodyPr/>
                    <a:lstStyle/>
                    <a:p>
                      <a:r>
                        <a:rPr lang="ru-RU" b="1" dirty="0" smtClean="0">
                          <a:latin typeface="Times New Roman" pitchFamily="18" charset="0"/>
                          <a:cs typeface="Times New Roman" pitchFamily="18" charset="0"/>
                        </a:rPr>
                        <a:t>Дзержинский</a:t>
                      </a:r>
                      <a:endParaRPr lang="ru-RU" b="1" dirty="0">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r>
                        <a:rPr lang="ru-RU" b="1" dirty="0" smtClean="0">
                          <a:latin typeface="Times New Roman" pitchFamily="18" charset="0"/>
                          <a:cs typeface="Times New Roman" pitchFamily="18" charset="0"/>
                        </a:rPr>
                        <a:t>4</a:t>
                      </a:r>
                      <a:endParaRPr lang="ru-RU" b="1" dirty="0">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337421">
                <a:tc>
                  <a:txBody>
                    <a:bodyPr/>
                    <a:lstStyle/>
                    <a:p>
                      <a:pPr algn="l" rtl="0" fontAlgn="t"/>
                      <a:r>
                        <a:rPr lang="ru-RU" sz="1800" b="1" i="0" u="none" strike="noStrike" dirty="0">
                          <a:solidFill>
                            <a:srgbClr val="000000"/>
                          </a:solidFill>
                          <a:latin typeface="Times New Roman" pitchFamily="18" charset="0"/>
                          <a:cs typeface="Times New Roman" pitchFamily="18" charset="0"/>
                        </a:rPr>
                        <a:t>Королев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r>
                        <a:rPr lang="ru-RU" b="1" dirty="0" smtClean="0">
                          <a:latin typeface="Times New Roman" pitchFamily="18" charset="0"/>
                          <a:cs typeface="Times New Roman" pitchFamily="18" charset="0"/>
                        </a:rPr>
                        <a:t>3</a:t>
                      </a:r>
                      <a:endParaRPr lang="ru-RU" b="1" dirty="0">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337421">
                <a:tc>
                  <a:txBody>
                    <a:bodyPr/>
                    <a:lstStyle/>
                    <a:p>
                      <a:pPr algn="l" rtl="0" fontAlgn="t"/>
                      <a:r>
                        <a:rPr lang="ru-RU" sz="1800" b="1" i="0" u="none" strike="noStrike" dirty="0">
                          <a:solidFill>
                            <a:srgbClr val="000000"/>
                          </a:solidFill>
                          <a:latin typeface="Times New Roman" pitchFamily="18" charset="0"/>
                          <a:cs typeface="Times New Roman" pitchFamily="18" charset="0"/>
                        </a:rPr>
                        <a:t>Пущино </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t"/>
                      <a:r>
                        <a:rPr lang="ru-RU" sz="1800" b="1" i="0" u="none" strike="noStrike" dirty="0" smtClean="0">
                          <a:solidFill>
                            <a:srgbClr val="000000"/>
                          </a:solidFill>
                          <a:latin typeface="Times New Roman" pitchFamily="18" charset="0"/>
                          <a:cs typeface="Times New Roman" pitchFamily="18" charset="0"/>
                        </a:rPr>
                        <a:t>1</a:t>
                      </a:r>
                      <a:endParaRPr lang="ru-RU" sz="18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337421">
                <a:tc>
                  <a:txBody>
                    <a:bodyPr/>
                    <a:lstStyle/>
                    <a:p>
                      <a:pPr algn="l" rtl="0" fontAlgn="t"/>
                      <a:r>
                        <a:rPr lang="ru-RU" sz="1800" b="1" i="0" u="none" strike="noStrike" dirty="0" smtClean="0">
                          <a:solidFill>
                            <a:srgbClr val="000000"/>
                          </a:solidFill>
                          <a:latin typeface="Times New Roman" pitchFamily="18" charset="0"/>
                          <a:cs typeface="Times New Roman" pitchFamily="18" charset="0"/>
                        </a:rPr>
                        <a:t>Черноголовка</a:t>
                      </a:r>
                      <a:endParaRPr lang="ru-RU" sz="18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t"/>
                      <a:r>
                        <a:rPr lang="ru-RU" sz="1800" b="1" i="0" u="none" strike="noStrike" dirty="0" smtClean="0">
                          <a:solidFill>
                            <a:srgbClr val="000000"/>
                          </a:solidFill>
                          <a:latin typeface="Times New Roman" pitchFamily="18" charset="0"/>
                          <a:cs typeface="Times New Roman" pitchFamily="18" charset="0"/>
                        </a:rPr>
                        <a:t>1</a:t>
                      </a:r>
                      <a:endParaRPr lang="ru-RU" sz="18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337421">
                <a:tc>
                  <a:txBody>
                    <a:bodyPr/>
                    <a:lstStyle/>
                    <a:p>
                      <a:pPr algn="l" rtl="0" fontAlgn="t"/>
                      <a:r>
                        <a:rPr lang="ru-RU" sz="1800" b="1" i="0" u="none" strike="noStrike" dirty="0" smtClean="0">
                          <a:solidFill>
                            <a:srgbClr val="000000"/>
                          </a:solidFill>
                          <a:latin typeface="Times New Roman" pitchFamily="18" charset="0"/>
                          <a:cs typeface="Times New Roman" pitchFamily="18" charset="0"/>
                        </a:rPr>
                        <a:t>Химки</a:t>
                      </a:r>
                      <a:endParaRPr lang="ru-RU" sz="18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t"/>
                      <a:r>
                        <a:rPr lang="ru-RU" sz="1800" b="1" i="0" u="none" strike="noStrike" dirty="0" smtClean="0">
                          <a:solidFill>
                            <a:srgbClr val="000000"/>
                          </a:solidFill>
                          <a:latin typeface="Times New Roman" pitchFamily="18" charset="0"/>
                          <a:cs typeface="Times New Roman" pitchFamily="18" charset="0"/>
                        </a:rPr>
                        <a:t>1</a:t>
                      </a:r>
                      <a:endParaRPr lang="ru-RU" sz="18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r h="337421">
                <a:tc>
                  <a:txBody>
                    <a:bodyPr/>
                    <a:lstStyle/>
                    <a:p>
                      <a:pPr algn="l" rtl="0" fontAlgn="t"/>
                      <a:r>
                        <a:rPr lang="ru-RU" sz="1800" b="1" i="0" u="none" strike="noStrike" dirty="0" err="1" smtClean="0">
                          <a:solidFill>
                            <a:srgbClr val="000000"/>
                          </a:solidFill>
                          <a:latin typeface="Times New Roman" pitchFamily="18" charset="0"/>
                          <a:cs typeface="Times New Roman" pitchFamily="18" charset="0"/>
                        </a:rPr>
                        <a:t>Фрязино</a:t>
                      </a:r>
                      <a:endParaRPr lang="ru-RU" sz="18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l" rtl="0" fontAlgn="t"/>
                      <a:r>
                        <a:rPr lang="ru-RU" sz="1800" b="1" i="0" u="none" strike="noStrike" dirty="0">
                          <a:solidFill>
                            <a:srgbClr val="000000"/>
                          </a:solidFill>
                          <a:latin typeface="Times New Roman" pitchFamily="18" charset="0"/>
                          <a:cs typeface="Times New Roman" pitchFamily="18" charset="0"/>
                        </a:rPr>
                        <a:t>1</a:t>
                      </a:r>
                      <a:endParaRPr lang="ru-RU" sz="1800" b="1" i="0" u="none" strike="noStrike" dirty="0">
                        <a:solidFill>
                          <a:srgbClr val="000000"/>
                        </a:solidFill>
                        <a:latin typeface="Times New Roman" pitchFamily="18" charset="0"/>
                        <a:cs typeface="Times New Roman"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r>
            </a:tbl>
          </a:graphicData>
        </a:graphic>
      </p:graphicFrame>
      <p:pic>
        <p:nvPicPr>
          <p:cNvPr id="14" name="Picture 2" descr="http://www.clipartbest.com/cliparts/dT6/7p4/dT67p4jT9.png"/>
          <p:cNvPicPr>
            <a:picLocks noChangeAspect="1" noChangeArrowheads="1"/>
          </p:cNvPicPr>
          <p:nvPr/>
        </p:nvPicPr>
        <p:blipFill>
          <a:blip r:embed="rId2" cstate="print"/>
          <a:srcRect/>
          <a:stretch>
            <a:fillRect/>
          </a:stretch>
        </p:blipFill>
        <p:spPr bwMode="auto">
          <a:xfrm>
            <a:off x="1043608" y="4869160"/>
            <a:ext cx="491641" cy="1656184"/>
          </a:xfrm>
          <a:prstGeom prst="rect">
            <a:avLst/>
          </a:prstGeom>
          <a:noFill/>
        </p:spPr>
      </p:pic>
      <p:sp>
        <p:nvSpPr>
          <p:cNvPr id="15" name="TextBox 14"/>
          <p:cNvSpPr txBox="1"/>
          <p:nvPr/>
        </p:nvSpPr>
        <p:spPr>
          <a:xfrm>
            <a:off x="323528" y="476672"/>
            <a:ext cx="6048672" cy="1246495"/>
          </a:xfrm>
          <a:prstGeom prst="rect">
            <a:avLst/>
          </a:prstGeom>
          <a:noFill/>
        </p:spPr>
        <p:txBody>
          <a:bodyPr wrap="square" rtlCol="0">
            <a:spAutoFit/>
          </a:bodyPr>
          <a:lstStyle/>
          <a:p>
            <a:r>
              <a:rPr lang="ru-RU" sz="2500" b="1" dirty="0" smtClean="0">
                <a:latin typeface="Times New Roman" pitchFamily="18" charset="0"/>
                <a:cs typeface="Times New Roman" pitchFamily="18" charset="0"/>
              </a:rPr>
              <a:t>ПЛАНИРУЕМОЕ</a:t>
            </a:r>
          </a:p>
          <a:p>
            <a:r>
              <a:rPr lang="ru-RU" sz="2500" b="1" dirty="0" smtClean="0">
                <a:latin typeface="Times New Roman" pitchFamily="18" charset="0"/>
                <a:cs typeface="Times New Roman" pitchFamily="18" charset="0"/>
              </a:rPr>
              <a:t>ЧИСЛО УЧАСТНИКОВ ПРОГРАММЫ В 2018 ГОДУ</a:t>
            </a:r>
            <a:endParaRPr lang="ru-RU" sz="2500" b="1" dirty="0">
              <a:latin typeface="Times New Roman" pitchFamily="18" charset="0"/>
              <a:cs typeface="Times New Roman" pitchFamily="18" charset="0"/>
            </a:endParaRPr>
          </a:p>
        </p:txBody>
      </p:sp>
      <p:sp>
        <p:nvSpPr>
          <p:cNvPr id="16" name="Овал 15"/>
          <p:cNvSpPr/>
          <p:nvPr/>
        </p:nvSpPr>
        <p:spPr bwMode="auto">
          <a:xfrm>
            <a:off x="6660232" y="332656"/>
            <a:ext cx="1728192" cy="1440160"/>
          </a:xfrm>
          <a:prstGeom prst="ellipse">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5400" b="0" i="1" u="none" strike="noStrike" cap="none" normalizeH="0" baseline="0" dirty="0" smtClean="0">
                <a:ln>
                  <a:noFill/>
                </a:ln>
                <a:solidFill>
                  <a:schemeClr val="bg1"/>
                </a:solidFill>
                <a:effectLst/>
                <a:latin typeface="Times New Roman" pitchFamily="18" charset="0"/>
                <a:cs typeface="Times New Roman" pitchFamily="18" charset="0"/>
              </a:rPr>
              <a:t>142</a:t>
            </a:r>
            <a:endParaRPr kumimoji="0" lang="ru-RU" sz="5400" b="0" i="1"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Овал 16"/>
          <p:cNvSpPr/>
          <p:nvPr/>
        </p:nvSpPr>
        <p:spPr bwMode="auto">
          <a:xfrm>
            <a:off x="6660232" y="2060848"/>
            <a:ext cx="1728192" cy="1440160"/>
          </a:xfrm>
          <a:prstGeom prst="ellipse">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ru-RU" sz="5400" b="0" i="1" u="none" strike="noStrike" cap="none" normalizeH="0" baseline="0" dirty="0" smtClean="0">
                <a:ln>
                  <a:noFill/>
                </a:ln>
                <a:solidFill>
                  <a:schemeClr val="bg1"/>
                </a:solidFill>
                <a:effectLst/>
                <a:latin typeface="Times New Roman" pitchFamily="18" charset="0"/>
                <a:cs typeface="Times New Roman" pitchFamily="18" charset="0"/>
              </a:rPr>
              <a:t>11</a:t>
            </a:r>
            <a:endParaRPr kumimoji="0" lang="ru-RU" sz="5400" b="0" i="1"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8388424" cy="646331"/>
          </a:xfrm>
          <a:solidFill>
            <a:schemeClr val="tx2">
              <a:lumMod val="60000"/>
              <a:lumOff val="40000"/>
            </a:schemeClr>
          </a:solidFill>
        </p:spPr>
        <p:txBody>
          <a:bodyPr vert="horz" lIns="0" tIns="108000" rIns="0" bIns="0" rtlCol="0" anchor="ctr">
            <a:normAutofit/>
          </a:bodyPr>
          <a:lstStyle/>
          <a:p>
            <a:r>
              <a:rPr lang="ru-RU" sz="2800" dirty="0" smtClean="0">
                <a:solidFill>
                  <a:schemeClr val="bg1"/>
                </a:solidFill>
                <a:latin typeface="Times New Roman" pitchFamily="18" charset="0"/>
                <a:cs typeface="Times New Roman" pitchFamily="18" charset="0"/>
              </a:rPr>
              <a:t>Основные критерии отбора</a:t>
            </a:r>
            <a:endParaRPr lang="ru-RU" sz="2800" dirty="0">
              <a:solidFill>
                <a:schemeClr val="bg1"/>
              </a:solidFill>
              <a:latin typeface="Times New Roman" pitchFamily="18" charset="0"/>
              <a:cs typeface="Times New Roman" pitchFamily="18" charset="0"/>
            </a:endParaRPr>
          </a:p>
        </p:txBody>
      </p:sp>
      <p:sp>
        <p:nvSpPr>
          <p:cNvPr id="5" name="Номер слайда 4"/>
          <p:cNvSpPr>
            <a:spLocks noGrp="1"/>
          </p:cNvSpPr>
          <p:nvPr>
            <p:ph type="sldNum" sz="quarter" idx="12"/>
          </p:nvPr>
        </p:nvSpPr>
        <p:spPr>
          <a:noFill/>
        </p:spPr>
        <p:txBody>
          <a:bodyPr/>
          <a:lstStyle/>
          <a:p>
            <a:fld id="{5AC0E1C0-D427-4C77-A307-29ED539FC9BC}" type="slidenum">
              <a:rPr lang="ru-RU" smtClean="0">
                <a:solidFill>
                  <a:schemeClr val="tx1"/>
                </a:solidFill>
              </a:rPr>
              <a:pPr/>
              <a:t>3</a:t>
            </a:fld>
            <a:endParaRPr lang="ru-RU">
              <a:solidFill>
                <a:schemeClr val="tx1"/>
              </a:solidFill>
            </a:endParaRPr>
          </a:p>
        </p:txBody>
      </p:sp>
      <p:sp>
        <p:nvSpPr>
          <p:cNvPr id="8" name="Объект 2"/>
          <p:cNvSpPr>
            <a:spLocks noGrp="1"/>
          </p:cNvSpPr>
          <p:nvPr>
            <p:ph sz="half" idx="1"/>
          </p:nvPr>
        </p:nvSpPr>
        <p:spPr>
          <a:xfrm>
            <a:off x="2123728" y="1268760"/>
            <a:ext cx="6336704" cy="2520279"/>
          </a:xfrm>
          <a:noFill/>
          <a:ln>
            <a:noFill/>
          </a:ln>
        </p:spPr>
        <p:style>
          <a:lnRef idx="2">
            <a:schemeClr val="accent6"/>
          </a:lnRef>
          <a:fillRef idx="1">
            <a:schemeClr val="lt1"/>
          </a:fillRef>
          <a:effectRef idx="0">
            <a:schemeClr val="accent6"/>
          </a:effectRef>
          <a:fontRef idx="minor">
            <a:schemeClr val="dk1"/>
          </a:fontRef>
        </p:style>
        <p:txBody>
          <a:bodyPr>
            <a:noAutofit/>
          </a:bodyPr>
          <a:lstStyle/>
          <a:p>
            <a:pPr>
              <a:spcBef>
                <a:spcPts val="0"/>
              </a:spcBef>
              <a:spcAft>
                <a:spcPts val="600"/>
              </a:spcAft>
              <a:buFont typeface="Arial" pitchFamily="34" charset="0"/>
              <a:buAutoNum type="arabicPeriod"/>
            </a:pPr>
            <a:r>
              <a:rPr lang="ru-RU" sz="1800" b="1" dirty="0" smtClean="0">
                <a:solidFill>
                  <a:schemeClr val="tx1"/>
                </a:solidFill>
                <a:latin typeface="Times New Roman" pitchFamily="18" charset="0"/>
                <a:cs typeface="Times New Roman" pitchFamily="18" charset="0"/>
              </a:rPr>
              <a:t>возраст до 35 лет для лиц без ученой степени и кандидатов наук, до 40 лет для докторов наук </a:t>
            </a:r>
            <a:br>
              <a:rPr lang="ru-RU" sz="1800" b="1" dirty="0" smtClean="0">
                <a:solidFill>
                  <a:schemeClr val="tx1"/>
                </a:solidFill>
                <a:latin typeface="Times New Roman" pitchFamily="18" charset="0"/>
                <a:cs typeface="Times New Roman" pitchFamily="18" charset="0"/>
              </a:rPr>
            </a:br>
            <a:r>
              <a:rPr lang="ru-RU" sz="1800" b="1" dirty="0" smtClean="0">
                <a:solidFill>
                  <a:srgbClr val="C00000"/>
                </a:solidFill>
                <a:latin typeface="Times New Roman" pitchFamily="18" charset="0"/>
                <a:cs typeface="Times New Roman" pitchFamily="18" charset="0"/>
              </a:rPr>
              <a:t>(на момент подачи заявки)</a:t>
            </a:r>
          </a:p>
          <a:p>
            <a:pPr>
              <a:spcBef>
                <a:spcPts val="0"/>
              </a:spcBef>
              <a:spcAft>
                <a:spcPts val="600"/>
              </a:spcAft>
              <a:buAutoNum type="arabicPeriod"/>
            </a:pPr>
            <a:r>
              <a:rPr lang="ru-RU" sz="1800" b="1" dirty="0" smtClean="0">
                <a:solidFill>
                  <a:schemeClr val="tx1"/>
                </a:solidFill>
                <a:latin typeface="Times New Roman" pitchFamily="18" charset="0"/>
                <a:cs typeface="Times New Roman" pitchFamily="18" charset="0"/>
              </a:rPr>
              <a:t>не имеющие </a:t>
            </a:r>
            <a:r>
              <a:rPr lang="ru-RU" sz="1800" b="1" dirty="0">
                <a:solidFill>
                  <a:schemeClr val="tx1"/>
                </a:solidFill>
                <a:latin typeface="Times New Roman" pitchFamily="18" charset="0"/>
                <a:cs typeface="Times New Roman" pitchFamily="18" charset="0"/>
              </a:rPr>
              <a:t>жилого помещения </a:t>
            </a:r>
            <a:r>
              <a:rPr lang="ru-RU" sz="1800" b="1" dirty="0" smtClean="0">
                <a:solidFill>
                  <a:schemeClr val="tx1"/>
                </a:solidFill>
                <a:latin typeface="Times New Roman" pitchFamily="18" charset="0"/>
                <a:cs typeface="Times New Roman" pitchFamily="18" charset="0"/>
              </a:rPr>
              <a:t>в Московской области или обеспеченные площадью жилого помещения менее </a:t>
            </a:r>
            <a:r>
              <a:rPr lang="ru-RU" sz="1800" b="1" dirty="0">
                <a:solidFill>
                  <a:schemeClr val="tx1"/>
                </a:solidFill>
                <a:latin typeface="Times New Roman" pitchFamily="18" charset="0"/>
                <a:cs typeface="Times New Roman" pitchFamily="18" charset="0"/>
              </a:rPr>
              <a:t>учетной </a:t>
            </a:r>
            <a:r>
              <a:rPr lang="ru-RU" sz="1800" b="1" dirty="0" smtClean="0">
                <a:solidFill>
                  <a:schemeClr val="tx1"/>
                </a:solidFill>
                <a:latin typeface="Times New Roman" pitchFamily="18" charset="0"/>
                <a:cs typeface="Times New Roman" pitchFamily="18" charset="0"/>
              </a:rPr>
              <a:t>нормы по месту трудовой деятельности</a:t>
            </a:r>
          </a:p>
          <a:p>
            <a:pPr>
              <a:spcBef>
                <a:spcPts val="0"/>
              </a:spcBef>
              <a:spcAft>
                <a:spcPts val="600"/>
              </a:spcAft>
              <a:buFontTx/>
              <a:buAutoNum type="arabicPeriod"/>
            </a:pPr>
            <a:r>
              <a:rPr lang="ru-RU" sz="1800" b="1" dirty="0">
                <a:solidFill>
                  <a:schemeClr val="tx1"/>
                </a:solidFill>
                <a:latin typeface="Times New Roman" pitchFamily="18" charset="0"/>
                <a:cs typeface="Times New Roman" pitchFamily="18" charset="0"/>
              </a:rPr>
              <a:t>имеющие не менее 1 года стажа работы в </a:t>
            </a:r>
            <a:r>
              <a:rPr lang="ru-RU" sz="1800" b="1" dirty="0" smtClean="0">
                <a:solidFill>
                  <a:schemeClr val="tx1"/>
                </a:solidFill>
                <a:latin typeface="Times New Roman" pitchFamily="18" charset="0"/>
                <a:cs typeface="Times New Roman" pitchFamily="18" charset="0"/>
              </a:rPr>
              <a:t>научной организации или организации ОПК</a:t>
            </a:r>
            <a:endParaRPr lang="ru-RU" sz="1800" b="1" dirty="0">
              <a:solidFill>
                <a:schemeClr val="tx1"/>
              </a:solidFill>
              <a:latin typeface="Times New Roman" pitchFamily="18" charset="0"/>
              <a:cs typeface="Times New Roman" pitchFamily="18" charset="0"/>
            </a:endParaRPr>
          </a:p>
          <a:p>
            <a:pPr>
              <a:spcBef>
                <a:spcPts val="0"/>
              </a:spcBef>
              <a:spcAft>
                <a:spcPts val="600"/>
              </a:spcAft>
              <a:buAutoNum type="arabicPeriod"/>
            </a:pPr>
            <a:r>
              <a:rPr lang="ru-RU" sz="1800" b="1" dirty="0" smtClean="0">
                <a:solidFill>
                  <a:schemeClr val="tx1"/>
                </a:solidFill>
                <a:latin typeface="Times New Roman" pitchFamily="18" charset="0"/>
                <a:cs typeface="Times New Roman" pitchFamily="18" charset="0"/>
              </a:rPr>
              <a:t>имеющие достаточные доходы для получения ипотечного кредита</a:t>
            </a:r>
          </a:p>
        </p:txBody>
      </p:sp>
      <p:pic>
        <p:nvPicPr>
          <p:cNvPr id="21506" name="Picture 2" descr="http://www.peakdriving.co.uk/wp-content/uploads/2012/10/Screen-Shot-2012-10-16-at-17.26.29.png"/>
          <p:cNvPicPr>
            <a:picLocks noChangeAspect="1" noChangeArrowheads="1"/>
          </p:cNvPicPr>
          <p:nvPr/>
        </p:nvPicPr>
        <p:blipFill>
          <a:blip r:embed="rId2" cstate="print"/>
          <a:srcRect/>
          <a:stretch>
            <a:fillRect/>
          </a:stretch>
        </p:blipFill>
        <p:spPr bwMode="auto">
          <a:xfrm>
            <a:off x="179512" y="1196752"/>
            <a:ext cx="1951892" cy="2592288"/>
          </a:xfrm>
          <a:prstGeom prst="rect">
            <a:avLst/>
          </a:prstGeom>
          <a:noFill/>
        </p:spPr>
      </p:pic>
      <p:sp>
        <p:nvSpPr>
          <p:cNvPr id="7" name="TextBox 6"/>
          <p:cNvSpPr txBox="1"/>
          <p:nvPr/>
        </p:nvSpPr>
        <p:spPr>
          <a:xfrm>
            <a:off x="971600" y="4293096"/>
            <a:ext cx="7920880" cy="2462213"/>
          </a:xfrm>
          <a:prstGeom prst="rect">
            <a:avLst/>
          </a:prstGeom>
          <a:noFill/>
          <a:ln w="19050">
            <a:solidFill>
              <a:schemeClr val="tx2">
                <a:lumMod val="40000"/>
                <a:lumOff val="60000"/>
              </a:schemeClr>
            </a:solidFill>
            <a:prstDash val="dash"/>
          </a:ln>
        </p:spPr>
        <p:txBody>
          <a:bodyPr wrap="square" rtlCol="0">
            <a:spAutoFit/>
          </a:bodyPr>
          <a:lstStyle/>
          <a:p>
            <a:pPr algn="just"/>
            <a:r>
              <a:rPr lang="ru-RU" sz="2200" b="1" dirty="0" smtClean="0">
                <a:latin typeface="Times New Roman" pitchFamily="18" charset="0"/>
                <a:cs typeface="Times New Roman" pitchFamily="18" charset="0"/>
              </a:rPr>
              <a:t>Условием участия в подпрограмме «Социальная ипотека» является заключение соглашение по осуществлению трудовой деятельности в расположенной и зарегистрированной в Московской области научной организации или организации ОПК (филиале научной организации или организации ОПК), государственном учреждении Московской области на срок не менее 10 лет</a:t>
            </a:r>
          </a:p>
        </p:txBody>
      </p:sp>
      <p:pic>
        <p:nvPicPr>
          <p:cNvPr id="10" name="Picture 4" descr="http://mirdachnika.by/image/data/KATALOG/solncezachita/foto%20rola/v-z.png"/>
          <p:cNvPicPr>
            <a:picLocks noChangeAspect="1" noChangeArrowheads="1"/>
          </p:cNvPicPr>
          <p:nvPr/>
        </p:nvPicPr>
        <p:blipFill>
          <a:blip r:embed="rId3" cstate="print"/>
          <a:srcRect/>
          <a:stretch>
            <a:fillRect/>
          </a:stretch>
        </p:blipFill>
        <p:spPr bwMode="auto">
          <a:xfrm>
            <a:off x="323528" y="4365104"/>
            <a:ext cx="431032" cy="1365869"/>
          </a:xfrm>
          <a:prstGeom prst="rect">
            <a:avLst/>
          </a:prstGeom>
          <a:noFill/>
        </p:spPr>
      </p:pic>
    </p:spTree>
    <p:extLst>
      <p:ext uri="{BB962C8B-B14F-4D97-AF65-F5344CB8AC3E}">
        <p14:creationId xmlns:p14="http://schemas.microsoft.com/office/powerpoint/2010/main" xmlns="" val="3153423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8784000" y="6498000"/>
            <a:ext cx="360000" cy="360000"/>
          </a:xfrm>
        </p:spPr>
        <p:txBody>
          <a:bodyPr/>
          <a:lstStyle/>
          <a:p>
            <a:fld id="{5AC0E1C0-D427-4C77-A307-29ED539FC9BC}" type="slidenum">
              <a:rPr lang="ru-RU" smtClean="0">
                <a:solidFill>
                  <a:prstClr val="white"/>
                </a:solidFill>
              </a:rPr>
              <a:pPr/>
              <a:t>4</a:t>
            </a:fld>
            <a:endParaRPr lang="ru-RU">
              <a:solidFill>
                <a:prstClr val="white"/>
              </a:solidFill>
            </a:endParaRPr>
          </a:p>
        </p:txBody>
      </p:sp>
      <p:sp>
        <p:nvSpPr>
          <p:cNvPr id="10" name="Объект 2"/>
          <p:cNvSpPr>
            <a:spLocks noGrp="1"/>
          </p:cNvSpPr>
          <p:nvPr>
            <p:ph sz="half" idx="1"/>
          </p:nvPr>
        </p:nvSpPr>
        <p:spPr>
          <a:xfrm>
            <a:off x="0" y="980728"/>
            <a:ext cx="9144000" cy="2520280"/>
          </a:xfrm>
        </p:spPr>
        <p:txBody>
          <a:bodyPr>
            <a:noAutofit/>
          </a:bodyPr>
          <a:lstStyle/>
          <a:p>
            <a:pPr algn="just"/>
            <a:r>
              <a:rPr lang="ru-RU" sz="1800" b="1" dirty="0" smtClean="0">
                <a:latin typeface="Times New Roman" pitchFamily="18" charset="0"/>
                <a:cs typeface="Times New Roman" pitchFamily="18" charset="0"/>
              </a:rPr>
              <a:t>соответствие тематики работ научных исследований приоритетным для Московской области направлениям развития науки, технологий и техники, утвержденные распоряжением Правительства Московской области от 26.12.2016      № 446-РП</a:t>
            </a:r>
          </a:p>
          <a:p>
            <a:pPr algn="just">
              <a:spcBef>
                <a:spcPts val="0"/>
              </a:spcBef>
            </a:pPr>
            <a:r>
              <a:rPr lang="ru-RU" sz="1800" b="1" dirty="0" smtClean="0">
                <a:latin typeface="Times New Roman" pitchFamily="18" charset="0"/>
                <a:cs typeface="Times New Roman" pitchFamily="18" charset="0"/>
              </a:rPr>
              <a:t>научная и социально-экономическая значимость проводимых исследований для Московской области</a:t>
            </a:r>
            <a:r>
              <a:rPr lang="en-US" sz="1800" b="1" dirty="0" smtClean="0">
                <a:latin typeface="Times New Roman" pitchFamily="18" charset="0"/>
                <a:cs typeface="Times New Roman" pitchFamily="18" charset="0"/>
              </a:rPr>
              <a:t>;</a:t>
            </a:r>
          </a:p>
          <a:p>
            <a:pPr algn="just"/>
            <a:r>
              <a:rPr lang="ru-RU" sz="1800" b="1" dirty="0" smtClean="0">
                <a:latin typeface="Times New Roman" pitchFamily="18" charset="0"/>
                <a:cs typeface="Times New Roman" pitchFamily="18" charset="0"/>
              </a:rPr>
              <a:t>их новизна и актуальность</a:t>
            </a:r>
            <a:r>
              <a:rPr lang="en-US" sz="1800" b="1" dirty="0" smtClean="0">
                <a:latin typeface="Times New Roman" pitchFamily="18" charset="0"/>
                <a:cs typeface="Times New Roman" pitchFamily="18" charset="0"/>
              </a:rPr>
              <a:t>;</a:t>
            </a:r>
            <a:endParaRPr lang="ru-RU" sz="1800" b="1" dirty="0" smtClean="0">
              <a:latin typeface="Times New Roman" pitchFamily="18" charset="0"/>
              <a:cs typeface="Times New Roman" pitchFamily="18" charset="0"/>
            </a:endParaRPr>
          </a:p>
          <a:p>
            <a:pPr algn="just"/>
            <a:r>
              <a:rPr lang="ru-RU" sz="1800" b="1" dirty="0" smtClean="0">
                <a:latin typeface="Times New Roman" pitchFamily="18" charset="0"/>
                <a:cs typeface="Times New Roman" pitchFamily="18" charset="0"/>
              </a:rPr>
              <a:t>применимость (внедряемость)</a:t>
            </a:r>
          </a:p>
          <a:p>
            <a:pPr algn="just"/>
            <a:r>
              <a:rPr lang="ru-RU" sz="1800" b="1" dirty="0" smtClean="0">
                <a:latin typeface="Times New Roman" pitchFamily="18" charset="0"/>
                <a:cs typeface="Times New Roman" pitchFamily="18" charset="0"/>
              </a:rPr>
              <a:t>профессиональные достижения в научной и научно-технической деятельности </a:t>
            </a:r>
            <a:br>
              <a:rPr lang="ru-RU" sz="1800" b="1" dirty="0" smtClean="0">
                <a:latin typeface="Times New Roman" pitchFamily="18" charset="0"/>
                <a:cs typeface="Times New Roman" pitchFamily="18" charset="0"/>
              </a:rPr>
            </a:br>
            <a:r>
              <a:rPr lang="ru-RU" sz="1800" b="1" i="1" dirty="0" smtClean="0">
                <a:latin typeface="Times New Roman" pitchFamily="18" charset="0"/>
                <a:cs typeface="Times New Roman" pitchFamily="18" charset="0"/>
              </a:rPr>
              <a:t>(при наличии):</a:t>
            </a:r>
          </a:p>
          <a:p>
            <a:pPr algn="just">
              <a:buNone/>
            </a:pPr>
            <a:endParaRPr lang="ru-RU" sz="1800" b="1" dirty="0" smtClean="0">
              <a:latin typeface="Times New Roman" pitchFamily="18" charset="0"/>
              <a:cs typeface="Times New Roman" pitchFamily="18" charset="0"/>
            </a:endParaRPr>
          </a:p>
        </p:txBody>
      </p:sp>
      <p:sp>
        <p:nvSpPr>
          <p:cNvPr id="21" name="Заголовок 1"/>
          <p:cNvSpPr>
            <a:spLocks noGrp="1"/>
          </p:cNvSpPr>
          <p:nvPr>
            <p:ph type="title"/>
          </p:nvPr>
        </p:nvSpPr>
        <p:spPr>
          <a:xfrm>
            <a:off x="1" y="2952"/>
            <a:ext cx="9144000" cy="833760"/>
          </a:xfr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ru-RU" sz="2800" dirty="0" smtClean="0">
                <a:solidFill>
                  <a:schemeClr val="bg1"/>
                </a:solidFill>
                <a:latin typeface="Times New Roman" pitchFamily="18" charset="0"/>
                <a:cs typeface="Times New Roman" pitchFamily="18" charset="0"/>
              </a:rPr>
              <a:t>Дополнительные критерии отбора</a:t>
            </a:r>
            <a:br>
              <a:rPr lang="ru-RU" sz="2800" dirty="0" smtClean="0">
                <a:solidFill>
                  <a:schemeClr val="bg1"/>
                </a:solidFill>
                <a:latin typeface="Times New Roman" pitchFamily="18" charset="0"/>
                <a:cs typeface="Times New Roman" pitchFamily="18" charset="0"/>
              </a:rPr>
            </a:br>
            <a:r>
              <a:rPr lang="ru-RU" sz="2800" dirty="0" smtClean="0">
                <a:solidFill>
                  <a:schemeClr val="bg1"/>
                </a:solidFill>
                <a:latin typeface="Times New Roman" pitchFamily="18" charset="0"/>
                <a:cs typeface="Times New Roman" pitchFamily="18" charset="0"/>
              </a:rPr>
              <a:t> </a:t>
            </a:r>
            <a:r>
              <a:rPr lang="ru-RU" sz="2800" b="1" dirty="0" smtClean="0">
                <a:solidFill>
                  <a:srgbClr val="C00000"/>
                </a:solidFill>
                <a:latin typeface="Times New Roman" pitchFamily="18" charset="0"/>
                <a:cs typeface="Times New Roman" pitchFamily="18" charset="0"/>
              </a:rPr>
              <a:t>молодых ученых и специалистов</a:t>
            </a:r>
            <a:endParaRPr lang="ru-RU" sz="2800" b="1" dirty="0">
              <a:solidFill>
                <a:srgbClr val="C00000"/>
              </a:solidFill>
              <a:latin typeface="Times New Roman" pitchFamily="18" charset="0"/>
              <a:cs typeface="Times New Roman" pitchFamily="18" charset="0"/>
            </a:endParaRPr>
          </a:p>
        </p:txBody>
      </p:sp>
      <p:sp>
        <p:nvSpPr>
          <p:cNvPr id="22" name="TextBox 21"/>
          <p:cNvSpPr txBox="1"/>
          <p:nvPr/>
        </p:nvSpPr>
        <p:spPr>
          <a:xfrm>
            <a:off x="1835696" y="4149080"/>
            <a:ext cx="7092280" cy="2031325"/>
          </a:xfrm>
          <a:prstGeom prst="rect">
            <a:avLst/>
          </a:prstGeom>
          <a:solidFill>
            <a:schemeClr val="accent5">
              <a:lumMod val="20000"/>
              <a:lumOff val="80000"/>
            </a:schemeClr>
          </a:solidFill>
        </p:spPr>
        <p:txBody>
          <a:bodyPr wrap="square" rtlCol="0">
            <a:spAutoFit/>
          </a:bodyPr>
          <a:lstStyle/>
          <a:p>
            <a:r>
              <a:rPr lang="ru-RU" b="1" dirty="0" smtClean="0">
                <a:latin typeface="Times New Roman" pitchFamily="18" charset="0"/>
                <a:cs typeface="Times New Roman" pitchFamily="18" charset="0"/>
              </a:rPr>
              <a:t>ученая степень;</a:t>
            </a:r>
          </a:p>
          <a:p>
            <a:r>
              <a:rPr lang="ru-RU" b="1" dirty="0" smtClean="0">
                <a:latin typeface="Times New Roman" pitchFamily="18" charset="0"/>
                <a:cs typeface="Times New Roman" pitchFamily="18" charset="0"/>
              </a:rPr>
              <a:t>премии, призы и иные награды</a:t>
            </a:r>
            <a:r>
              <a:rPr lang="en-US" b="1" dirty="0" smtClean="0">
                <a:latin typeface="Times New Roman" pitchFamily="18" charset="0"/>
                <a:cs typeface="Times New Roman" pitchFamily="18" charset="0"/>
              </a:rPr>
              <a:t>;</a:t>
            </a:r>
            <a:endParaRPr lang="ru-RU" b="1"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реализованные научные гранты;</a:t>
            </a:r>
          </a:p>
          <a:p>
            <a:r>
              <a:rPr lang="ru-RU" b="1" dirty="0" smtClean="0">
                <a:latin typeface="Times New Roman" pitchFamily="18" charset="0"/>
                <a:cs typeface="Times New Roman" pitchFamily="18" charset="0"/>
              </a:rPr>
              <a:t>участие в программах в сфере развития научной деятельности;</a:t>
            </a:r>
          </a:p>
          <a:p>
            <a:r>
              <a:rPr lang="ru-RU" b="1" dirty="0" smtClean="0">
                <a:latin typeface="Times New Roman" pitchFamily="18" charset="0"/>
                <a:cs typeface="Times New Roman" pitchFamily="18" charset="0"/>
              </a:rPr>
              <a:t>печатные публикации в ведущих научных журналах,</a:t>
            </a:r>
          </a:p>
          <a:p>
            <a:r>
              <a:rPr lang="ru-RU" b="1" dirty="0" smtClean="0">
                <a:latin typeface="Times New Roman" pitchFamily="18" charset="0"/>
                <a:cs typeface="Times New Roman" pitchFamily="18" charset="0"/>
              </a:rPr>
              <a:t>патенты на изобретения, полезные модели, промышленные образцы, свидетельства о регистрации программ для ЭВМ</a:t>
            </a:r>
          </a:p>
        </p:txBody>
      </p:sp>
      <p:pic>
        <p:nvPicPr>
          <p:cNvPr id="20482" name="Picture 2" descr="http://www.lackservice-hamburg.de/images/6397253_m.jpg"/>
          <p:cNvPicPr>
            <a:picLocks noChangeAspect="1" noChangeArrowheads="1"/>
          </p:cNvPicPr>
          <p:nvPr/>
        </p:nvPicPr>
        <p:blipFill>
          <a:blip r:embed="rId2" cstate="print"/>
          <a:srcRect/>
          <a:stretch>
            <a:fillRect/>
          </a:stretch>
        </p:blipFill>
        <p:spPr bwMode="auto">
          <a:xfrm>
            <a:off x="0" y="4149080"/>
            <a:ext cx="1547664" cy="1998732"/>
          </a:xfrm>
          <a:prstGeom prst="rect">
            <a:avLst/>
          </a:prstGeom>
          <a:noFill/>
        </p:spPr>
      </p:pic>
      <p:pic>
        <p:nvPicPr>
          <p:cNvPr id="3076" name="Picture 4" descr="http://s3.e-monsite.com/2010/12/04/01/resize_550_550/Flechedroite.png"/>
          <p:cNvPicPr>
            <a:picLocks noChangeAspect="1" noChangeArrowheads="1"/>
          </p:cNvPicPr>
          <p:nvPr/>
        </p:nvPicPr>
        <p:blipFill>
          <a:blip r:embed="rId3" cstate="print"/>
          <a:srcRect/>
          <a:stretch>
            <a:fillRect/>
          </a:stretch>
        </p:blipFill>
        <p:spPr bwMode="auto">
          <a:xfrm>
            <a:off x="0" y="908720"/>
            <a:ext cx="323528" cy="432048"/>
          </a:xfrm>
          <a:prstGeom prst="rect">
            <a:avLst/>
          </a:prstGeom>
          <a:noFill/>
        </p:spPr>
      </p:pic>
      <p:pic>
        <p:nvPicPr>
          <p:cNvPr id="9" name="Picture 4" descr="http://s3.e-monsite.com/2010/12/04/01/resize_550_550/Flechedroite.png"/>
          <p:cNvPicPr>
            <a:picLocks noChangeAspect="1" noChangeArrowheads="1"/>
          </p:cNvPicPr>
          <p:nvPr/>
        </p:nvPicPr>
        <p:blipFill>
          <a:blip r:embed="rId3" cstate="print"/>
          <a:srcRect/>
          <a:stretch>
            <a:fillRect/>
          </a:stretch>
        </p:blipFill>
        <p:spPr bwMode="auto">
          <a:xfrm>
            <a:off x="0" y="1988840"/>
            <a:ext cx="251520" cy="432048"/>
          </a:xfrm>
          <a:prstGeom prst="rect">
            <a:avLst/>
          </a:prstGeom>
          <a:noFill/>
        </p:spPr>
      </p:pic>
      <p:pic>
        <p:nvPicPr>
          <p:cNvPr id="11" name="Picture 4" descr="http://s3.e-monsite.com/2010/12/04/01/resize_550_550/Flechedroite.png"/>
          <p:cNvPicPr>
            <a:picLocks noChangeAspect="1" noChangeArrowheads="1"/>
          </p:cNvPicPr>
          <p:nvPr/>
        </p:nvPicPr>
        <p:blipFill>
          <a:blip r:embed="rId3" cstate="print"/>
          <a:srcRect/>
          <a:stretch>
            <a:fillRect/>
          </a:stretch>
        </p:blipFill>
        <p:spPr bwMode="auto">
          <a:xfrm>
            <a:off x="0" y="2564904"/>
            <a:ext cx="251520" cy="432048"/>
          </a:xfrm>
          <a:prstGeom prst="rect">
            <a:avLst/>
          </a:prstGeom>
          <a:noFill/>
        </p:spPr>
      </p:pic>
      <p:pic>
        <p:nvPicPr>
          <p:cNvPr id="12" name="Picture 4" descr="http://s3.e-monsite.com/2010/12/04/01/resize_550_550/Flechedroite.png"/>
          <p:cNvPicPr>
            <a:picLocks noChangeAspect="1" noChangeArrowheads="1"/>
          </p:cNvPicPr>
          <p:nvPr/>
        </p:nvPicPr>
        <p:blipFill>
          <a:blip r:embed="rId3" cstate="print"/>
          <a:srcRect/>
          <a:stretch>
            <a:fillRect/>
          </a:stretch>
        </p:blipFill>
        <p:spPr bwMode="auto">
          <a:xfrm>
            <a:off x="0" y="2852936"/>
            <a:ext cx="251520" cy="432048"/>
          </a:xfrm>
          <a:prstGeom prst="rect">
            <a:avLst/>
          </a:prstGeom>
          <a:noFill/>
        </p:spPr>
      </p:pic>
      <p:pic>
        <p:nvPicPr>
          <p:cNvPr id="13" name="Picture 4" descr="http://s3.e-monsite.com/2010/12/04/01/resize_550_550/Flechedroite.png"/>
          <p:cNvPicPr>
            <a:picLocks noChangeAspect="1" noChangeArrowheads="1"/>
          </p:cNvPicPr>
          <p:nvPr/>
        </p:nvPicPr>
        <p:blipFill>
          <a:blip r:embed="rId3" cstate="print"/>
          <a:srcRect/>
          <a:stretch>
            <a:fillRect/>
          </a:stretch>
        </p:blipFill>
        <p:spPr bwMode="auto">
          <a:xfrm>
            <a:off x="0" y="3068960"/>
            <a:ext cx="251520" cy="43204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8784000" y="6498000"/>
            <a:ext cx="360000" cy="360000"/>
          </a:xfrm>
        </p:spPr>
        <p:txBody>
          <a:bodyPr/>
          <a:lstStyle/>
          <a:p>
            <a:fld id="{5AC0E1C0-D427-4C77-A307-29ED539FC9BC}" type="slidenum">
              <a:rPr lang="ru-RU" smtClean="0">
                <a:solidFill>
                  <a:prstClr val="white"/>
                </a:solidFill>
              </a:rPr>
              <a:pPr/>
              <a:t>5</a:t>
            </a:fld>
            <a:endParaRPr lang="ru-RU">
              <a:solidFill>
                <a:prstClr val="white"/>
              </a:solidFill>
            </a:endParaRPr>
          </a:p>
        </p:txBody>
      </p:sp>
      <p:sp>
        <p:nvSpPr>
          <p:cNvPr id="10" name="Объект 2"/>
          <p:cNvSpPr>
            <a:spLocks noGrp="1"/>
          </p:cNvSpPr>
          <p:nvPr>
            <p:ph sz="half" idx="1"/>
          </p:nvPr>
        </p:nvSpPr>
        <p:spPr>
          <a:xfrm>
            <a:off x="0" y="764704"/>
            <a:ext cx="9144000" cy="2520280"/>
          </a:xfrm>
        </p:spPr>
        <p:txBody>
          <a:bodyPr>
            <a:noAutofit/>
          </a:bodyPr>
          <a:lstStyle/>
          <a:p>
            <a:pPr algn="just"/>
            <a:r>
              <a:rPr lang="ru-RU" sz="1700" b="1" dirty="0" smtClean="0">
                <a:latin typeface="Times New Roman" pitchFamily="18" charset="0"/>
                <a:cs typeface="Times New Roman" pitchFamily="18" charset="0"/>
              </a:rPr>
              <a:t>участие в разработке и внедрении технологий, соответствующих перечню критических технологий Российской Федерации, утвержденному Указом Президента Российской Федерации от 07.07.2011 № 899</a:t>
            </a:r>
            <a:r>
              <a:rPr lang="en-US" sz="1700" b="1" dirty="0" smtClean="0">
                <a:latin typeface="Times New Roman" pitchFamily="18" charset="0"/>
                <a:cs typeface="Times New Roman" pitchFamily="18" charset="0"/>
              </a:rPr>
              <a:t>;</a:t>
            </a:r>
          </a:p>
          <a:p>
            <a:r>
              <a:rPr lang="ru-RU" sz="1700" b="1" dirty="0" smtClean="0">
                <a:latin typeface="Times New Roman" pitchFamily="18" charset="0"/>
                <a:cs typeface="Times New Roman" pitchFamily="18" charset="0"/>
              </a:rPr>
              <a:t>значимость в производственном процессе организации;</a:t>
            </a:r>
          </a:p>
          <a:p>
            <a:r>
              <a:rPr lang="ru-RU" sz="1700" b="1" dirty="0" smtClean="0">
                <a:latin typeface="Times New Roman" pitchFamily="18" charset="0"/>
                <a:cs typeface="Times New Roman" pitchFamily="18" charset="0"/>
              </a:rPr>
              <a:t>профессия в соответствии со Справочником, утвержденным Приказом Министерства труда и социальной защиты Российской Федерации от 02.11.2015 № 832;</a:t>
            </a:r>
          </a:p>
          <a:p>
            <a:r>
              <a:rPr lang="ru-RU" sz="1700" b="1" dirty="0" smtClean="0">
                <a:latin typeface="Times New Roman" pitchFamily="18" charset="0"/>
                <a:cs typeface="Times New Roman" pitchFamily="18" charset="0"/>
              </a:rPr>
              <a:t>участие в реализации программ </a:t>
            </a:r>
            <a:r>
              <a:rPr lang="ru-RU" sz="1700" b="1" dirty="0" err="1" smtClean="0">
                <a:latin typeface="Times New Roman" pitchFamily="18" charset="0"/>
                <a:cs typeface="Times New Roman" pitchFamily="18" charset="0"/>
              </a:rPr>
              <a:t>импортозамещения</a:t>
            </a:r>
            <a:r>
              <a:rPr lang="ru-RU" sz="1700" b="1" dirty="0" smtClean="0">
                <a:latin typeface="Times New Roman" pitchFamily="18" charset="0"/>
                <a:cs typeface="Times New Roman" pitchFamily="18" charset="0"/>
              </a:rPr>
              <a:t> и развития организации;</a:t>
            </a:r>
          </a:p>
          <a:p>
            <a:r>
              <a:rPr lang="ru-RU" sz="1700" b="1" dirty="0" smtClean="0">
                <a:latin typeface="Times New Roman" pitchFamily="18" charset="0"/>
                <a:cs typeface="Times New Roman" pitchFamily="18" charset="0"/>
              </a:rPr>
              <a:t>участие в опытно-конструкторских и технологических работах</a:t>
            </a:r>
            <a:r>
              <a:rPr lang="en-US" sz="1700" b="1" dirty="0" smtClean="0">
                <a:latin typeface="Times New Roman" pitchFamily="18" charset="0"/>
                <a:cs typeface="Times New Roman" pitchFamily="18" charset="0"/>
              </a:rPr>
              <a:t>;</a:t>
            </a:r>
            <a:endParaRPr lang="ru-RU" sz="1700" b="1" dirty="0" smtClean="0">
              <a:latin typeface="Times New Roman" pitchFamily="18" charset="0"/>
              <a:cs typeface="Times New Roman" pitchFamily="18" charset="0"/>
            </a:endParaRPr>
          </a:p>
          <a:p>
            <a:r>
              <a:rPr lang="ru-RU" sz="1700" b="1" dirty="0" smtClean="0">
                <a:latin typeface="Times New Roman" pitchFamily="18" charset="0"/>
                <a:cs typeface="Times New Roman" pitchFamily="18" charset="0"/>
              </a:rPr>
              <a:t>участие в проектах по внедрению новых технологий и современных методов организации труда</a:t>
            </a:r>
            <a:r>
              <a:rPr lang="en-US" sz="1700" b="1" dirty="0" smtClean="0">
                <a:latin typeface="Times New Roman" pitchFamily="18" charset="0"/>
                <a:cs typeface="Times New Roman" pitchFamily="18" charset="0"/>
              </a:rPr>
              <a:t>;</a:t>
            </a:r>
            <a:endParaRPr lang="ru-RU" sz="1700" b="1" dirty="0" smtClean="0">
              <a:latin typeface="Times New Roman" pitchFamily="18" charset="0"/>
              <a:cs typeface="Times New Roman" pitchFamily="18" charset="0"/>
            </a:endParaRPr>
          </a:p>
          <a:p>
            <a:r>
              <a:rPr lang="ru-RU" sz="1700" b="1" dirty="0" smtClean="0">
                <a:latin typeface="Times New Roman" pitchFamily="18" charset="0"/>
                <a:cs typeface="Times New Roman" pitchFamily="18" charset="0"/>
              </a:rPr>
              <a:t>участие в выполнении организацией государственного оборонного заказа;</a:t>
            </a:r>
          </a:p>
          <a:p>
            <a:r>
              <a:rPr lang="ru-RU" sz="1700" b="1" dirty="0" smtClean="0">
                <a:latin typeface="Times New Roman" pitchFamily="18" charset="0"/>
                <a:cs typeface="Times New Roman" pitchFamily="18" charset="0"/>
              </a:rPr>
              <a:t>наличие профессиональных достижений в производственной деятельности организации</a:t>
            </a:r>
            <a:r>
              <a:rPr lang="en-US" sz="1700" b="1" dirty="0" smtClean="0">
                <a:latin typeface="Times New Roman" pitchFamily="18" charset="0"/>
                <a:cs typeface="Times New Roman" pitchFamily="18" charset="0"/>
              </a:rPr>
              <a:t> (</a:t>
            </a:r>
            <a:r>
              <a:rPr lang="ru-RU" sz="1700" b="1" dirty="0" smtClean="0">
                <a:latin typeface="Times New Roman" pitchFamily="18" charset="0"/>
                <a:cs typeface="Times New Roman" pitchFamily="18" charset="0"/>
              </a:rPr>
              <a:t>при наличии):</a:t>
            </a:r>
          </a:p>
          <a:p>
            <a:pPr algn="just">
              <a:buNone/>
            </a:pPr>
            <a:endParaRPr lang="ru-RU" sz="1700" b="1" dirty="0" smtClean="0">
              <a:latin typeface="Times New Roman" pitchFamily="18" charset="0"/>
              <a:cs typeface="Times New Roman" pitchFamily="18" charset="0"/>
            </a:endParaRPr>
          </a:p>
        </p:txBody>
      </p:sp>
      <p:sp>
        <p:nvSpPr>
          <p:cNvPr id="21" name="Заголовок 1"/>
          <p:cNvSpPr>
            <a:spLocks noGrp="1"/>
          </p:cNvSpPr>
          <p:nvPr>
            <p:ph type="title"/>
          </p:nvPr>
        </p:nvSpPr>
        <p:spPr>
          <a:xfrm>
            <a:off x="1" y="2952"/>
            <a:ext cx="9144000" cy="761752"/>
          </a:xfr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ru-RU" sz="2600" dirty="0" smtClean="0">
                <a:solidFill>
                  <a:schemeClr val="bg1"/>
                </a:solidFill>
                <a:latin typeface="Times New Roman" pitchFamily="18" charset="0"/>
                <a:cs typeface="Times New Roman" pitchFamily="18" charset="0"/>
              </a:rPr>
              <a:t>Дополнительные критерии отбора</a:t>
            </a:r>
            <a:br>
              <a:rPr lang="ru-RU" sz="2600" dirty="0" smtClean="0">
                <a:solidFill>
                  <a:schemeClr val="bg1"/>
                </a:solidFill>
                <a:latin typeface="Times New Roman" pitchFamily="18" charset="0"/>
                <a:cs typeface="Times New Roman" pitchFamily="18" charset="0"/>
              </a:rPr>
            </a:br>
            <a:r>
              <a:rPr lang="ru-RU" sz="2600" dirty="0" smtClean="0">
                <a:solidFill>
                  <a:schemeClr val="bg1"/>
                </a:solidFill>
                <a:latin typeface="Times New Roman" pitchFamily="18" charset="0"/>
                <a:cs typeface="Times New Roman" pitchFamily="18" charset="0"/>
              </a:rPr>
              <a:t> </a:t>
            </a:r>
            <a:r>
              <a:rPr lang="ru-RU" sz="2600" b="1" dirty="0" smtClean="0">
                <a:solidFill>
                  <a:srgbClr val="C00000"/>
                </a:solidFill>
                <a:latin typeface="Times New Roman" pitchFamily="18" charset="0"/>
                <a:cs typeface="Times New Roman" pitchFamily="18" charset="0"/>
              </a:rPr>
              <a:t>молодых уникальных специалистов</a:t>
            </a:r>
            <a:endParaRPr lang="ru-RU" sz="2600" b="1" dirty="0">
              <a:solidFill>
                <a:srgbClr val="C00000"/>
              </a:solidFill>
              <a:latin typeface="Times New Roman" pitchFamily="18" charset="0"/>
              <a:cs typeface="Times New Roman" pitchFamily="18" charset="0"/>
            </a:endParaRPr>
          </a:p>
        </p:txBody>
      </p:sp>
      <p:pic>
        <p:nvPicPr>
          <p:cNvPr id="14" name="Picture 4" descr="http://s3.e-monsite.com/2010/12/04/01/resize_550_550/Flechedroite.png"/>
          <p:cNvPicPr>
            <a:picLocks noChangeAspect="1" noChangeArrowheads="1"/>
          </p:cNvPicPr>
          <p:nvPr/>
        </p:nvPicPr>
        <p:blipFill>
          <a:blip r:embed="rId2" cstate="print"/>
          <a:srcRect/>
          <a:stretch>
            <a:fillRect/>
          </a:stretch>
        </p:blipFill>
        <p:spPr bwMode="auto">
          <a:xfrm>
            <a:off x="0" y="692696"/>
            <a:ext cx="251520" cy="432048"/>
          </a:xfrm>
          <a:prstGeom prst="rect">
            <a:avLst/>
          </a:prstGeom>
          <a:noFill/>
        </p:spPr>
      </p:pic>
      <p:pic>
        <p:nvPicPr>
          <p:cNvPr id="15" name="Picture 4" descr="http://s3.e-monsite.com/2010/12/04/01/resize_550_550/Flechedroite.png"/>
          <p:cNvPicPr>
            <a:picLocks noChangeAspect="1" noChangeArrowheads="1"/>
          </p:cNvPicPr>
          <p:nvPr/>
        </p:nvPicPr>
        <p:blipFill>
          <a:blip r:embed="rId2" cstate="print"/>
          <a:srcRect/>
          <a:stretch>
            <a:fillRect/>
          </a:stretch>
        </p:blipFill>
        <p:spPr bwMode="auto">
          <a:xfrm>
            <a:off x="0" y="1412776"/>
            <a:ext cx="251520" cy="432048"/>
          </a:xfrm>
          <a:prstGeom prst="rect">
            <a:avLst/>
          </a:prstGeom>
          <a:noFill/>
        </p:spPr>
      </p:pic>
      <p:pic>
        <p:nvPicPr>
          <p:cNvPr id="16" name="Picture 4" descr="http://s3.e-monsite.com/2010/12/04/01/resize_550_550/Flechedroite.png"/>
          <p:cNvPicPr>
            <a:picLocks noChangeAspect="1" noChangeArrowheads="1"/>
          </p:cNvPicPr>
          <p:nvPr/>
        </p:nvPicPr>
        <p:blipFill>
          <a:blip r:embed="rId2" cstate="print"/>
          <a:srcRect/>
          <a:stretch>
            <a:fillRect/>
          </a:stretch>
        </p:blipFill>
        <p:spPr bwMode="auto">
          <a:xfrm>
            <a:off x="0" y="1700808"/>
            <a:ext cx="251520" cy="432048"/>
          </a:xfrm>
          <a:prstGeom prst="rect">
            <a:avLst/>
          </a:prstGeom>
          <a:noFill/>
        </p:spPr>
      </p:pic>
      <p:pic>
        <p:nvPicPr>
          <p:cNvPr id="17" name="Picture 4" descr="http://s3.e-monsite.com/2010/12/04/01/resize_550_550/Flechedroite.png"/>
          <p:cNvPicPr>
            <a:picLocks noChangeAspect="1" noChangeArrowheads="1"/>
          </p:cNvPicPr>
          <p:nvPr/>
        </p:nvPicPr>
        <p:blipFill>
          <a:blip r:embed="rId2" cstate="print"/>
          <a:srcRect/>
          <a:stretch>
            <a:fillRect/>
          </a:stretch>
        </p:blipFill>
        <p:spPr bwMode="auto">
          <a:xfrm>
            <a:off x="0" y="2492896"/>
            <a:ext cx="251520" cy="432048"/>
          </a:xfrm>
          <a:prstGeom prst="rect">
            <a:avLst/>
          </a:prstGeom>
          <a:noFill/>
        </p:spPr>
      </p:pic>
      <p:pic>
        <p:nvPicPr>
          <p:cNvPr id="18" name="Picture 4" descr="http://s3.e-monsite.com/2010/12/04/01/resize_550_550/Flechedroite.png"/>
          <p:cNvPicPr>
            <a:picLocks noChangeAspect="1" noChangeArrowheads="1"/>
          </p:cNvPicPr>
          <p:nvPr/>
        </p:nvPicPr>
        <p:blipFill>
          <a:blip r:embed="rId2" cstate="print"/>
          <a:srcRect/>
          <a:stretch>
            <a:fillRect/>
          </a:stretch>
        </p:blipFill>
        <p:spPr bwMode="auto">
          <a:xfrm>
            <a:off x="0" y="3284984"/>
            <a:ext cx="251520" cy="432048"/>
          </a:xfrm>
          <a:prstGeom prst="rect">
            <a:avLst/>
          </a:prstGeom>
          <a:noFill/>
        </p:spPr>
      </p:pic>
      <p:pic>
        <p:nvPicPr>
          <p:cNvPr id="19" name="Picture 4" descr="http://s3.e-monsite.com/2010/12/04/01/resize_550_550/Flechedroite.png"/>
          <p:cNvPicPr>
            <a:picLocks noChangeAspect="1" noChangeArrowheads="1"/>
          </p:cNvPicPr>
          <p:nvPr/>
        </p:nvPicPr>
        <p:blipFill>
          <a:blip r:embed="rId2" cstate="print"/>
          <a:srcRect/>
          <a:stretch>
            <a:fillRect/>
          </a:stretch>
        </p:blipFill>
        <p:spPr bwMode="auto">
          <a:xfrm>
            <a:off x="0" y="3501008"/>
            <a:ext cx="251520" cy="432048"/>
          </a:xfrm>
          <a:prstGeom prst="rect">
            <a:avLst/>
          </a:prstGeom>
          <a:noFill/>
        </p:spPr>
      </p:pic>
      <p:pic>
        <p:nvPicPr>
          <p:cNvPr id="20" name="Picture 4" descr="http://s3.e-monsite.com/2010/12/04/01/resize_550_550/Flechedroite.png"/>
          <p:cNvPicPr>
            <a:picLocks noChangeAspect="1" noChangeArrowheads="1"/>
          </p:cNvPicPr>
          <p:nvPr/>
        </p:nvPicPr>
        <p:blipFill>
          <a:blip r:embed="rId2" cstate="print"/>
          <a:srcRect/>
          <a:stretch>
            <a:fillRect/>
          </a:stretch>
        </p:blipFill>
        <p:spPr bwMode="auto">
          <a:xfrm>
            <a:off x="0" y="2780928"/>
            <a:ext cx="251520" cy="432048"/>
          </a:xfrm>
          <a:prstGeom prst="rect">
            <a:avLst/>
          </a:prstGeom>
          <a:noFill/>
        </p:spPr>
      </p:pic>
      <p:pic>
        <p:nvPicPr>
          <p:cNvPr id="23" name="Picture 4" descr="http://s3.e-monsite.com/2010/12/04/01/resize_550_550/Flechedroite.png"/>
          <p:cNvPicPr>
            <a:picLocks noChangeAspect="1" noChangeArrowheads="1"/>
          </p:cNvPicPr>
          <p:nvPr/>
        </p:nvPicPr>
        <p:blipFill>
          <a:blip r:embed="rId2" cstate="print"/>
          <a:srcRect/>
          <a:stretch>
            <a:fillRect/>
          </a:stretch>
        </p:blipFill>
        <p:spPr bwMode="auto">
          <a:xfrm>
            <a:off x="0" y="2276872"/>
            <a:ext cx="251520" cy="432048"/>
          </a:xfrm>
          <a:prstGeom prst="rect">
            <a:avLst/>
          </a:prstGeom>
          <a:noFill/>
        </p:spPr>
      </p:pic>
      <p:sp>
        <p:nvSpPr>
          <p:cNvPr id="24" name="TextBox 23"/>
          <p:cNvSpPr txBox="1"/>
          <p:nvPr/>
        </p:nvSpPr>
        <p:spPr>
          <a:xfrm>
            <a:off x="1547664" y="4509120"/>
            <a:ext cx="7596336" cy="2165593"/>
          </a:xfrm>
          <a:prstGeom prst="rect">
            <a:avLst/>
          </a:prstGeom>
          <a:solidFill>
            <a:schemeClr val="accent5">
              <a:lumMod val="20000"/>
              <a:lumOff val="80000"/>
            </a:schemeClr>
          </a:solidFill>
        </p:spPr>
        <p:txBody>
          <a:bodyPr wrap="square" rtlCol="0">
            <a:spAutoFit/>
          </a:bodyPr>
          <a:lstStyle/>
          <a:p>
            <a:r>
              <a:rPr lang="ru-RU" sz="1600" b="1" dirty="0" smtClean="0">
                <a:latin typeface="Times New Roman" pitchFamily="18" charset="0"/>
                <a:cs typeface="Times New Roman" pitchFamily="18" charset="0"/>
              </a:rPr>
              <a:t>повышение квалификации;</a:t>
            </a:r>
          </a:p>
          <a:p>
            <a:r>
              <a:rPr lang="ru-RU" sz="1600" b="1" dirty="0" smtClean="0">
                <a:latin typeface="Times New Roman" pitchFamily="18" charset="0"/>
                <a:cs typeface="Times New Roman" pitchFamily="18" charset="0"/>
              </a:rPr>
              <a:t>премии, призы и иные награды;</a:t>
            </a:r>
          </a:p>
          <a:p>
            <a:r>
              <a:rPr lang="ru-RU" sz="1600" b="1" dirty="0" smtClean="0">
                <a:latin typeface="Times New Roman" pitchFamily="18" charset="0"/>
                <a:cs typeface="Times New Roman" pitchFamily="18" charset="0"/>
              </a:rPr>
              <a:t>стипендии работникам организаций ОПК;</a:t>
            </a:r>
          </a:p>
          <a:p>
            <a:pPr>
              <a:lnSpc>
                <a:spcPct val="114000"/>
              </a:lnSpc>
            </a:pPr>
            <a:r>
              <a:rPr lang="ru-RU" sz="1600" b="1" dirty="0" smtClean="0">
                <a:latin typeface="Times New Roman" pitchFamily="18" charset="0"/>
                <a:cs typeface="Times New Roman" pitchFamily="18" charset="0"/>
              </a:rPr>
              <a:t>патенты на изобретения, полезные модели, промышленные образцы, свидетельства о регистрации программ для ЭВМ, топологии интегральных микросхем;</a:t>
            </a:r>
          </a:p>
          <a:p>
            <a:r>
              <a:rPr lang="ru-RU" sz="1600" b="1" dirty="0" smtClean="0">
                <a:latin typeface="Times New Roman" pitchFamily="18" charset="0"/>
                <a:cs typeface="Times New Roman" pitchFamily="18" charset="0"/>
              </a:rPr>
              <a:t>печатные публикации</a:t>
            </a:r>
            <a:r>
              <a:rPr lang="en-US" sz="1600" b="1" dirty="0" smtClean="0">
                <a:latin typeface="Times New Roman" pitchFamily="18" charset="0"/>
                <a:cs typeface="Times New Roman" pitchFamily="18" charset="0"/>
              </a:rPr>
              <a:t>;</a:t>
            </a:r>
            <a:endParaRPr lang="ru-RU" sz="1600" b="1" dirty="0" smtClean="0">
              <a:latin typeface="Times New Roman" pitchFamily="18" charset="0"/>
              <a:cs typeface="Times New Roman" pitchFamily="18" charset="0"/>
            </a:endParaRPr>
          </a:p>
          <a:p>
            <a:r>
              <a:rPr lang="ru-RU" sz="1600" b="1" dirty="0" smtClean="0">
                <a:latin typeface="Times New Roman" pitchFamily="18" charset="0"/>
                <a:cs typeface="Times New Roman" pitchFamily="18" charset="0"/>
              </a:rPr>
              <a:t>участие в конференциях, семинарах.</a:t>
            </a:r>
          </a:p>
        </p:txBody>
      </p:sp>
      <p:pic>
        <p:nvPicPr>
          <p:cNvPr id="23554" name="Picture 2" descr="https://sitebooster-appsharp.netdna-ssl.com/i/562a5a20f5a47e56ed8eb000/4566fd732e2441fb948150c0ab67a89b/f=JPEG"/>
          <p:cNvPicPr>
            <a:picLocks noChangeAspect="1" noChangeArrowheads="1"/>
          </p:cNvPicPr>
          <p:nvPr/>
        </p:nvPicPr>
        <p:blipFill>
          <a:blip r:embed="rId3" cstate="print"/>
          <a:srcRect/>
          <a:stretch>
            <a:fillRect/>
          </a:stretch>
        </p:blipFill>
        <p:spPr bwMode="auto">
          <a:xfrm>
            <a:off x="0" y="5013176"/>
            <a:ext cx="1475656" cy="1584176"/>
          </a:xfrm>
          <a:prstGeom prst="rect">
            <a:avLst/>
          </a:prstGeom>
          <a:noFill/>
        </p:spPr>
      </p:pic>
      <p:sp>
        <p:nvSpPr>
          <p:cNvPr id="25" name="TextBox 24"/>
          <p:cNvSpPr txBox="1"/>
          <p:nvPr/>
        </p:nvSpPr>
        <p:spPr>
          <a:xfrm rot="3163861">
            <a:off x="717072" y="5954413"/>
            <a:ext cx="561848" cy="292388"/>
          </a:xfrm>
          <a:prstGeom prst="rect">
            <a:avLst/>
          </a:prstGeom>
          <a:solidFill>
            <a:schemeClr val="bg1"/>
          </a:solidFill>
          <a:ln>
            <a:solidFill>
              <a:schemeClr val="tx2"/>
            </a:solidFill>
          </a:ln>
        </p:spPr>
        <p:txBody>
          <a:bodyPr wrap="square" rtlCol="0">
            <a:spAutoFit/>
          </a:bodyPr>
          <a:lstStyle/>
          <a:p>
            <a:r>
              <a:rPr lang="ru-RU" sz="1300" b="1" dirty="0" smtClean="0">
                <a:latin typeface="Times New Roman" pitchFamily="18" charset="0"/>
                <a:cs typeface="Times New Roman" pitchFamily="18" charset="0"/>
              </a:rPr>
              <a:t>ОПК</a:t>
            </a:r>
            <a:endParaRPr lang="ru-RU" sz="13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a:off x="4572000" y="1484784"/>
            <a:ext cx="0" cy="5373216"/>
          </a:xfrm>
          <a:prstGeom prst="line">
            <a:avLst/>
          </a:prstGeom>
          <a:ln w="5715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860032" y="1772816"/>
            <a:ext cx="3816424" cy="707886"/>
          </a:xfrm>
          <a:prstGeom prst="rect">
            <a:avLst/>
          </a:prstGeom>
          <a:solidFill>
            <a:schemeClr val="accent5">
              <a:lumMod val="20000"/>
              <a:lumOff val="80000"/>
            </a:schemeClr>
          </a:solidFill>
        </p:spPr>
        <p:txBody>
          <a:bodyPr wrap="square" rtlCol="0">
            <a:spAutoFit/>
          </a:bodyPr>
          <a:lstStyle/>
          <a:p>
            <a:pPr algn="ctr"/>
            <a:r>
              <a:rPr lang="ru-RU" sz="2000" b="1" dirty="0" smtClean="0">
                <a:latin typeface="Times New Roman" pitchFamily="18" charset="0"/>
                <a:cs typeface="Times New Roman" pitchFamily="18" charset="0"/>
              </a:rPr>
              <a:t>Молодой уникальный специалист</a:t>
            </a:r>
            <a:endParaRPr lang="ru-RU" sz="2000" b="1" dirty="0">
              <a:latin typeface="Times New Roman" pitchFamily="18" charset="0"/>
              <a:cs typeface="Times New Roman" pitchFamily="18" charset="0"/>
            </a:endParaRPr>
          </a:p>
        </p:txBody>
      </p:sp>
      <p:sp>
        <p:nvSpPr>
          <p:cNvPr id="10" name="TextBox 9"/>
          <p:cNvSpPr txBox="1"/>
          <p:nvPr/>
        </p:nvSpPr>
        <p:spPr>
          <a:xfrm>
            <a:off x="0" y="3068960"/>
            <a:ext cx="4572000" cy="3046988"/>
          </a:xfrm>
          <a:prstGeom prst="rect">
            <a:avLst/>
          </a:prstGeom>
          <a:noFill/>
        </p:spPr>
        <p:txBody>
          <a:bodyPr wrap="square" rtlCol="0">
            <a:spAutoFit/>
          </a:bodyPr>
          <a:lstStyle/>
          <a:p>
            <a:pPr algn="ctr"/>
            <a:r>
              <a:rPr lang="ru-RU" sz="2400" dirty="0" smtClean="0">
                <a:latin typeface="Times New Roman" pitchFamily="18" charset="0"/>
                <a:cs typeface="Times New Roman" pitchFamily="18" charset="0"/>
              </a:rPr>
              <a:t>Контактное лицо:</a:t>
            </a:r>
            <a:endParaRPr lang="en-US" sz="2400" dirty="0" smtClean="0">
              <a:latin typeface="Times New Roman" pitchFamily="18" charset="0"/>
              <a:cs typeface="Times New Roman" pitchFamily="18" charset="0"/>
            </a:endParaRPr>
          </a:p>
          <a:p>
            <a:pPr algn="ctr"/>
            <a:endParaRPr lang="ru-RU" sz="2400" dirty="0" smtClean="0">
              <a:solidFill>
                <a:schemeClr val="tx2"/>
              </a:solidFill>
              <a:latin typeface="Times New Roman" pitchFamily="18" charset="0"/>
              <a:cs typeface="Times New Roman" pitchFamily="18" charset="0"/>
            </a:endParaRPr>
          </a:p>
          <a:p>
            <a:pPr algn="ctr"/>
            <a:r>
              <a:rPr lang="ru-RU" sz="2400" b="1" dirty="0" smtClean="0">
                <a:solidFill>
                  <a:schemeClr val="tx2"/>
                </a:solidFill>
                <a:latin typeface="Times New Roman" pitchFamily="18" charset="0"/>
                <a:cs typeface="Times New Roman" pitchFamily="18" charset="0"/>
              </a:rPr>
              <a:t>Казакова Лариса</a:t>
            </a:r>
          </a:p>
          <a:p>
            <a:pPr algn="ctr"/>
            <a:r>
              <a:rPr lang="ru-RU" sz="2400" b="1" dirty="0" smtClean="0">
                <a:solidFill>
                  <a:schemeClr val="tx2"/>
                </a:solidFill>
                <a:latin typeface="Times New Roman" pitchFamily="18" charset="0"/>
                <a:cs typeface="Times New Roman" pitchFamily="18" charset="0"/>
              </a:rPr>
              <a:t>Олеговна</a:t>
            </a:r>
            <a:endParaRPr lang="en-US" sz="2400" b="1" dirty="0" smtClean="0">
              <a:solidFill>
                <a:schemeClr val="tx2"/>
              </a:solidFill>
              <a:latin typeface="Times New Roman" pitchFamily="18" charset="0"/>
              <a:cs typeface="Times New Roman" pitchFamily="18" charset="0"/>
            </a:endParaRPr>
          </a:p>
          <a:p>
            <a:pPr algn="ctr"/>
            <a:endParaRPr lang="en-US" sz="2400"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Email: </a:t>
            </a:r>
          </a:p>
          <a:p>
            <a:pPr algn="ctr"/>
            <a:r>
              <a:rPr lang="en-US" sz="2400" b="1" dirty="0" smtClean="0">
                <a:latin typeface="Times New Roman" pitchFamily="18" charset="0"/>
                <a:cs typeface="Times New Roman" pitchFamily="18" charset="0"/>
              </a:rPr>
              <a:t>kazakova</a:t>
            </a:r>
            <a:r>
              <a:rPr lang="en-US" sz="2400" b="1" dirty="0" smtClean="0">
                <a:latin typeface="Times New Roman" pitchFamily="18" charset="0"/>
                <a:cs typeface="Times New Roman" pitchFamily="18" charset="0"/>
              </a:rPr>
              <a:t>lo</a:t>
            </a:r>
            <a:r>
              <a:rPr lang="en-US" sz="2400" b="1" dirty="0" smtClean="0">
                <a:latin typeface="Times New Roman" pitchFamily="18" charset="0"/>
                <a:cs typeface="Times New Roman" pitchFamily="18" charset="0"/>
              </a:rPr>
              <a:t>@mosreg.ru</a:t>
            </a:r>
            <a:endParaRPr lang="ru-RU" sz="2400" b="1" dirty="0">
              <a:latin typeface="Times New Roman" pitchFamily="18" charset="0"/>
              <a:cs typeface="Times New Roman" pitchFamily="18" charset="0"/>
            </a:endParaRPr>
          </a:p>
        </p:txBody>
      </p:sp>
      <p:pic>
        <p:nvPicPr>
          <p:cNvPr id="1026" name="Picture 2" descr="http://westendwell.ca/sites/westendwell/files/communication-email-blue-icon.png"/>
          <p:cNvPicPr>
            <a:picLocks noChangeAspect="1" noChangeArrowheads="1"/>
          </p:cNvPicPr>
          <p:nvPr/>
        </p:nvPicPr>
        <p:blipFill>
          <a:blip r:embed="rId2" cstate="print"/>
          <a:srcRect/>
          <a:stretch>
            <a:fillRect/>
          </a:stretch>
        </p:blipFill>
        <p:spPr bwMode="auto">
          <a:xfrm>
            <a:off x="1259632" y="5301208"/>
            <a:ext cx="504056" cy="401687"/>
          </a:xfrm>
          <a:prstGeom prst="rect">
            <a:avLst/>
          </a:prstGeom>
          <a:noFill/>
        </p:spPr>
      </p:pic>
      <p:sp>
        <p:nvSpPr>
          <p:cNvPr id="12" name="TextBox 11"/>
          <p:cNvSpPr txBox="1"/>
          <p:nvPr/>
        </p:nvSpPr>
        <p:spPr>
          <a:xfrm>
            <a:off x="4572000" y="3140968"/>
            <a:ext cx="4572000" cy="3046988"/>
          </a:xfrm>
          <a:prstGeom prst="rect">
            <a:avLst/>
          </a:prstGeom>
          <a:noFill/>
        </p:spPr>
        <p:txBody>
          <a:bodyPr wrap="square" rtlCol="0">
            <a:spAutoFit/>
          </a:bodyPr>
          <a:lstStyle/>
          <a:p>
            <a:pPr algn="ctr"/>
            <a:r>
              <a:rPr lang="ru-RU" sz="2400" dirty="0" smtClean="0">
                <a:latin typeface="Times New Roman" pitchFamily="18" charset="0"/>
                <a:cs typeface="Times New Roman" pitchFamily="18" charset="0"/>
              </a:rPr>
              <a:t>Контактное лицо:</a:t>
            </a:r>
            <a:endParaRPr lang="en-US" sz="2400" dirty="0" smtClean="0">
              <a:latin typeface="Times New Roman" pitchFamily="18" charset="0"/>
              <a:cs typeface="Times New Roman" pitchFamily="18" charset="0"/>
            </a:endParaRPr>
          </a:p>
          <a:p>
            <a:pPr algn="ctr"/>
            <a:endParaRPr lang="ru-RU" sz="2400" dirty="0" smtClean="0">
              <a:latin typeface="Times New Roman" pitchFamily="18" charset="0"/>
              <a:cs typeface="Times New Roman" pitchFamily="18" charset="0"/>
            </a:endParaRPr>
          </a:p>
          <a:p>
            <a:pPr algn="ctr"/>
            <a:r>
              <a:rPr lang="ru-RU" sz="2400" b="1" dirty="0" smtClean="0">
                <a:solidFill>
                  <a:schemeClr val="tx2"/>
                </a:solidFill>
                <a:latin typeface="Times New Roman" pitchFamily="18" charset="0"/>
                <a:cs typeface="Times New Roman" pitchFamily="18" charset="0"/>
              </a:rPr>
              <a:t>Дубовицкая Светлана Михайловна</a:t>
            </a:r>
            <a:endParaRPr lang="en-US" sz="2400" b="1" dirty="0" smtClean="0">
              <a:solidFill>
                <a:schemeClr val="tx2"/>
              </a:solidFill>
              <a:latin typeface="Times New Roman" pitchFamily="18" charset="0"/>
              <a:cs typeface="Times New Roman" pitchFamily="18" charset="0"/>
            </a:endParaRPr>
          </a:p>
          <a:p>
            <a:pPr algn="ctr"/>
            <a:endParaRPr lang="en-US" sz="2400" b="1" dirty="0" smtClean="0">
              <a:latin typeface="Times New Roman" pitchFamily="18" charset="0"/>
              <a:cs typeface="Times New Roman" pitchFamily="18" charset="0"/>
            </a:endParaRPr>
          </a:p>
          <a:p>
            <a:endParaRPr lang="en-US" sz="2400" b="1"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         Email: dubovitskayasm@mosreg.ru</a:t>
            </a:r>
            <a:endParaRPr lang="ru-RU" sz="2400" b="1" dirty="0">
              <a:latin typeface="Times New Roman" pitchFamily="18" charset="0"/>
              <a:cs typeface="Times New Roman" pitchFamily="18" charset="0"/>
            </a:endParaRPr>
          </a:p>
        </p:txBody>
      </p:sp>
      <p:pic>
        <p:nvPicPr>
          <p:cNvPr id="13" name="Picture 2" descr="http://westendwell.ca/sites/westendwell/files/communication-email-blue-icon.png"/>
          <p:cNvPicPr>
            <a:picLocks noChangeAspect="1" noChangeArrowheads="1"/>
          </p:cNvPicPr>
          <p:nvPr/>
        </p:nvPicPr>
        <p:blipFill>
          <a:blip r:embed="rId2" cstate="print"/>
          <a:srcRect/>
          <a:stretch>
            <a:fillRect/>
          </a:stretch>
        </p:blipFill>
        <p:spPr bwMode="auto">
          <a:xfrm>
            <a:off x="6156176" y="5301208"/>
            <a:ext cx="504056" cy="401687"/>
          </a:xfrm>
          <a:prstGeom prst="rect">
            <a:avLst/>
          </a:prstGeom>
          <a:noFill/>
        </p:spPr>
      </p:pic>
      <p:pic>
        <p:nvPicPr>
          <p:cNvPr id="1030" name="Picture 6" descr="http://1-pp.ru/img.php?catid=114"/>
          <p:cNvPicPr>
            <a:picLocks noChangeAspect="1" noChangeArrowheads="1"/>
          </p:cNvPicPr>
          <p:nvPr/>
        </p:nvPicPr>
        <p:blipFill>
          <a:blip r:embed="rId3" cstate="print"/>
          <a:srcRect/>
          <a:stretch>
            <a:fillRect/>
          </a:stretch>
        </p:blipFill>
        <p:spPr bwMode="auto">
          <a:xfrm>
            <a:off x="467544" y="2996952"/>
            <a:ext cx="643136" cy="643137"/>
          </a:xfrm>
          <a:prstGeom prst="rect">
            <a:avLst/>
          </a:prstGeom>
          <a:noFill/>
        </p:spPr>
      </p:pic>
      <p:pic>
        <p:nvPicPr>
          <p:cNvPr id="17" name="Picture 6" descr="http://1-pp.ru/img.php?catid=114"/>
          <p:cNvPicPr>
            <a:picLocks noChangeAspect="1" noChangeArrowheads="1"/>
          </p:cNvPicPr>
          <p:nvPr/>
        </p:nvPicPr>
        <p:blipFill>
          <a:blip r:embed="rId3" cstate="print"/>
          <a:srcRect/>
          <a:stretch>
            <a:fillRect/>
          </a:stretch>
        </p:blipFill>
        <p:spPr bwMode="auto">
          <a:xfrm>
            <a:off x="5004048" y="2996952"/>
            <a:ext cx="643136" cy="643137"/>
          </a:xfrm>
          <a:prstGeom prst="rect">
            <a:avLst/>
          </a:prstGeom>
          <a:noFill/>
        </p:spPr>
      </p:pic>
      <p:sp>
        <p:nvSpPr>
          <p:cNvPr id="8" name="TextBox 7"/>
          <p:cNvSpPr txBox="1"/>
          <p:nvPr/>
        </p:nvSpPr>
        <p:spPr>
          <a:xfrm>
            <a:off x="539552" y="1772816"/>
            <a:ext cx="3816424" cy="707886"/>
          </a:xfrm>
          <a:prstGeom prst="rect">
            <a:avLst/>
          </a:prstGeom>
          <a:solidFill>
            <a:schemeClr val="accent5">
              <a:lumMod val="20000"/>
              <a:lumOff val="80000"/>
            </a:schemeClr>
          </a:solidFill>
        </p:spPr>
        <p:txBody>
          <a:bodyPr wrap="square" rtlCol="0">
            <a:spAutoFit/>
          </a:bodyPr>
          <a:lstStyle/>
          <a:p>
            <a:pPr algn="ctr"/>
            <a:r>
              <a:rPr lang="ru-RU" sz="2000" b="1" dirty="0" smtClean="0">
                <a:latin typeface="Times New Roman" pitchFamily="18" charset="0"/>
                <a:cs typeface="Times New Roman" pitchFamily="18" charset="0"/>
              </a:rPr>
              <a:t>Молодой ученый</a:t>
            </a:r>
          </a:p>
          <a:p>
            <a:pPr algn="ctr"/>
            <a:r>
              <a:rPr lang="ru-RU" sz="2000" b="1" dirty="0" smtClean="0">
                <a:latin typeface="Times New Roman" pitchFamily="18" charset="0"/>
                <a:cs typeface="Times New Roman" pitchFamily="18" charset="0"/>
              </a:rPr>
              <a:t> и специалист</a:t>
            </a:r>
            <a:endParaRPr lang="ru-RU" sz="2000" b="1" dirty="0">
              <a:latin typeface="Times New Roman" pitchFamily="18" charset="0"/>
              <a:cs typeface="Times New Roman" pitchFamily="18" charset="0"/>
            </a:endParaRPr>
          </a:p>
        </p:txBody>
      </p:sp>
      <p:sp>
        <p:nvSpPr>
          <p:cNvPr id="16" name="Заголовок 1"/>
          <p:cNvSpPr>
            <a:spLocks noGrp="1"/>
          </p:cNvSpPr>
          <p:nvPr>
            <p:ph type="title"/>
          </p:nvPr>
        </p:nvSpPr>
        <p:spPr>
          <a:xfrm>
            <a:off x="457200" y="274638"/>
            <a:ext cx="8229600" cy="1143000"/>
          </a:xfrm>
          <a:solidFill>
            <a:schemeClr val="tx2">
              <a:lumMod val="60000"/>
              <a:lumOff val="40000"/>
            </a:schemeClr>
          </a:solidFill>
        </p:spPr>
        <p:txBody>
          <a:bodyPr>
            <a:noAutofit/>
          </a:bodyPr>
          <a:lstStyle/>
          <a:p>
            <a:pPr algn="ctr"/>
            <a:r>
              <a:rPr lang="ru-RU" sz="3500" dirty="0" smtClean="0">
                <a:solidFill>
                  <a:schemeClr val="bg1"/>
                </a:solidFill>
                <a:latin typeface="Times New Roman" pitchFamily="18" charset="0"/>
                <a:cs typeface="Times New Roman" pitchFamily="18" charset="0"/>
              </a:rPr>
              <a:t>Все возникающие вопросы можно задать контактным лицам</a:t>
            </a:r>
            <a:r>
              <a:rPr lang="ru-RU" sz="3500" dirty="0" smtClean="0">
                <a:latin typeface="Times New Roman" pitchFamily="18" charset="0"/>
                <a:cs typeface="Times New Roman" pitchFamily="18" charset="0"/>
              </a:rPr>
              <a:t/>
            </a:r>
            <a:br>
              <a:rPr lang="ru-RU" sz="3500" dirty="0" smtClean="0">
                <a:latin typeface="Times New Roman" pitchFamily="18" charset="0"/>
                <a:cs typeface="Times New Roman" pitchFamily="18" charset="0"/>
              </a:rPr>
            </a:br>
            <a:endParaRPr lang="ru-RU" sz="3500" dirty="0">
              <a:latin typeface="Times New Roman" pitchFamily="18" charset="0"/>
              <a:cs typeface="Times New Roman"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Тема1" id="{4B9E91B7-2C06-4C7E-8E2A-D94BE76DD015}" vid="{AE12D6E7-303E-4056-ADF0-2B6C5B2CD22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20412</TotalTime>
  <Words>452</Words>
  <Application>Microsoft Office PowerPoint</Application>
  <PresentationFormat>Экран (4:3)</PresentationFormat>
  <Paragraphs>88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Тема1</vt:lpstr>
      <vt:lpstr>Слайд 1</vt:lpstr>
      <vt:lpstr>Слайд 2</vt:lpstr>
      <vt:lpstr>Основные критерии отбора</vt:lpstr>
      <vt:lpstr>Дополнительные критерии отбора  молодых ученых и специалистов</vt:lpstr>
      <vt:lpstr>Дополнительные критерии отбора  молодых уникальных специалистов</vt:lpstr>
      <vt:lpstr>Все возникающие вопросы можно задать контактным лицам </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Землякова Полина Вячеславовна</dc:creator>
  <cp:lastModifiedBy>MikhalinaOA</cp:lastModifiedBy>
  <cp:revision>872</cp:revision>
  <cp:lastPrinted>2015-08-31T06:48:02Z</cp:lastPrinted>
  <dcterms:created xsi:type="dcterms:W3CDTF">2014-03-05T14:43:14Z</dcterms:created>
  <dcterms:modified xsi:type="dcterms:W3CDTF">2018-03-15T09:28:11Z</dcterms:modified>
</cp:coreProperties>
</file>