
<file path=[Content_Types].xml><?xml version="1.0" encoding="utf-8"?>
<Types xmlns="http://schemas.openxmlformats.org/package/2006/content-types">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Default ContentType="image/x-emf" Extension="emf"/>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tags+xml" PartName="/ppt/tags/tag26.xml"/>
  <Override ContentType="application/vnd.openxmlformats-officedocument.presentationml.tags+xml" PartName="/ppt/tags/tag13.xml"/>
  <Override ContentType="application/vnd.openxmlformats-officedocument.presentationml.tags+xml" PartName="/ppt/tags/tag9.xml"/>
  <Override ContentType="application/vnd.openxmlformats-officedocument.presentationml.tags+xml" PartName="/ppt/tags/tag21.xml"/>
  <Override ContentType="application/vnd.openxmlformats-officedocument.presentationml.tags+xml" PartName="/ppt/tags/tag4.xml"/>
  <Override ContentType="application/vnd.openxmlformats-officedocument.presentationml.tags+xml" PartName="/ppt/tags/tag30.xml"/>
  <Override ContentType="application/vnd.openxmlformats-officedocument.presentationml.tags+xml" PartName="/ppt/tags/tag17.xml"/>
  <Override ContentType="application/vnd.openxmlformats-officedocument.presentationml.tags+xml" PartName="/ppt/tags/tag8.xml"/>
  <Override ContentType="application/vnd.openxmlformats-officedocument.presentationml.tags+xml" PartName="/ppt/tags/tag20.xml"/>
  <Override ContentType="application/vnd.openxmlformats-officedocument.presentationml.tags+xml" PartName="/ppt/tags/tag33.xml"/>
  <Override ContentType="application/vnd.openxmlformats-officedocument.presentationml.tags+xml" PartName="/ppt/tags/tag25.xml"/>
  <Override ContentType="application/vnd.openxmlformats-officedocument.presentationml.tags+xml" PartName="/ppt/tags/tag5.xml"/>
  <Override ContentType="application/vnd.openxmlformats-officedocument.presentationml.tags+xml" PartName="/ppt/tags/tag29.xml"/>
  <Override ContentType="application/vnd.openxmlformats-officedocument.presentationml.tags+xml" PartName="/ppt/tags/tag12.xml"/>
  <Override ContentType="application/vnd.openxmlformats-officedocument.presentationml.tags+xml" PartName="/ppt/tags/tag16.xml"/>
  <Override ContentType="application/vnd.openxmlformats-officedocument.presentationml.tags+xml" PartName="/ppt/tags/tag2.xml"/>
  <Override ContentType="application/vnd.openxmlformats-officedocument.presentationml.tags+xml" PartName="/ppt/tags/tag32.xml"/>
  <Override ContentType="application/vnd.openxmlformats-officedocument.presentationml.tags+xml" PartName="/ppt/tags/tag10.xml"/>
  <Override ContentType="application/vnd.openxmlformats-officedocument.presentationml.tags+xml" PartName="/ppt/tags/tag7.xml"/>
  <Override ContentType="application/vnd.openxmlformats-officedocument.presentationml.tags+xml" PartName="/ppt/tags/tag24.xml"/>
  <Override ContentType="application/vnd.openxmlformats-officedocument.presentationml.tags+xml" PartName="/ppt/tags/tag23.xml"/>
  <Override ContentType="application/vnd.openxmlformats-officedocument.presentationml.tags+xml" PartName="/ppt/tags/tag11.xml"/>
  <Override ContentType="application/vnd.openxmlformats-officedocument.presentationml.tags+xml" PartName="/ppt/tags/tag28.xml"/>
  <Override ContentType="application/vnd.openxmlformats-officedocument.presentationml.tags+xml" PartName="/ppt/tags/tag15.xml"/>
  <Override ContentType="application/vnd.openxmlformats-officedocument.presentationml.tags+xml" PartName="/ppt/tags/tag14.xml"/>
  <Override ContentType="application/vnd.openxmlformats-officedocument.presentationml.tags+xml" PartName="/ppt/tags/tag19.xml"/>
  <Override ContentType="application/vnd.openxmlformats-officedocument.presentationml.tags+xml" PartName="/ppt/tags/tag27.xml"/>
  <Override ContentType="application/vnd.openxmlformats-officedocument.presentationml.tags+xml" PartName="/ppt/tags/tag22.xml"/>
  <Override ContentType="application/vnd.openxmlformats-officedocument.presentationml.tags+xml" PartName="/ppt/tags/tag3.xml"/>
  <Override ContentType="application/vnd.openxmlformats-officedocument.presentationml.tags+xml" PartName="/ppt/tags/tag6.xml"/>
  <Override ContentType="application/vnd.openxmlformats-officedocument.presentationml.tags+xml" PartName="/ppt/tags/tag18.xml"/>
  <Override ContentType="application/vnd.openxmlformats-officedocument.presentationml.tags+xml" PartName="/ppt/tags/tag3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735750" cy="9866300"/>
  <p:defaultTextStyle>
    <a:defPPr lvl="0">
      <a:defRPr lang="ru-RU"/>
    </a:defPPr>
    <a:lvl1pPr defTabSz="685800" eaLnBrk="1" hangingPunct="1" latinLnBrk="0" lvl="0" marL="0" rtl="0" algn="l">
      <a:defRPr kern="1200" sz="1400">
        <a:solidFill>
          <a:schemeClr val="tx1"/>
        </a:solidFill>
        <a:latin typeface="+mn-lt"/>
        <a:ea typeface="+mn-ea"/>
        <a:cs typeface="+mn-cs"/>
      </a:defRPr>
    </a:lvl1pPr>
    <a:lvl2pPr defTabSz="685800" eaLnBrk="1" hangingPunct="1" latinLnBrk="0" lvl="1" marL="342900" rtl="0" algn="l">
      <a:defRPr kern="1200" sz="1400">
        <a:solidFill>
          <a:schemeClr val="tx1"/>
        </a:solidFill>
        <a:latin typeface="+mn-lt"/>
        <a:ea typeface="+mn-ea"/>
        <a:cs typeface="+mn-cs"/>
      </a:defRPr>
    </a:lvl2pPr>
    <a:lvl3pPr defTabSz="685800" eaLnBrk="1" hangingPunct="1" latinLnBrk="0" lvl="2" marL="685800" rtl="0" algn="l">
      <a:defRPr kern="1200" sz="1400">
        <a:solidFill>
          <a:schemeClr val="tx1"/>
        </a:solidFill>
        <a:latin typeface="+mn-lt"/>
        <a:ea typeface="+mn-ea"/>
        <a:cs typeface="+mn-cs"/>
      </a:defRPr>
    </a:lvl3pPr>
    <a:lvl4pPr defTabSz="685800" eaLnBrk="1" hangingPunct="1" latinLnBrk="0" lvl="3" marL="1028700" rtl="0" algn="l">
      <a:defRPr kern="1200" sz="1400">
        <a:solidFill>
          <a:schemeClr val="tx1"/>
        </a:solidFill>
        <a:latin typeface="+mn-lt"/>
        <a:ea typeface="+mn-ea"/>
        <a:cs typeface="+mn-cs"/>
      </a:defRPr>
    </a:lvl4pPr>
    <a:lvl5pPr defTabSz="685800" eaLnBrk="1" hangingPunct="1" latinLnBrk="0" lvl="4" marL="1371600" rtl="0" algn="l">
      <a:defRPr kern="1200" sz="1400">
        <a:solidFill>
          <a:schemeClr val="tx1"/>
        </a:solidFill>
        <a:latin typeface="+mn-lt"/>
        <a:ea typeface="+mn-ea"/>
        <a:cs typeface="+mn-cs"/>
      </a:defRPr>
    </a:lvl5pPr>
    <a:lvl6pPr defTabSz="685800" eaLnBrk="1" hangingPunct="1" latinLnBrk="0" lvl="5" marL="1714500" rtl="0" algn="l">
      <a:defRPr kern="1200" sz="1400">
        <a:solidFill>
          <a:schemeClr val="tx1"/>
        </a:solidFill>
        <a:latin typeface="+mn-lt"/>
        <a:ea typeface="+mn-ea"/>
        <a:cs typeface="+mn-cs"/>
      </a:defRPr>
    </a:lvl6pPr>
    <a:lvl7pPr defTabSz="685800" eaLnBrk="1" hangingPunct="1" latinLnBrk="0" lvl="6" marL="2057400" rtl="0" algn="l">
      <a:defRPr kern="1200" sz="1400">
        <a:solidFill>
          <a:schemeClr val="tx1"/>
        </a:solidFill>
        <a:latin typeface="+mn-lt"/>
        <a:ea typeface="+mn-ea"/>
        <a:cs typeface="+mn-cs"/>
      </a:defRPr>
    </a:lvl7pPr>
    <a:lvl8pPr defTabSz="685800" eaLnBrk="1" hangingPunct="1" latinLnBrk="0" lvl="7" marL="2400300" rtl="0" algn="l">
      <a:defRPr kern="1200" sz="1400">
        <a:solidFill>
          <a:schemeClr val="tx1"/>
        </a:solidFill>
        <a:latin typeface="+mn-lt"/>
        <a:ea typeface="+mn-ea"/>
        <a:cs typeface="+mn-cs"/>
      </a:defRPr>
    </a:lvl8pPr>
    <a:lvl9pPr defTabSz="685800" eaLnBrk="1" hangingPunct="1" latinLnBrk="0" lvl="8" marL="2743200" rtl="0" algn="l">
      <a:defRPr kern="1200" sz="1400">
        <a:solidFill>
          <a:schemeClr val="tx1"/>
        </a:solidFill>
        <a:latin typeface="+mn-lt"/>
        <a:ea typeface="+mn-ea"/>
        <a:cs typeface="+mn-cs"/>
      </a:defRPr>
    </a:lvl9pPr>
  </p:defaultTextStyle>
  <p:extLst>
    <p:ext uri="{EFAFB233-063F-42B5-8137-9DF3F51BA10A}">
      <p15:sldGuideLst>
        <p15:guide id="1" pos="793">
          <p15:clr>
            <a:srgbClr val="A4A3A4"/>
          </p15:clr>
        </p15:guide>
        <p15:guide id="2" orient="horz" pos="2686">
          <p15:clr>
            <a:srgbClr val="A4A3A4"/>
          </p15:clr>
        </p15:guide>
        <p15:guide id="3" orient="horz" pos="259">
          <p15:clr>
            <a:srgbClr val="A4A3A4"/>
          </p15:clr>
        </p15:guide>
        <p15:guide id="4" pos="431">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793"/>
        <p:guide pos="2686" orient="horz"/>
        <p:guide pos="259" orient="horz"/>
        <p:guide pos="43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0334" tIns="45167" rIns="90334" bIns="45167" rtlCol="0"/>
          <a:lstStyle>
            <a:lvl1pPr algn="l">
              <a:defRPr sz="1200"/>
            </a:lvl1pPr>
          </a:lstStyle>
          <a:p>
            <a:endParaRPr lang="ru-RU"/>
          </a:p>
        </p:txBody>
      </p:sp>
      <p:sp>
        <p:nvSpPr>
          <p:cNvPr id="3" name="Дата 2"/>
          <p:cNvSpPr>
            <a:spLocks noGrp="1"/>
          </p:cNvSpPr>
          <p:nvPr>
            <p:ph type="dt" idx="1"/>
          </p:nvPr>
        </p:nvSpPr>
        <p:spPr>
          <a:xfrm>
            <a:off x="3815373" y="0"/>
            <a:ext cx="2918831" cy="493316"/>
          </a:xfrm>
          <a:prstGeom prst="rect">
            <a:avLst/>
          </a:prstGeom>
        </p:spPr>
        <p:txBody>
          <a:bodyPr vert="horz" lIns="90334" tIns="45167" rIns="90334" bIns="45167" rtlCol="0"/>
          <a:lstStyle>
            <a:lvl1pPr algn="r">
              <a:defRPr sz="1200"/>
            </a:lvl1pPr>
          </a:lstStyle>
          <a:p>
            <a:fld id="{9C7A0DF1-3CBA-4C80-86DA-99BC126E4835}" type="datetimeFigureOut">
              <a:rPr lang="ru-RU" smtClean="0"/>
              <a:pPr/>
              <a:t>27.03.2020</a:t>
            </a:fld>
            <a:endParaRPr lang="ru-RU"/>
          </a:p>
        </p:txBody>
      </p:sp>
      <p:sp>
        <p:nvSpPr>
          <p:cNvPr id="4" name="Образ слайда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0334" tIns="45167" rIns="90334" bIns="45167" rtlCol="0" anchor="ctr"/>
          <a:lstStyle/>
          <a:p>
            <a:endParaRPr lang="ru-RU"/>
          </a:p>
        </p:txBody>
      </p:sp>
      <p:sp>
        <p:nvSpPr>
          <p:cNvPr id="5" name="Заметки 4"/>
          <p:cNvSpPr>
            <a:spLocks noGrp="1"/>
          </p:cNvSpPr>
          <p:nvPr>
            <p:ph type="body" sz="quarter" idx="3"/>
          </p:nvPr>
        </p:nvSpPr>
        <p:spPr>
          <a:xfrm>
            <a:off x="673577" y="4686499"/>
            <a:ext cx="5388610" cy="4439841"/>
          </a:xfrm>
          <a:prstGeom prst="rect">
            <a:avLst/>
          </a:prstGeom>
        </p:spPr>
        <p:txBody>
          <a:bodyPr vert="horz" lIns="90334" tIns="45167" rIns="90334" bIns="45167"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1285"/>
            <a:ext cx="2918831" cy="493316"/>
          </a:xfrm>
          <a:prstGeom prst="rect">
            <a:avLst/>
          </a:prstGeom>
        </p:spPr>
        <p:txBody>
          <a:bodyPr vert="horz" lIns="90334" tIns="45167" rIns="90334" bIns="45167"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1285"/>
            <a:ext cx="2918831" cy="493316"/>
          </a:xfrm>
          <a:prstGeom prst="rect">
            <a:avLst/>
          </a:prstGeom>
        </p:spPr>
        <p:txBody>
          <a:bodyPr vert="horz" lIns="90334" tIns="45167" rIns="90334" bIns="45167" rtlCol="0" anchor="b"/>
          <a:lstStyle>
            <a:lvl1pPr algn="r">
              <a:defRPr sz="1200"/>
            </a:lvl1pPr>
          </a:lstStyle>
          <a:p>
            <a:fld id="{F901B7E3-A14E-4358-97FC-6F12771D96E6}" type="slidenum">
              <a:rPr lang="ru-RU" smtClean="0"/>
              <a:pPr/>
              <a:t>‹#›</a:t>
            </a:fld>
            <a:endParaRPr lang="ru-RU"/>
          </a:p>
        </p:txBody>
      </p:sp>
    </p:spTree>
    <p:extLst>
      <p:ext uri="{BB962C8B-B14F-4D97-AF65-F5344CB8AC3E}">
        <p14:creationId xmlns:p14="http://schemas.microsoft.com/office/powerpoint/2010/main" val="260166313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01B7E3-A14E-4358-97FC-6F12771D96E6}" type="slidenum">
              <a:rPr lang="ru-RU" smtClean="0"/>
              <a:pPr/>
              <a:t>4</a:t>
            </a:fld>
            <a:endParaRPr lang="ru-RU"/>
          </a:p>
        </p:txBody>
      </p:sp>
    </p:spTree>
    <p:extLst>
      <p:ext uri="{BB962C8B-B14F-4D97-AF65-F5344CB8AC3E}">
        <p14:creationId xmlns:p14="http://schemas.microsoft.com/office/powerpoint/2010/main" val="252257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01B7E3-A14E-4358-97FC-6F12771D96E6}" type="slidenum">
              <a:rPr lang="ru-RU" smtClean="0"/>
              <a:pPr/>
              <a:t>5</a:t>
            </a:fld>
            <a:endParaRPr lang="ru-RU"/>
          </a:p>
        </p:txBody>
      </p:sp>
    </p:spTree>
    <p:extLst>
      <p:ext uri="{BB962C8B-B14F-4D97-AF65-F5344CB8AC3E}">
        <p14:creationId xmlns:p14="http://schemas.microsoft.com/office/powerpoint/2010/main" val="145319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01B7E3-A14E-4358-97FC-6F12771D96E6}" type="slidenum">
              <a:rPr lang="ru-RU" smtClean="0"/>
              <a:pPr/>
              <a:t>6</a:t>
            </a:fld>
            <a:endParaRPr lang="ru-RU"/>
          </a:p>
        </p:txBody>
      </p:sp>
    </p:spTree>
    <p:extLst>
      <p:ext uri="{BB962C8B-B14F-4D97-AF65-F5344CB8AC3E}">
        <p14:creationId xmlns:p14="http://schemas.microsoft.com/office/powerpoint/2010/main" val="18812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01B7E3-A14E-4358-97FC-6F12771D96E6}" type="slidenum">
              <a:rPr lang="ru-RU" smtClean="0"/>
              <a:pPr/>
              <a:t>13</a:t>
            </a:fld>
            <a:endParaRPr lang="ru-RU"/>
          </a:p>
        </p:txBody>
      </p:sp>
    </p:spTree>
    <p:extLst>
      <p:ext uri="{BB962C8B-B14F-4D97-AF65-F5344CB8AC3E}">
        <p14:creationId xmlns:p14="http://schemas.microsoft.com/office/powerpoint/2010/main" val="227933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901B7E3-A14E-4358-97FC-6F12771D96E6}" type="slidenum">
              <a:rPr lang="ru-RU" smtClean="0"/>
              <a:pPr/>
              <a:t>14</a:t>
            </a:fld>
            <a:endParaRPr lang="ru-RU"/>
          </a:p>
        </p:txBody>
      </p:sp>
    </p:spTree>
    <p:extLst>
      <p:ext uri="{BB962C8B-B14F-4D97-AF65-F5344CB8AC3E}">
        <p14:creationId xmlns:p14="http://schemas.microsoft.com/office/powerpoint/2010/main" val="614714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44A48DDA-D48B-EC45-834C-B226F08A46C7}"/>
              </a:ext>
            </a:extLst>
          </p:cNvPr>
          <p:cNvGraphicFramePr>
            <a:graphicFrameLocks noChangeAspect="1"/>
          </p:cNvGraphicFramePr>
          <p:nvPr userDrawn="1">
            <p:custDataLst>
              <p:tags r:id="rId2"/>
            </p:custDataLst>
            <p:extLst>
              <p:ext uri="{D42A27DB-BD31-4B8C-83A1-F6EECF244321}">
                <p14:modId xmlns:p14="http://schemas.microsoft.com/office/powerpoint/2010/main" val="575716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513" name="Слайд think-cell" r:id="rId4" imgW="7772400" imgH="10058400" progId="TCLayout.ActiveDocument.1">
                  <p:embed/>
                </p:oleObj>
              </mc:Choice>
              <mc:Fallback>
                <p:oleObj name="Слайд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8" name="Группа 7">
            <a:extLst>
              <a:ext uri="{FF2B5EF4-FFF2-40B4-BE49-F238E27FC236}">
                <a16:creationId xmlns:a16="http://schemas.microsoft.com/office/drawing/2014/main" xmlns="" id="{E3F162AC-EEAE-F940-9036-6060456D0393}"/>
              </a:ext>
            </a:extLst>
          </p:cNvPr>
          <p:cNvGrpSpPr/>
          <p:nvPr userDrawn="1"/>
        </p:nvGrpSpPr>
        <p:grpSpPr>
          <a:xfrm>
            <a:off x="-67733" y="0"/>
            <a:ext cx="9211733" cy="5143500"/>
            <a:chOff x="-67733" y="0"/>
            <a:chExt cx="12259734" cy="6858000"/>
          </a:xfrm>
        </p:grpSpPr>
        <p:sp>
          <p:nvSpPr>
            <p:cNvPr id="9" name="bk object 16">
              <a:extLst>
                <a:ext uri="{FF2B5EF4-FFF2-40B4-BE49-F238E27FC236}">
                  <a16:creationId xmlns:a16="http://schemas.microsoft.com/office/drawing/2014/main" xmlns="" id="{4052DF83-D460-1241-9F44-6991BFF3C8A5}"/>
                </a:ext>
              </a:extLst>
            </p:cNvPr>
            <p:cNvSpPr/>
            <p:nvPr/>
          </p:nvSpPr>
          <p:spPr>
            <a:xfrm>
              <a:off x="-67733" y="0"/>
              <a:ext cx="12259734" cy="6858000"/>
            </a:xfrm>
            <a:prstGeom prst="rect">
              <a:avLst/>
            </a:prstGeom>
            <a:blipFill>
              <a:blip r:embed="rId6" cstate="print"/>
              <a:stretch>
                <a:fillRect/>
              </a:stretch>
            </a:blipFill>
          </p:spPr>
          <p:txBody>
            <a:bodyPr wrap="square" lIns="0" tIns="0" rIns="0" bIns="0" rtlCol="0"/>
            <a:lstStyle/>
            <a:p>
              <a:endParaRPr/>
            </a:p>
          </p:txBody>
        </p:sp>
        <p:pic>
          <p:nvPicPr>
            <p:cNvPr id="11" name="Picture 2" descr="Background.png">
              <a:extLst>
                <a:ext uri="{FF2B5EF4-FFF2-40B4-BE49-F238E27FC236}">
                  <a16:creationId xmlns:a16="http://schemas.microsoft.com/office/drawing/2014/main" xmlns="" id="{34DEA253-669F-9244-B9E6-706483EFAC3E}"/>
                </a:ext>
              </a:extLst>
            </p:cNvPr>
            <p:cNvPicPr>
              <a:picLocks noChangeAspect="1"/>
            </p:cNvPicPr>
            <p:nvPr/>
          </p:nvPicPr>
          <p:blipFill rotWithShape="1">
            <a:blip r:embed="rId7">
              <a:extLst>
                <a:ext uri="{28A0092B-C50C-407E-A947-70E740481C1C}">
                  <a14:useLocalDpi xmlns:a14="http://schemas.microsoft.com/office/drawing/2010/main" val="0"/>
                </a:ext>
              </a:extLst>
            </a:blip>
            <a:srcRect l="54311"/>
            <a:stretch/>
          </p:blipFill>
          <p:spPr>
            <a:xfrm>
              <a:off x="7932716" y="65619"/>
              <a:ext cx="4137807" cy="6792381"/>
            </a:xfrm>
            <a:prstGeom prst="rect">
              <a:avLst/>
            </a:prstGeom>
          </p:spPr>
        </p:pic>
      </p:grpSp>
      <p:sp>
        <p:nvSpPr>
          <p:cNvPr id="2" name="Заголовок 1"/>
          <p:cNvSpPr>
            <a:spLocks noGrp="1"/>
          </p:cNvSpPr>
          <p:nvPr>
            <p:ph type="ctrTitle"/>
          </p:nvPr>
        </p:nvSpPr>
        <p:spPr>
          <a:xfrm>
            <a:off x="721896" y="1117030"/>
            <a:ext cx="4203030" cy="1288045"/>
          </a:xfrm>
        </p:spPr>
        <p:txBody>
          <a:bodyPr anchor="ctr"/>
          <a:lstStyle>
            <a:lvl1pPr algn="ctr">
              <a:defRPr kumimoji="0" lang="ru-RU" sz="4400" b="1" i="0" u="none" strike="noStrike" kern="0" cap="all" spc="335" normalizeH="0" baseline="0" dirty="0">
                <a:ln>
                  <a:noFill/>
                </a:ln>
                <a:solidFill>
                  <a:srgbClr val="FFFFFF"/>
                </a:solidFill>
                <a:effectLst/>
                <a:uLnTx/>
                <a:uFillTx/>
                <a:latin typeface="Segoe UI"/>
                <a:ea typeface="+mj-ea"/>
                <a:cs typeface="Segoe UI"/>
              </a:defRPr>
            </a:lvl1pPr>
          </a:lstStyle>
          <a:p>
            <a:r>
              <a:rPr lang="ru-RU" dirty="0"/>
              <a:t>Образец заголовка</a:t>
            </a:r>
          </a:p>
        </p:txBody>
      </p:sp>
    </p:spTree>
    <p:extLst>
      <p:ext uri="{BB962C8B-B14F-4D97-AF65-F5344CB8AC3E}">
        <p14:creationId xmlns:p14="http://schemas.microsoft.com/office/powerpoint/2010/main" val="84694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0E3A59C-51EE-A54F-81CB-8CBCC88EB25B}" type="datetime1">
              <a:rPr lang="ru-RU" smtClean="0"/>
              <a:t>27.03.2020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10" name="Заголовок 1">
            <a:extLst>
              <a:ext uri="{FF2B5EF4-FFF2-40B4-BE49-F238E27FC236}">
                <a16:creationId xmlns:a16="http://schemas.microsoft.com/office/drawing/2014/main" xmlns="" id="{3223A76D-1947-C349-8549-2B993CA027D5}"/>
              </a:ext>
            </a:extLst>
          </p:cNvPr>
          <p:cNvSpPr>
            <a:spLocks noGrp="1"/>
          </p:cNvSpPr>
          <p:nvPr>
            <p:ph type="title"/>
          </p:nvPr>
        </p:nvSpPr>
        <p:spPr>
          <a:xfrm>
            <a:off x="1353312" y="249254"/>
            <a:ext cx="4919472" cy="318549"/>
          </a:xfrm>
          <a:prstGeom prst="rect">
            <a:avLst/>
          </a:prstGeom>
          <a:noFill/>
        </p:spPr>
        <p:txBody>
          <a:bodyPr wrap="square" lIns="0" rIns="0" anchor="t" anchorCtr="0">
            <a:spAutoFit/>
          </a:bodyPr>
          <a:lstStyle>
            <a:lvl1pPr>
              <a:defRPr lang="ru-RU" b="1" i="0" dirty="0">
                <a:solidFill>
                  <a:srgbClr val="EB4B77"/>
                </a:solidFill>
                <a:latin typeface="Segoe UI" panose="020B0502040204020203" pitchFamily="34" charset="0"/>
                <a:ea typeface="Segoe UI" panose="020B0502040204020203" pitchFamily="34" charset="0"/>
                <a:cs typeface="Segoe UI" panose="020B0502040204020203" pitchFamily="34" charset="0"/>
              </a:defRPr>
            </a:lvl1pPr>
          </a:lstStyle>
          <a:p>
            <a:pPr marL="0" lvl="0"/>
            <a:r>
              <a:rPr lang="ru-RU" dirty="0"/>
              <a:t>Образец заголовка</a:t>
            </a:r>
          </a:p>
        </p:txBody>
      </p:sp>
      <p:pic>
        <p:nvPicPr>
          <p:cNvPr id="7" name="Рисунок 6">
            <a:extLst>
              <a:ext uri="{FF2B5EF4-FFF2-40B4-BE49-F238E27FC236}">
                <a16:creationId xmlns:a16="http://schemas.microsoft.com/office/drawing/2014/main" xmlns="" id="{12E4DC82-C698-0F42-961C-104A04995171}"/>
              </a:ext>
            </a:extLst>
          </p:cNvPr>
          <p:cNvPicPr>
            <a:picLocks noChangeAspect="1"/>
          </p:cNvPicPr>
          <p:nvPr userDrawn="1"/>
        </p:nvPicPr>
        <p:blipFill rotWithShape="1">
          <a:blip r:embed="rId2"/>
          <a:srcRect t="22111"/>
          <a:stretch/>
        </p:blipFill>
        <p:spPr>
          <a:xfrm>
            <a:off x="91637" y="102393"/>
            <a:ext cx="1661396" cy="1132284"/>
          </a:xfrm>
          <a:prstGeom prst="rect">
            <a:avLst/>
          </a:prstGeom>
        </p:spPr>
      </p:pic>
      <p:sp>
        <p:nvSpPr>
          <p:cNvPr id="15" name="Номер слайда 2">
            <a:extLst>
              <a:ext uri="{FF2B5EF4-FFF2-40B4-BE49-F238E27FC236}">
                <a16:creationId xmlns:a16="http://schemas.microsoft.com/office/drawing/2014/main" xmlns="" id="{9E576A98-4E17-424E-B5FF-75B8C7F9C607}"/>
              </a:ext>
            </a:extLst>
          </p:cNvPr>
          <p:cNvSpPr>
            <a:spLocks noGrp="1"/>
          </p:cNvSpPr>
          <p:nvPr>
            <p:ph type="sldNum" sz="quarter" idx="4"/>
          </p:nvPr>
        </p:nvSpPr>
        <p:spPr>
          <a:xfrm>
            <a:off x="8715172" y="4767263"/>
            <a:ext cx="405581" cy="273844"/>
          </a:xfrm>
          <a:prstGeom prst="rect">
            <a:avLst/>
          </a:prstGeom>
        </p:spPr>
        <p:txBody>
          <a:bodyPr lIns="68580" tIns="34290" rIns="68580" bIns="34290"/>
          <a:lstStyle>
            <a:lvl1pPr algn="r">
              <a:defRPr sz="1500">
                <a:solidFill>
                  <a:srgbClr val="C5132E"/>
                </a:solidFill>
              </a:defRPr>
            </a:lvl1pPr>
          </a:lstStyle>
          <a:p>
            <a:fld id="{50F14DE7-7E30-4447-9A53-6BC505903302}" type="slidenum">
              <a:rPr lang="ru-RU" smtClean="0"/>
              <a:pPr/>
              <a:t>‹#›</a:t>
            </a:fld>
            <a:endParaRPr lang="ru-RU" dirty="0"/>
          </a:p>
        </p:txBody>
      </p:sp>
    </p:spTree>
    <p:extLst>
      <p:ext uri="{BB962C8B-B14F-4D97-AF65-F5344CB8AC3E}">
        <p14:creationId xmlns:p14="http://schemas.microsoft.com/office/powerpoint/2010/main" val="205596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628650" y="1369218"/>
            <a:ext cx="3886200" cy="3263504"/>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4629150" y="1369218"/>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EB910DA-E29C-CB43-9DAD-DDA3F60BD408}" type="datetime1">
              <a:rPr lang="ru-RU" smtClean="0"/>
              <a:t>27.03.2020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9" name="Номер слайда 2">
            <a:extLst>
              <a:ext uri="{FF2B5EF4-FFF2-40B4-BE49-F238E27FC236}">
                <a16:creationId xmlns:a16="http://schemas.microsoft.com/office/drawing/2014/main" xmlns="" id="{9999D2F0-83B1-894B-9AD6-0E5D793D5E41}"/>
              </a:ext>
            </a:extLst>
          </p:cNvPr>
          <p:cNvSpPr>
            <a:spLocks noGrp="1"/>
          </p:cNvSpPr>
          <p:nvPr>
            <p:ph type="sldNum" sz="quarter" idx="4"/>
          </p:nvPr>
        </p:nvSpPr>
        <p:spPr>
          <a:xfrm>
            <a:off x="8715172" y="4767263"/>
            <a:ext cx="405581" cy="273844"/>
          </a:xfrm>
          <a:prstGeom prst="rect">
            <a:avLst/>
          </a:prstGeom>
        </p:spPr>
        <p:txBody>
          <a:bodyPr/>
          <a:lstStyle>
            <a:lvl1pPr algn="r">
              <a:defRPr sz="1500">
                <a:solidFill>
                  <a:srgbClr val="C5132E"/>
                </a:solidFill>
              </a:defRPr>
            </a:lvl1pPr>
          </a:lstStyle>
          <a:p>
            <a:fld id="{50F14DE7-7E30-4447-9A53-6BC505903302}" type="slidenum">
              <a:rPr lang="ru-RU" smtClean="0"/>
              <a:pPr/>
              <a:t>‹#›</a:t>
            </a:fld>
            <a:endParaRPr lang="ru-RU" dirty="0"/>
          </a:p>
        </p:txBody>
      </p:sp>
      <p:sp>
        <p:nvSpPr>
          <p:cNvPr id="11" name="Заголовок 1">
            <a:extLst>
              <a:ext uri="{FF2B5EF4-FFF2-40B4-BE49-F238E27FC236}">
                <a16:creationId xmlns:a16="http://schemas.microsoft.com/office/drawing/2014/main" xmlns="" id="{93299228-E5EE-6247-8E8B-895FD0C84E7F}"/>
              </a:ext>
            </a:extLst>
          </p:cNvPr>
          <p:cNvSpPr>
            <a:spLocks noGrp="1"/>
          </p:cNvSpPr>
          <p:nvPr>
            <p:ph type="title"/>
          </p:nvPr>
        </p:nvSpPr>
        <p:spPr>
          <a:xfrm>
            <a:off x="2575045" y="529983"/>
            <a:ext cx="3540006" cy="318549"/>
          </a:xfrm>
          <a:prstGeom prst="rect">
            <a:avLst/>
          </a:prstGeom>
          <a:noFill/>
        </p:spPr>
        <p:txBody>
          <a:bodyPr wrap="square" lIns="0" rIns="0" anchor="b" anchorCtr="0">
            <a:spAutoFit/>
          </a:bodyPr>
          <a:lstStyle/>
          <a:p>
            <a:pPr marL="0" lvl="0"/>
            <a:r>
              <a:rPr lang="ru-RU" dirty="0"/>
              <a:t>Образец заголовка</a:t>
            </a:r>
          </a:p>
        </p:txBody>
      </p:sp>
      <p:pic>
        <p:nvPicPr>
          <p:cNvPr id="8" name="Рисунок 7">
            <a:extLst>
              <a:ext uri="{FF2B5EF4-FFF2-40B4-BE49-F238E27FC236}">
                <a16:creationId xmlns:a16="http://schemas.microsoft.com/office/drawing/2014/main" xmlns="" id="{49E0226C-DDF0-2D42-9BF0-759D5B5E53BC}"/>
              </a:ext>
            </a:extLst>
          </p:cNvPr>
          <p:cNvPicPr>
            <a:picLocks noChangeAspect="1"/>
          </p:cNvPicPr>
          <p:nvPr userDrawn="1"/>
        </p:nvPicPr>
        <p:blipFill rotWithShape="1">
          <a:blip r:embed="rId2"/>
          <a:srcRect t="22111"/>
          <a:stretch/>
        </p:blipFill>
        <p:spPr>
          <a:xfrm>
            <a:off x="91636" y="102393"/>
            <a:ext cx="2225953" cy="1517044"/>
          </a:xfrm>
          <a:prstGeom prst="rect">
            <a:avLst/>
          </a:prstGeom>
        </p:spPr>
      </p:pic>
    </p:spTree>
    <p:extLst>
      <p:ext uri="{BB962C8B-B14F-4D97-AF65-F5344CB8AC3E}">
        <p14:creationId xmlns:p14="http://schemas.microsoft.com/office/powerpoint/2010/main" val="321122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7B8990F-0B7F-E443-8BA1-91D11E845BEB}" type="datetime1">
              <a:rPr lang="ru-RU" smtClean="0"/>
              <a:t>27.03.2020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7" name="Номер слайда 2">
            <a:extLst>
              <a:ext uri="{FF2B5EF4-FFF2-40B4-BE49-F238E27FC236}">
                <a16:creationId xmlns:a16="http://schemas.microsoft.com/office/drawing/2014/main" xmlns="" id="{FEDF7417-3240-3C40-8F0B-49BB267C4915}"/>
              </a:ext>
            </a:extLst>
          </p:cNvPr>
          <p:cNvSpPr>
            <a:spLocks noGrp="1"/>
          </p:cNvSpPr>
          <p:nvPr>
            <p:ph type="sldNum" sz="quarter" idx="4"/>
          </p:nvPr>
        </p:nvSpPr>
        <p:spPr>
          <a:xfrm>
            <a:off x="8715172" y="4767263"/>
            <a:ext cx="405581" cy="273844"/>
          </a:xfrm>
          <a:prstGeom prst="rect">
            <a:avLst/>
          </a:prstGeom>
        </p:spPr>
        <p:txBody>
          <a:bodyPr/>
          <a:lstStyle>
            <a:lvl1pPr algn="r">
              <a:defRPr sz="1500">
                <a:solidFill>
                  <a:srgbClr val="C5132E"/>
                </a:solidFill>
              </a:defRPr>
            </a:lvl1pPr>
          </a:lstStyle>
          <a:p>
            <a:fld id="{50F14DE7-7E30-4447-9A53-6BC505903302}" type="slidenum">
              <a:rPr lang="ru-RU" smtClean="0"/>
              <a:pPr/>
              <a:t>‹#›</a:t>
            </a:fld>
            <a:endParaRPr lang="ru-RU" dirty="0"/>
          </a:p>
        </p:txBody>
      </p:sp>
      <p:sp>
        <p:nvSpPr>
          <p:cNvPr id="9" name="Заголовок 1">
            <a:extLst>
              <a:ext uri="{FF2B5EF4-FFF2-40B4-BE49-F238E27FC236}">
                <a16:creationId xmlns:a16="http://schemas.microsoft.com/office/drawing/2014/main" xmlns="" id="{78E15DC5-EA79-C543-81F0-47808A8C3884}"/>
              </a:ext>
            </a:extLst>
          </p:cNvPr>
          <p:cNvSpPr>
            <a:spLocks noGrp="1"/>
          </p:cNvSpPr>
          <p:nvPr>
            <p:ph type="title"/>
          </p:nvPr>
        </p:nvSpPr>
        <p:spPr>
          <a:xfrm>
            <a:off x="2575045" y="529983"/>
            <a:ext cx="3540006" cy="318549"/>
          </a:xfrm>
          <a:prstGeom prst="rect">
            <a:avLst/>
          </a:prstGeom>
          <a:noFill/>
        </p:spPr>
        <p:txBody>
          <a:bodyPr wrap="square" lIns="0" rIns="0" anchor="b" anchorCtr="0">
            <a:spAutoFit/>
          </a:bodyPr>
          <a:lstStyle/>
          <a:p>
            <a:pPr marL="0" lvl="0"/>
            <a:r>
              <a:rPr lang="ru-RU" dirty="0"/>
              <a:t>Образец заголовка</a:t>
            </a:r>
          </a:p>
        </p:txBody>
      </p:sp>
      <p:pic>
        <p:nvPicPr>
          <p:cNvPr id="6" name="Рисунок 5">
            <a:extLst>
              <a:ext uri="{FF2B5EF4-FFF2-40B4-BE49-F238E27FC236}">
                <a16:creationId xmlns:a16="http://schemas.microsoft.com/office/drawing/2014/main" xmlns="" id="{2B4FCADD-1031-2945-A457-FD92CE4034D8}"/>
              </a:ext>
            </a:extLst>
          </p:cNvPr>
          <p:cNvPicPr>
            <a:picLocks noChangeAspect="1"/>
          </p:cNvPicPr>
          <p:nvPr userDrawn="1"/>
        </p:nvPicPr>
        <p:blipFill rotWithShape="1">
          <a:blip r:embed="rId2"/>
          <a:srcRect t="22111"/>
          <a:stretch/>
        </p:blipFill>
        <p:spPr>
          <a:xfrm>
            <a:off x="91636" y="102393"/>
            <a:ext cx="2225953" cy="1517044"/>
          </a:xfrm>
          <a:prstGeom prst="rect">
            <a:avLst/>
          </a:prstGeom>
        </p:spPr>
      </p:pic>
    </p:spTree>
    <p:extLst>
      <p:ext uri="{BB962C8B-B14F-4D97-AF65-F5344CB8AC3E}">
        <p14:creationId xmlns:p14="http://schemas.microsoft.com/office/powerpoint/2010/main" val="389908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2.emf"/><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Объект 8" hidden="1">
            <a:extLst>
              <a:ext uri="{FF2B5EF4-FFF2-40B4-BE49-F238E27FC236}">
                <a16:creationId xmlns:a16="http://schemas.microsoft.com/office/drawing/2014/main" xmlns="" id="{B5D4D4AC-A483-6547-93A7-4180FB2D8EDF}"/>
              </a:ext>
            </a:extLst>
          </p:cNvPr>
          <p:cNvGraphicFramePr>
            <a:graphicFrameLocks noChangeAspect="1"/>
          </p:cNvGraphicFramePr>
          <p:nvPr userDrawn="1">
            <p:custDataLst>
              <p:tags r:id="rId7"/>
            </p:custDataLst>
            <p:extLst>
              <p:ext uri="{D42A27DB-BD31-4B8C-83A1-F6EECF244321}">
                <p14:modId xmlns:p14="http://schemas.microsoft.com/office/powerpoint/2010/main" val="15142327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9" name="Слайд think-cell" r:id="rId9" imgW="7772400" imgH="10058400" progId="TCLayout.ActiveDocument.1">
                  <p:embed/>
                </p:oleObj>
              </mc:Choice>
              <mc:Fallback>
                <p:oleObj name="Слайд think-cell" r:id="rId9" imgW="7772400" imgH="1005840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6" name="Прямоугольник 5" hidden="1">
            <a:extLst>
              <a:ext uri="{FF2B5EF4-FFF2-40B4-BE49-F238E27FC236}">
                <a16:creationId xmlns:a16="http://schemas.microsoft.com/office/drawing/2014/main" xmlns="" id="{07C17877-6A4F-AD4C-928F-EF856A9FFD7C}"/>
              </a:ext>
            </a:extLst>
          </p:cNvPr>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ru-RU" sz="1800" b="1" i="0" baseline="0" dirty="0">
              <a:latin typeface="Segoe UI" panose="020B0502040204020203" pitchFamily="34" charset="0"/>
              <a:ea typeface="Segoe UI" panose="020B0502040204020203" pitchFamily="34" charset="0"/>
              <a:sym typeface="Segoe UI" panose="020B0502040204020203" pitchFamily="34" charset="0"/>
            </a:endParaRPr>
          </a:p>
        </p:txBody>
      </p:sp>
      <p:sp>
        <p:nvSpPr>
          <p:cNvPr id="2" name="Заголовок 1"/>
          <p:cNvSpPr>
            <a:spLocks noGrp="1"/>
          </p:cNvSpPr>
          <p:nvPr>
            <p:ph type="title"/>
          </p:nvPr>
        </p:nvSpPr>
        <p:spPr>
          <a:xfrm>
            <a:off x="1298448" y="224774"/>
            <a:ext cx="5029199" cy="346249"/>
          </a:xfrm>
          <a:prstGeom prst="rect">
            <a:avLst/>
          </a:prstGeom>
          <a:noFill/>
        </p:spPr>
        <p:txBody>
          <a:bodyPr wrap="square" lIns="0" tIns="34290" rIns="0" bIns="34290" anchor="b" anchorCtr="0">
            <a:spAutoFit/>
          </a:bodyPr>
          <a:lstStyle/>
          <a:p>
            <a:pPr marL="0" lvl="0"/>
            <a:r>
              <a:rPr lang="ru-RU" dirty="0"/>
              <a:t>Образец заголовка</a:t>
            </a:r>
          </a:p>
        </p:txBody>
      </p:sp>
      <p:sp>
        <p:nvSpPr>
          <p:cNvPr id="3" name="Текст 2"/>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A87DB026-BC01-894B-B5E1-E49353B23816}" type="datetime1">
              <a:rPr lang="ru-RU" smtClean="0"/>
              <a:t>27.03.2020</a:t>
            </a:fld>
            <a:endParaRPr lang="ru-RU"/>
          </a:p>
        </p:txBody>
      </p:sp>
      <p:sp>
        <p:nvSpPr>
          <p:cNvPr id="5" name="Нижний колонтитул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ru-RU"/>
          </a:p>
        </p:txBody>
      </p:sp>
      <p:sp>
        <p:nvSpPr>
          <p:cNvPr id="12" name="Номер слайда 2">
            <a:extLst>
              <a:ext uri="{FF2B5EF4-FFF2-40B4-BE49-F238E27FC236}">
                <a16:creationId xmlns:a16="http://schemas.microsoft.com/office/drawing/2014/main" xmlns="" id="{893D1DDF-97A8-F34F-A389-AE54D650FE6A}"/>
              </a:ext>
            </a:extLst>
          </p:cNvPr>
          <p:cNvSpPr>
            <a:spLocks noGrp="1"/>
          </p:cNvSpPr>
          <p:nvPr>
            <p:ph type="sldNum" sz="quarter" idx="4"/>
          </p:nvPr>
        </p:nvSpPr>
        <p:spPr>
          <a:xfrm>
            <a:off x="8715172" y="4767263"/>
            <a:ext cx="405581" cy="273844"/>
          </a:xfrm>
          <a:prstGeom prst="rect">
            <a:avLst/>
          </a:prstGeom>
        </p:spPr>
        <p:txBody>
          <a:bodyPr lIns="68580" tIns="34290" rIns="68580" bIns="34290"/>
          <a:lstStyle>
            <a:lvl1pPr algn="r">
              <a:defRPr sz="1500">
                <a:solidFill>
                  <a:srgbClr val="C5132E"/>
                </a:solidFill>
              </a:defRPr>
            </a:lvl1pPr>
          </a:lstStyle>
          <a:p>
            <a:fld id="{50F14DE7-7E30-4447-9A53-6BC505903302}" type="slidenum">
              <a:rPr lang="ru-RU" smtClean="0"/>
              <a:pPr/>
              <a:t>‹#›</a:t>
            </a:fld>
            <a:endParaRPr lang="ru-RU" dirty="0"/>
          </a:p>
        </p:txBody>
      </p:sp>
      <p:pic>
        <p:nvPicPr>
          <p:cNvPr id="15" name="Рисунок 14">
            <a:extLst>
              <a:ext uri="{FF2B5EF4-FFF2-40B4-BE49-F238E27FC236}">
                <a16:creationId xmlns:a16="http://schemas.microsoft.com/office/drawing/2014/main" xmlns="" id="{84DAAD4F-961C-D449-BDDA-5380B605E695}"/>
              </a:ext>
            </a:extLst>
          </p:cNvPr>
          <p:cNvPicPr>
            <a:picLocks noChangeAspect="1"/>
          </p:cNvPicPr>
          <p:nvPr userDrawn="1"/>
        </p:nvPicPr>
        <p:blipFill rotWithShape="1">
          <a:blip r:embed="rId11"/>
          <a:srcRect t="22111"/>
          <a:stretch/>
        </p:blipFill>
        <p:spPr>
          <a:xfrm>
            <a:off x="91637" y="102393"/>
            <a:ext cx="1661396" cy="1132284"/>
          </a:xfrm>
          <a:prstGeom prst="rect">
            <a:avLst/>
          </a:prstGeom>
        </p:spPr>
      </p:pic>
      <p:pic>
        <p:nvPicPr>
          <p:cNvPr id="10" name="Рисунок 9">
            <a:extLst>
              <a:ext uri="{FF2B5EF4-FFF2-40B4-BE49-F238E27FC236}">
                <a16:creationId xmlns:a16="http://schemas.microsoft.com/office/drawing/2014/main" xmlns="" id="{08043A0D-CFF1-3C45-96F0-CF677E5F18C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342962" y="102393"/>
            <a:ext cx="2777791" cy="346249"/>
          </a:xfrm>
          <a:prstGeom prst="rect">
            <a:avLst/>
          </a:prstGeom>
        </p:spPr>
      </p:pic>
    </p:spTree>
    <p:extLst>
      <p:ext uri="{BB962C8B-B14F-4D97-AF65-F5344CB8AC3E}">
        <p14:creationId xmlns:p14="http://schemas.microsoft.com/office/powerpoint/2010/main" val="3336362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ctr" defTabSz="685800" rtl="0" eaLnBrk="1" latinLnBrk="0" hangingPunct="1">
        <a:lnSpc>
          <a:spcPct val="100000"/>
        </a:lnSpc>
        <a:spcBef>
          <a:spcPct val="0"/>
        </a:spcBef>
        <a:buNone/>
        <a:defRPr lang="ru-RU" sz="1800" b="1" i="0" kern="1200" cap="all" baseline="0" dirty="0">
          <a:solidFill>
            <a:srgbClr val="EB4B77"/>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image" Target="../media/image13.emf"/><Relationship Id="rId5" Type="http://schemas.openxmlformats.org/officeDocument/2006/relationships/oleObject" Target="../embeddings/oleObject12.bin"/><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image" Target="../media/image12.emf"/><Relationship Id="rId5" Type="http://schemas.openxmlformats.org/officeDocument/2006/relationships/oleObject" Target="../embeddings/oleObject13.bin"/><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4.vml"/><Relationship Id="rId6" Type="http://schemas.openxmlformats.org/officeDocument/2006/relationships/image" Target="../media/image12.emf"/><Relationship Id="rId5" Type="http://schemas.openxmlformats.org/officeDocument/2006/relationships/oleObject" Target="../embeddings/oleObject14.bin"/><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2.emf"/><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2.emf"/><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7.vml"/><Relationship Id="rId6" Type="http://schemas.openxmlformats.org/officeDocument/2006/relationships/image" Target="../media/image12.emf"/><Relationship Id="rId5" Type="http://schemas.openxmlformats.org/officeDocument/2006/relationships/oleObject" Target="../embeddings/oleObject17.bin"/><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0.emf"/><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0.emf"/><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0.emf"/><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image" Target="../media/image11.emf"/><Relationship Id="rId5" Type="http://schemas.openxmlformats.org/officeDocument/2006/relationships/oleObject" Target="../embeddings/oleObject9.bin"/><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image" Target="../media/image12.emf"/><Relationship Id="rId5" Type="http://schemas.openxmlformats.org/officeDocument/2006/relationships/oleObject" Target="../embeddings/oleObject10.bin"/><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1.vml"/><Relationship Id="rId6" Type="http://schemas.openxmlformats.org/officeDocument/2006/relationships/image" Target="../media/image12.emf"/><Relationship Id="rId5" Type="http://schemas.openxmlformats.org/officeDocument/2006/relationships/oleObject" Target="../embeddings/oleObject11.bin"/><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Объект 27" hidden="1">
            <a:extLst>
              <a:ext uri="{FF2B5EF4-FFF2-40B4-BE49-F238E27FC236}">
                <a16:creationId xmlns:a16="http://schemas.microsoft.com/office/drawing/2014/main" xmlns="" id="{9F5D807D-2C08-A84A-A8B8-40772FFAADF7}"/>
              </a:ext>
            </a:extLst>
          </p:cNvPr>
          <p:cNvGraphicFramePr>
            <a:graphicFrameLocks noChangeAspect="1"/>
          </p:cNvGraphicFramePr>
          <p:nvPr>
            <p:custDataLst>
              <p:tags r:id="rId2"/>
            </p:custDataLst>
            <p:extLst>
              <p:ext uri="{D42A27DB-BD31-4B8C-83A1-F6EECF244321}">
                <p14:modId xmlns:p14="http://schemas.microsoft.com/office/powerpoint/2010/main" val="896484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40" name="Слайд think-cell" r:id="rId4" imgW="7772400" imgH="10058400" progId="TCLayout.ActiveDocument.1">
                  <p:embed/>
                </p:oleObj>
              </mc:Choice>
              <mc:Fallback>
                <p:oleObj name="Слайд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5" name="object 2">
            <a:extLst>
              <a:ext uri="{FF2B5EF4-FFF2-40B4-BE49-F238E27FC236}">
                <a16:creationId xmlns:a16="http://schemas.microsoft.com/office/drawing/2014/main" xmlns="" id="{7EF18E27-3071-4447-8A75-4312502DE3D2}"/>
              </a:ext>
            </a:extLst>
          </p:cNvPr>
          <p:cNvSpPr txBox="1">
            <a:spLocks/>
          </p:cNvSpPr>
          <p:nvPr/>
        </p:nvSpPr>
        <p:spPr>
          <a:xfrm>
            <a:off x="250825" y="1871465"/>
            <a:ext cx="5313952" cy="916276"/>
          </a:xfrm>
          <a:prstGeom prst="rect">
            <a:avLst/>
          </a:prstGeom>
          <a:noFill/>
        </p:spPr>
        <p:txBody>
          <a:bodyPr vert="horz" wrap="square" lIns="0" tIns="297815" rIns="0" bIns="0" rtlCol="0" anchor="ctr" anchorCtr="0">
            <a:spAutoFit/>
          </a:bodyPr>
          <a:lstStyle>
            <a:lvl1pPr algn="ctr" defTabSz="685800" rtl="0" eaLnBrk="1" latinLnBrk="0" hangingPunct="1">
              <a:lnSpc>
                <a:spcPct val="100000"/>
              </a:lnSpc>
              <a:spcBef>
                <a:spcPct val="0"/>
              </a:spcBef>
              <a:buNone/>
              <a:defRPr kumimoji="0" lang="ru-RU" sz="4400" b="1" i="0" u="none" strike="noStrike" kern="0" cap="all" spc="335" normalizeH="0" baseline="0" dirty="0">
                <a:ln>
                  <a:noFill/>
                </a:ln>
                <a:solidFill>
                  <a:srgbClr val="FFFFFF"/>
                </a:solidFill>
                <a:effectLst/>
                <a:uLnTx/>
                <a:uFillTx/>
                <a:latin typeface="Segoe UI"/>
                <a:ea typeface="+mj-ea"/>
                <a:cs typeface="Segoe UI"/>
              </a:defRPr>
            </a:lvl1pPr>
          </a:lstStyle>
          <a:p>
            <a:pPr marL="12700" algn="l">
              <a:spcBef>
                <a:spcPts val="2345"/>
              </a:spcBef>
            </a:pPr>
            <a:r>
              <a:rPr lang="ru-RU" sz="2000" spc="0" dirty="0"/>
              <a:t>о применении указа президента </a:t>
            </a:r>
            <a:r>
              <a:rPr lang="ru-RU" sz="2000" spc="0" dirty="0" err="1"/>
              <a:t>рф</a:t>
            </a:r>
            <a:r>
              <a:rPr lang="ru-RU" sz="2000" spc="0" dirty="0"/>
              <a:t> от 26 марта 2020 года</a:t>
            </a:r>
          </a:p>
        </p:txBody>
      </p:sp>
      <p:pic>
        <p:nvPicPr>
          <p:cNvPr id="3" name="Рисунок 2">
            <a:extLst>
              <a:ext uri="{FF2B5EF4-FFF2-40B4-BE49-F238E27FC236}">
                <a16:creationId xmlns:a16="http://schemas.microsoft.com/office/drawing/2014/main" xmlns="" id="{2397B09C-8AB6-E143-A711-FCFA3C69F52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00"/>
          <a:stretch/>
        </p:blipFill>
        <p:spPr>
          <a:xfrm>
            <a:off x="250825" y="3927855"/>
            <a:ext cx="2252312" cy="1009270"/>
          </a:xfrm>
          <a:prstGeom prst="rect">
            <a:avLst/>
          </a:prstGeom>
        </p:spPr>
      </p:pic>
    </p:spTree>
    <p:extLst>
      <p:ext uri="{BB962C8B-B14F-4D97-AF65-F5344CB8AC3E}">
        <p14:creationId xmlns:p14="http://schemas.microsoft.com/office/powerpoint/2010/main" val="5504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hidden="1">
            <a:extLst>
              <a:ext uri="{FF2B5EF4-FFF2-40B4-BE49-F238E27FC236}">
                <a16:creationId xmlns:a16="http://schemas.microsoft.com/office/drawing/2014/main" xmlns="" id="{0C77EDD2-E039-8F43-9A57-C8EAE39AA468}"/>
              </a:ext>
            </a:extLst>
          </p:cNvPr>
          <p:cNvGraphicFramePr>
            <a:graphicFrameLocks noChangeAspect="1"/>
          </p:cNvGraphicFramePr>
          <p:nvPr>
            <p:custDataLst>
              <p:tags r:id="rId2"/>
            </p:custDataLst>
            <p:extLst>
              <p:ext uri="{D42A27DB-BD31-4B8C-83A1-F6EECF244321}">
                <p14:modId xmlns:p14="http://schemas.microsoft.com/office/powerpoint/2010/main" val="1101958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67"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Прямоугольник 1" hidden="1">
            <a:extLst>
              <a:ext uri="{FF2B5EF4-FFF2-40B4-BE49-F238E27FC236}">
                <a16:creationId xmlns:a16="http://schemas.microsoft.com/office/drawing/2014/main" xmlns="" id="{CFE9FAD8-CA26-B34E-A827-C8CB869DEB3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2400" b="1" dirty="0">
              <a:latin typeface="Segoe UI" panose="020B0502040204020203" pitchFamily="34" charset="0"/>
              <a:ea typeface="Segoe UI" panose="020B0502040204020203" pitchFamily="34" charset="0"/>
              <a:sym typeface="Segoe UI" panose="020B0502040204020203" pitchFamily="34" charset="0"/>
            </a:endParaRPr>
          </a:p>
        </p:txBody>
      </p:sp>
      <p:sp>
        <p:nvSpPr>
          <p:cNvPr id="8" name="Прямоугольник 7">
            <a:extLst>
              <a:ext uri="{FF2B5EF4-FFF2-40B4-BE49-F238E27FC236}">
                <a16:creationId xmlns:a16="http://schemas.microsoft.com/office/drawing/2014/main" xmlns="" id="{5FB2761A-F839-2642-92E3-618550E31963}"/>
              </a:ext>
            </a:extLst>
          </p:cNvPr>
          <p:cNvSpPr/>
          <p:nvPr/>
        </p:nvSpPr>
        <p:spPr>
          <a:xfrm>
            <a:off x="739163" y="1524377"/>
            <a:ext cx="7219646" cy="8252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a:extLst>
              <a:ext uri="{FF2B5EF4-FFF2-40B4-BE49-F238E27FC236}">
                <a16:creationId xmlns:a16="http://schemas.microsoft.com/office/drawing/2014/main" xmlns="" id="{E8D34FBA-6C99-274D-9039-D6C168A80C5A}"/>
              </a:ext>
            </a:extLst>
          </p:cNvPr>
          <p:cNvSpPr/>
          <p:nvPr/>
        </p:nvSpPr>
        <p:spPr>
          <a:xfrm>
            <a:off x="5058137" y="1967696"/>
            <a:ext cx="717630" cy="3320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p:cNvSpPr>
            <a:spLocks noGrp="1"/>
          </p:cNvSpPr>
          <p:nvPr>
            <p:ph type="title"/>
          </p:nvPr>
        </p:nvSpPr>
        <p:spPr>
          <a:xfrm>
            <a:off x="739163" y="572901"/>
            <a:ext cx="6760282" cy="438582"/>
          </a:xfrm>
        </p:spPr>
        <p:txBody>
          <a:bodyPr/>
          <a:lstStyle/>
          <a:p>
            <a:r>
              <a:rPr lang="ru-RU" sz="2400" dirty="0"/>
              <a:t>Остались вопросы ?</a:t>
            </a:r>
          </a:p>
        </p:txBody>
      </p:sp>
      <p:sp>
        <p:nvSpPr>
          <p:cNvPr id="4" name="Номер слайда 3"/>
          <p:cNvSpPr>
            <a:spLocks noGrp="1"/>
          </p:cNvSpPr>
          <p:nvPr>
            <p:ph type="sldNum" sz="quarter" idx="4"/>
          </p:nvPr>
        </p:nvSpPr>
        <p:spPr/>
        <p:txBody>
          <a:bodyPr/>
          <a:lstStyle/>
          <a:p>
            <a:fld id="{50F14DE7-7E30-4447-9A53-6BC505903302}" type="slidenum">
              <a:rPr lang="ru-RU" smtClean="0"/>
              <a:pPr/>
              <a:t>10</a:t>
            </a:fld>
            <a:endParaRPr lang="ru-RU" dirty="0"/>
          </a:p>
        </p:txBody>
      </p:sp>
      <p:sp>
        <p:nvSpPr>
          <p:cNvPr id="6" name="TextBox 5">
            <a:extLst>
              <a:ext uri="{FF2B5EF4-FFF2-40B4-BE49-F238E27FC236}">
                <a16:creationId xmlns:a16="http://schemas.microsoft.com/office/drawing/2014/main" xmlns="" id="{5DDCA8A6-2869-624D-A670-91AF1B814B7D}"/>
              </a:ext>
            </a:extLst>
          </p:cNvPr>
          <p:cNvSpPr txBox="1"/>
          <p:nvPr/>
        </p:nvSpPr>
        <p:spPr>
          <a:xfrm>
            <a:off x="998379" y="1584234"/>
            <a:ext cx="6629337" cy="738664"/>
          </a:xfrm>
          <a:prstGeom prst="rect">
            <a:avLst/>
          </a:prstGeom>
          <a:noFill/>
        </p:spPr>
        <p:txBody>
          <a:bodyPr wrap="square" lIns="0" tIns="0" rIns="0" bIns="0" rtlCol="0">
            <a:spAutoFit/>
          </a:bodyPr>
          <a:lstStyle/>
          <a:p>
            <a:pPr>
              <a:spcAft>
                <a:spcPts val="300"/>
              </a:spcAft>
              <a:buClr>
                <a:srgbClr val="C00000"/>
              </a:buClr>
            </a:pPr>
            <a:r>
              <a:rPr lang="ru-RU" sz="2400" dirty="0">
                <a:solidFill>
                  <a:schemeClr val="bg1"/>
                </a:solidFill>
              </a:rPr>
              <a:t>Вы всегда можете обратиться на горячую линию поддержки бизнеса по номеру </a:t>
            </a:r>
            <a:r>
              <a:rPr lang="ru-RU" sz="2400" b="1" dirty="0" smtClean="0">
                <a:solidFill>
                  <a:srgbClr val="C00000"/>
                </a:solidFill>
                <a:effectLst>
                  <a:outerShdw blurRad="50800" dist="38100" dir="2700000" algn="tl" rotWithShape="0">
                    <a:schemeClr val="bg1">
                      <a:alpha val="40000"/>
                    </a:schemeClr>
                  </a:outerShdw>
                </a:effectLst>
              </a:rPr>
              <a:t>0150</a:t>
            </a:r>
            <a:endParaRPr lang="ru-RU" sz="2400" b="1" dirty="0">
              <a:solidFill>
                <a:srgbClr val="C00000"/>
              </a:solidFill>
            </a:endParaRPr>
          </a:p>
        </p:txBody>
      </p:sp>
      <p:sp>
        <p:nvSpPr>
          <p:cNvPr id="9" name="TextBox 8">
            <a:extLst>
              <a:ext uri="{FF2B5EF4-FFF2-40B4-BE49-F238E27FC236}">
                <a16:creationId xmlns:a16="http://schemas.microsoft.com/office/drawing/2014/main" xmlns="" id="{ED73BA82-2538-EF4D-BAA5-3E267D84C084}"/>
              </a:ext>
            </a:extLst>
          </p:cNvPr>
          <p:cNvSpPr txBox="1"/>
          <p:nvPr/>
        </p:nvSpPr>
        <p:spPr>
          <a:xfrm>
            <a:off x="1034317" y="2826393"/>
            <a:ext cx="6629337" cy="1654299"/>
          </a:xfrm>
          <a:prstGeom prst="rect">
            <a:avLst/>
          </a:prstGeom>
          <a:noFill/>
        </p:spPr>
        <p:txBody>
          <a:bodyPr wrap="square" lIns="0" tIns="0" rIns="0" bIns="0" rtlCol="0">
            <a:spAutoFit/>
          </a:bodyPr>
          <a:lstStyle/>
          <a:p>
            <a:pPr>
              <a:spcAft>
                <a:spcPts val="300"/>
              </a:spcAft>
              <a:buClr>
                <a:srgbClr val="C00000"/>
              </a:buClr>
            </a:pPr>
            <a:r>
              <a:rPr lang="ru-RU" sz="2000" dirty="0"/>
              <a:t>Гарантируем Вам:</a:t>
            </a:r>
          </a:p>
          <a:p>
            <a:pPr marL="342900" indent="-342900">
              <a:spcAft>
                <a:spcPts val="300"/>
              </a:spcAft>
              <a:buClr>
                <a:srgbClr val="C00000"/>
              </a:buClr>
              <a:buFont typeface="Arial" panose="020B0604020202020204" pitchFamily="34" charset="0"/>
              <a:buChar char="•"/>
            </a:pPr>
            <a:r>
              <a:rPr lang="ru-RU" sz="2000" dirty="0"/>
              <a:t>оперативное и всестороннее рассмотрение вопроса;</a:t>
            </a:r>
          </a:p>
          <a:p>
            <a:pPr marL="342900" indent="-342900">
              <a:spcAft>
                <a:spcPts val="300"/>
              </a:spcAft>
              <a:buClr>
                <a:srgbClr val="C00000"/>
              </a:buClr>
              <a:buFont typeface="Arial" panose="020B0604020202020204" pitchFamily="34" charset="0"/>
              <a:buChar char="•"/>
            </a:pPr>
            <a:r>
              <a:rPr lang="ru-RU" sz="2000" dirty="0"/>
              <a:t>качественную и полноценную обратную связь;</a:t>
            </a:r>
          </a:p>
          <a:p>
            <a:pPr marL="342900" indent="-342900">
              <a:spcAft>
                <a:spcPts val="300"/>
              </a:spcAft>
              <a:buClr>
                <a:srgbClr val="C00000"/>
              </a:buClr>
              <a:buFont typeface="Arial" panose="020B0604020202020204" pitchFamily="34" charset="0"/>
              <a:buChar char="•"/>
            </a:pPr>
            <a:r>
              <a:rPr lang="ru-RU" sz="2000" dirty="0"/>
              <a:t>высококвалифицированную консультацию «как действовать в любой ситуации».</a:t>
            </a:r>
          </a:p>
        </p:txBody>
      </p:sp>
    </p:spTree>
    <p:extLst>
      <p:ext uri="{BB962C8B-B14F-4D97-AF65-F5344CB8AC3E}">
        <p14:creationId xmlns:p14="http://schemas.microsoft.com/office/powerpoint/2010/main" val="2753101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9361362D-145F-244C-A635-5B501F1FE2CD}"/>
              </a:ext>
            </a:extLst>
          </p:cNvPr>
          <p:cNvGraphicFramePr>
            <a:graphicFrameLocks noChangeAspect="1"/>
          </p:cNvGraphicFramePr>
          <p:nvPr>
            <p:custDataLst>
              <p:tags r:id="rId2"/>
            </p:custDataLst>
            <p:extLst>
              <p:ext uri="{D42A27DB-BD31-4B8C-83A1-F6EECF244321}">
                <p14:modId xmlns:p14="http://schemas.microsoft.com/office/powerpoint/2010/main" val="8850458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875"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a16="http://schemas.microsoft.com/office/drawing/2014/main" xmlns="" id="{37B40A27-8743-3C4A-9115-568B2110D16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3" name="Заголовок 2">
            <a:extLst>
              <a:ext uri="{FF2B5EF4-FFF2-40B4-BE49-F238E27FC236}">
                <a16:creationId xmlns:a16="http://schemas.microsoft.com/office/drawing/2014/main" xmlns="" id="{B4305079-7665-E84B-B00B-4B47FE430620}"/>
              </a:ext>
            </a:extLst>
          </p:cNvPr>
          <p:cNvSpPr>
            <a:spLocks noGrp="1"/>
          </p:cNvSpPr>
          <p:nvPr>
            <p:ph type="title"/>
          </p:nvPr>
        </p:nvSpPr>
        <p:spPr>
          <a:xfrm>
            <a:off x="654683" y="373769"/>
            <a:ext cx="6784369" cy="623248"/>
          </a:xfrm>
        </p:spPr>
        <p:txBody>
          <a:bodyPr/>
          <a:lstStyle/>
          <a:p>
            <a:pPr algn="l"/>
            <a:r>
              <a:rPr lang="ru-RU" dirty="0"/>
              <a:t>меры поддержки бизнеса, которые </a:t>
            </a:r>
            <a:br>
              <a:rPr lang="ru-RU" dirty="0"/>
            </a:br>
            <a:r>
              <a:rPr lang="ru-RU" dirty="0"/>
              <a:t>приняты или будут приняты в ближайшее время</a:t>
            </a:r>
          </a:p>
        </p:txBody>
      </p:sp>
      <p:sp>
        <p:nvSpPr>
          <p:cNvPr id="4" name="Номер слайда 3">
            <a:extLst>
              <a:ext uri="{FF2B5EF4-FFF2-40B4-BE49-F238E27FC236}">
                <a16:creationId xmlns:a16="http://schemas.microsoft.com/office/drawing/2014/main" xmlns="" id="{EC12B82D-8329-D749-B6CE-6F17A73DA31E}"/>
              </a:ext>
            </a:extLst>
          </p:cNvPr>
          <p:cNvSpPr>
            <a:spLocks noGrp="1"/>
          </p:cNvSpPr>
          <p:nvPr>
            <p:ph type="sldNum" sz="quarter" idx="4"/>
          </p:nvPr>
        </p:nvSpPr>
        <p:spPr/>
        <p:txBody>
          <a:bodyPr/>
          <a:lstStyle/>
          <a:p>
            <a:fld id="{50F14DE7-7E30-4447-9A53-6BC505903302}" type="slidenum">
              <a:rPr lang="ru-RU" smtClean="0"/>
              <a:pPr/>
              <a:t>11</a:t>
            </a:fld>
            <a:endParaRPr lang="ru-RU" dirty="0"/>
          </a:p>
        </p:txBody>
      </p:sp>
      <p:sp>
        <p:nvSpPr>
          <p:cNvPr id="9" name="TextBox 8">
            <a:extLst>
              <a:ext uri="{FF2B5EF4-FFF2-40B4-BE49-F238E27FC236}">
                <a16:creationId xmlns:a16="http://schemas.microsoft.com/office/drawing/2014/main" xmlns="" id="{F55E0EC2-FD4C-AE45-9410-1D381D0A9B3C}"/>
              </a:ext>
            </a:extLst>
          </p:cNvPr>
          <p:cNvSpPr txBox="1"/>
          <p:nvPr/>
        </p:nvSpPr>
        <p:spPr>
          <a:xfrm>
            <a:off x="801395" y="1257549"/>
            <a:ext cx="8319358" cy="169277"/>
          </a:xfrm>
          <a:prstGeom prst="rect">
            <a:avLst/>
          </a:prstGeom>
          <a:noFill/>
        </p:spPr>
        <p:txBody>
          <a:bodyPr wrap="square" lIns="0" tIns="0" rIns="0" bIns="0" rtlCol="0">
            <a:spAutoFit/>
          </a:bodyPr>
          <a:lstStyle/>
          <a:p>
            <a:r>
              <a:rPr lang="ru-RU" sz="1100" b="1" dirty="0">
                <a:solidFill>
                  <a:schemeClr val="tx2"/>
                </a:solidFill>
              </a:rPr>
              <a:t>Итоговые документы о реализации указанных мер и окончательные механизмы их применения будут приняты с 27.03 по 30.04 2020г.</a:t>
            </a:r>
            <a:endParaRPr lang="ru-RU" sz="1100" dirty="0">
              <a:solidFill>
                <a:schemeClr val="tx2"/>
              </a:solidFill>
            </a:endParaRPr>
          </a:p>
        </p:txBody>
      </p:sp>
      <p:sp>
        <p:nvSpPr>
          <p:cNvPr id="11" name="Стрелка вправо 10">
            <a:extLst>
              <a:ext uri="{FF2B5EF4-FFF2-40B4-BE49-F238E27FC236}">
                <a16:creationId xmlns:a16="http://schemas.microsoft.com/office/drawing/2014/main" xmlns="" id="{490DAA6C-B7F5-8A4C-B718-9A87741FABC2}"/>
              </a:ext>
            </a:extLst>
          </p:cNvPr>
          <p:cNvSpPr/>
          <p:nvPr/>
        </p:nvSpPr>
        <p:spPr>
          <a:xfrm>
            <a:off x="151596" y="2592252"/>
            <a:ext cx="602493" cy="918439"/>
          </a:xfrm>
          <a:prstGeom prst="rightArrow">
            <a:avLst>
              <a:gd name="adj1" fmla="val 84227"/>
              <a:gd name="adj2" fmla="val 2578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2" name="TextBox 11">
            <a:extLst>
              <a:ext uri="{FF2B5EF4-FFF2-40B4-BE49-F238E27FC236}">
                <a16:creationId xmlns:a16="http://schemas.microsoft.com/office/drawing/2014/main" xmlns="" id="{52444A6A-12B0-E840-AD72-FB3AEA24F291}"/>
              </a:ext>
            </a:extLst>
          </p:cNvPr>
          <p:cNvSpPr txBox="1"/>
          <p:nvPr/>
        </p:nvSpPr>
        <p:spPr>
          <a:xfrm>
            <a:off x="191557" y="2940595"/>
            <a:ext cx="562532" cy="169277"/>
          </a:xfrm>
          <a:prstGeom prst="rect">
            <a:avLst/>
          </a:prstGeom>
          <a:noFill/>
        </p:spPr>
        <p:txBody>
          <a:bodyPr wrap="square" lIns="0" tIns="0" rIns="0" bIns="0" rtlCol="0">
            <a:spAutoFit/>
          </a:bodyPr>
          <a:lstStyle/>
          <a:p>
            <a:r>
              <a:rPr lang="ru-RU" sz="1100" b="1" dirty="0">
                <a:solidFill>
                  <a:schemeClr val="bg1"/>
                </a:solidFill>
              </a:rPr>
              <a:t>В целях:</a:t>
            </a:r>
          </a:p>
        </p:txBody>
      </p:sp>
      <p:grpSp>
        <p:nvGrpSpPr>
          <p:cNvPr id="32" name="Группа 31">
            <a:extLst>
              <a:ext uri="{FF2B5EF4-FFF2-40B4-BE49-F238E27FC236}">
                <a16:creationId xmlns:a16="http://schemas.microsoft.com/office/drawing/2014/main" xmlns="" id="{A5823190-8544-E142-A66D-88523F319B1A}"/>
              </a:ext>
            </a:extLst>
          </p:cNvPr>
          <p:cNvGrpSpPr/>
          <p:nvPr/>
        </p:nvGrpSpPr>
        <p:grpSpPr>
          <a:xfrm>
            <a:off x="841152" y="1528267"/>
            <a:ext cx="7899485" cy="507831"/>
            <a:chOff x="841152" y="1733649"/>
            <a:chExt cx="7899485" cy="507831"/>
          </a:xfrm>
        </p:grpSpPr>
        <p:sp>
          <p:nvSpPr>
            <p:cNvPr id="10" name="TextBox 9">
              <a:extLst>
                <a:ext uri="{FF2B5EF4-FFF2-40B4-BE49-F238E27FC236}">
                  <a16:creationId xmlns:a16="http://schemas.microsoft.com/office/drawing/2014/main" xmlns="" id="{97371741-5C14-B84C-A2C9-B658EB40A547}"/>
                </a:ext>
              </a:extLst>
            </p:cNvPr>
            <p:cNvSpPr txBox="1"/>
            <p:nvPr/>
          </p:nvSpPr>
          <p:spPr>
            <a:xfrm>
              <a:off x="841152" y="1733649"/>
              <a:ext cx="3661180" cy="507831"/>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err="1"/>
                <a:t>Избежания</a:t>
              </a:r>
              <a:r>
                <a:rPr lang="ru-RU" sz="1100" b="1" dirty="0"/>
                <a:t> дефицита категорий товаров, в том числе лекарственных средств и медицинских изделий (в связи с высокой зависимостью от импорта – около 50%)</a:t>
              </a:r>
            </a:p>
          </p:txBody>
        </p:sp>
        <p:sp>
          <p:nvSpPr>
            <p:cNvPr id="14" name="TextBox 13">
              <a:extLst>
                <a:ext uri="{FF2B5EF4-FFF2-40B4-BE49-F238E27FC236}">
                  <a16:creationId xmlns:a16="http://schemas.microsoft.com/office/drawing/2014/main" xmlns="" id="{34CC3379-B33B-8046-AF3F-5F1A0D4F5F82}"/>
                </a:ext>
              </a:extLst>
            </p:cNvPr>
            <p:cNvSpPr txBox="1"/>
            <p:nvPr/>
          </p:nvSpPr>
          <p:spPr>
            <a:xfrm>
              <a:off x="4833561" y="1733649"/>
              <a:ext cx="3907076" cy="507831"/>
            </a:xfrm>
            <a:prstGeom prst="rect">
              <a:avLst/>
            </a:prstGeom>
            <a:noFill/>
          </p:spPr>
          <p:txBody>
            <a:bodyPr wrap="square" lIns="0" tIns="0" rIns="0" bIns="0" rtlCol="0">
              <a:spAutoFit/>
            </a:bodyPr>
            <a:lstStyle/>
            <a:p>
              <a:pPr lvl="0"/>
              <a:r>
                <a:rPr lang="ru-RU" sz="1100" dirty="0"/>
                <a:t>Устанавливается нулевая ставка ввозной таможенной пошлины на ряд товаров, которые будут определены Правительством РФ, в том числе лекарственные средства и медицинские изделия</a:t>
              </a:r>
            </a:p>
          </p:txBody>
        </p:sp>
      </p:grpSp>
      <p:grpSp>
        <p:nvGrpSpPr>
          <p:cNvPr id="31" name="Группа 30">
            <a:extLst>
              <a:ext uri="{FF2B5EF4-FFF2-40B4-BE49-F238E27FC236}">
                <a16:creationId xmlns:a16="http://schemas.microsoft.com/office/drawing/2014/main" xmlns="" id="{566603D0-CFC8-254C-8693-A5C46B14E027}"/>
              </a:ext>
            </a:extLst>
          </p:cNvPr>
          <p:cNvGrpSpPr/>
          <p:nvPr/>
        </p:nvGrpSpPr>
        <p:grpSpPr>
          <a:xfrm>
            <a:off x="841151" y="2135336"/>
            <a:ext cx="7899486" cy="338554"/>
            <a:chOff x="841151" y="2344788"/>
            <a:chExt cx="7899486" cy="338554"/>
          </a:xfrm>
        </p:grpSpPr>
        <p:sp>
          <p:nvSpPr>
            <p:cNvPr id="15" name="TextBox 14">
              <a:extLst>
                <a:ext uri="{FF2B5EF4-FFF2-40B4-BE49-F238E27FC236}">
                  <a16:creationId xmlns:a16="http://schemas.microsoft.com/office/drawing/2014/main" xmlns="" id="{DA57E2B7-C731-6341-8274-198EFEB8DA11}"/>
                </a:ext>
              </a:extLst>
            </p:cNvPr>
            <p:cNvSpPr txBox="1"/>
            <p:nvPr/>
          </p:nvSpPr>
          <p:spPr>
            <a:xfrm>
              <a:off x="841151" y="2344788"/>
              <a:ext cx="4028995"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Упрощения процедуры покупки (доставки/получения) лекарственных средств и медицинских изделий</a:t>
              </a:r>
            </a:p>
          </p:txBody>
        </p:sp>
        <p:sp>
          <p:nvSpPr>
            <p:cNvPr id="16" name="TextBox 15">
              <a:extLst>
                <a:ext uri="{FF2B5EF4-FFF2-40B4-BE49-F238E27FC236}">
                  <a16:creationId xmlns:a16="http://schemas.microsoft.com/office/drawing/2014/main" xmlns="" id="{26004356-399D-B748-9A18-B04C526C437D}"/>
                </a:ext>
              </a:extLst>
            </p:cNvPr>
            <p:cNvSpPr txBox="1"/>
            <p:nvPr/>
          </p:nvSpPr>
          <p:spPr>
            <a:xfrm>
              <a:off x="4833561" y="2344788"/>
              <a:ext cx="3907076" cy="338554"/>
            </a:xfrm>
            <a:prstGeom prst="rect">
              <a:avLst/>
            </a:prstGeom>
            <a:noFill/>
          </p:spPr>
          <p:txBody>
            <a:bodyPr wrap="square" lIns="0" tIns="0" rIns="0" bIns="0" rtlCol="0">
              <a:spAutoFit/>
            </a:bodyPr>
            <a:lstStyle/>
            <a:p>
              <a:pPr lvl="0"/>
              <a:r>
                <a:rPr lang="ru-RU" sz="1100" dirty="0"/>
                <a:t>Разрешается дистанционная торговля безрецептурными лекарственными средствами и медицинскими изделиями</a:t>
              </a:r>
            </a:p>
          </p:txBody>
        </p:sp>
      </p:grpSp>
      <p:grpSp>
        <p:nvGrpSpPr>
          <p:cNvPr id="30" name="Группа 29">
            <a:extLst>
              <a:ext uri="{FF2B5EF4-FFF2-40B4-BE49-F238E27FC236}">
                <a16:creationId xmlns:a16="http://schemas.microsoft.com/office/drawing/2014/main" xmlns="" id="{65AE603C-873B-0640-A2EE-E0D0CB7BDE56}"/>
              </a:ext>
            </a:extLst>
          </p:cNvPr>
          <p:cNvGrpSpPr/>
          <p:nvPr/>
        </p:nvGrpSpPr>
        <p:grpSpPr>
          <a:xfrm>
            <a:off x="841151" y="2573128"/>
            <a:ext cx="7899486" cy="507831"/>
            <a:chOff x="841151" y="2797634"/>
            <a:chExt cx="7899486" cy="507831"/>
          </a:xfrm>
        </p:grpSpPr>
        <p:sp>
          <p:nvSpPr>
            <p:cNvPr id="17" name="TextBox 16">
              <a:extLst>
                <a:ext uri="{FF2B5EF4-FFF2-40B4-BE49-F238E27FC236}">
                  <a16:creationId xmlns:a16="http://schemas.microsoft.com/office/drawing/2014/main" xmlns="" id="{9B6EFAF1-A082-8B4A-972E-EB4798ED86D5}"/>
                </a:ext>
              </a:extLst>
            </p:cNvPr>
            <p:cNvSpPr txBox="1"/>
            <p:nvPr/>
          </p:nvSpPr>
          <p:spPr>
            <a:xfrm>
              <a:off x="841151" y="2797634"/>
              <a:ext cx="3809226" cy="507831"/>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Формирования организациями торговли необходимого запаса продуктов питания и товаров первой необходимости</a:t>
              </a:r>
            </a:p>
          </p:txBody>
        </p:sp>
        <p:sp>
          <p:nvSpPr>
            <p:cNvPr id="18" name="TextBox 17">
              <a:extLst>
                <a:ext uri="{FF2B5EF4-FFF2-40B4-BE49-F238E27FC236}">
                  <a16:creationId xmlns:a16="http://schemas.microsoft.com/office/drawing/2014/main" xmlns="" id="{5F741BD2-6173-214C-B813-948F2CEB0EE4}"/>
                </a:ext>
              </a:extLst>
            </p:cNvPr>
            <p:cNvSpPr txBox="1"/>
            <p:nvPr/>
          </p:nvSpPr>
          <p:spPr>
            <a:xfrm>
              <a:off x="4833561" y="2797634"/>
              <a:ext cx="3907076" cy="507831"/>
            </a:xfrm>
            <a:prstGeom prst="rect">
              <a:avLst/>
            </a:prstGeom>
            <a:noFill/>
          </p:spPr>
          <p:txBody>
            <a:bodyPr wrap="square" lIns="0" tIns="0" rIns="0" bIns="0" rtlCol="0">
              <a:spAutoFit/>
            </a:bodyPr>
            <a:lstStyle/>
            <a:p>
              <a:pPr lvl="0"/>
              <a:r>
                <a:rPr lang="ru-RU" sz="1100" dirty="0"/>
                <a:t>Вводится механизм субсидирования процентной ставки </a:t>
              </a:r>
              <a:r>
                <a:rPr lang="ru-RU" sz="1100" dirty="0" smtClean="0"/>
                <a:t>по </a:t>
              </a:r>
              <a:r>
                <a:rPr lang="ru-RU" sz="1100" dirty="0"/>
                <a:t>кредитам организаций торговли, получаемым на формирование запасов продуктов питания и товаров первой необходимости</a:t>
              </a:r>
            </a:p>
          </p:txBody>
        </p:sp>
      </p:grpSp>
      <p:grpSp>
        <p:nvGrpSpPr>
          <p:cNvPr id="29" name="Группа 28">
            <a:extLst>
              <a:ext uri="{FF2B5EF4-FFF2-40B4-BE49-F238E27FC236}">
                <a16:creationId xmlns:a16="http://schemas.microsoft.com/office/drawing/2014/main" xmlns="" id="{D94F98E8-38DE-FA4B-BB4F-5EBC9C850577}"/>
              </a:ext>
            </a:extLst>
          </p:cNvPr>
          <p:cNvGrpSpPr/>
          <p:nvPr/>
        </p:nvGrpSpPr>
        <p:grpSpPr>
          <a:xfrm>
            <a:off x="841151" y="3180197"/>
            <a:ext cx="8102552" cy="507831"/>
            <a:chOff x="841151" y="3389665"/>
            <a:chExt cx="8102552" cy="507831"/>
          </a:xfrm>
        </p:grpSpPr>
        <p:sp>
          <p:nvSpPr>
            <p:cNvPr id="19" name="TextBox 18">
              <a:extLst>
                <a:ext uri="{FF2B5EF4-FFF2-40B4-BE49-F238E27FC236}">
                  <a16:creationId xmlns:a16="http://schemas.microsoft.com/office/drawing/2014/main" xmlns="" id="{298CFE9F-8224-9C42-B6D7-FE2EC766899B}"/>
                </a:ext>
              </a:extLst>
            </p:cNvPr>
            <p:cNvSpPr txBox="1"/>
            <p:nvPr/>
          </p:nvSpPr>
          <p:spPr>
            <a:xfrm>
              <a:off x="841151" y="3389665"/>
              <a:ext cx="4028995"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Упрощения процедуры </a:t>
              </a:r>
              <a:r>
                <a:rPr lang="ru-RU" sz="1100" b="1" dirty="0" err="1"/>
                <a:t>госзакупки</a:t>
              </a:r>
              <a:r>
                <a:rPr lang="ru-RU" sz="1100" b="1" dirty="0"/>
                <a:t> первоочередных необходимых товаров и медицинских изделий</a:t>
              </a:r>
            </a:p>
          </p:txBody>
        </p:sp>
        <p:sp>
          <p:nvSpPr>
            <p:cNvPr id="20" name="TextBox 19">
              <a:extLst>
                <a:ext uri="{FF2B5EF4-FFF2-40B4-BE49-F238E27FC236}">
                  <a16:creationId xmlns:a16="http://schemas.microsoft.com/office/drawing/2014/main" xmlns="" id="{1B5CDC58-203A-674C-BF10-F46876329E7F}"/>
                </a:ext>
              </a:extLst>
            </p:cNvPr>
            <p:cNvSpPr txBox="1"/>
            <p:nvPr/>
          </p:nvSpPr>
          <p:spPr>
            <a:xfrm>
              <a:off x="4833561" y="3389665"/>
              <a:ext cx="4110142" cy="507831"/>
            </a:xfrm>
            <a:prstGeom prst="rect">
              <a:avLst/>
            </a:prstGeom>
            <a:noFill/>
          </p:spPr>
          <p:txBody>
            <a:bodyPr wrap="square" lIns="0" tIns="0" rIns="0" bIns="0" rtlCol="0">
              <a:spAutoFit/>
            </a:bodyPr>
            <a:lstStyle/>
            <a:p>
              <a:pPr lvl="0"/>
              <a:r>
                <a:rPr lang="ru-RU" sz="1100" dirty="0"/>
                <a:t>Временная приостановка правила «третий лишний» при государственных закупках лекарственных средств и медицинских изделий по перечню товаров, определяемых Правительством РФ</a:t>
              </a:r>
            </a:p>
          </p:txBody>
        </p:sp>
      </p:grpSp>
      <p:grpSp>
        <p:nvGrpSpPr>
          <p:cNvPr id="28" name="Группа 27">
            <a:extLst>
              <a:ext uri="{FF2B5EF4-FFF2-40B4-BE49-F238E27FC236}">
                <a16:creationId xmlns:a16="http://schemas.microsoft.com/office/drawing/2014/main" xmlns="" id="{49EF09D9-965A-6545-8E74-828280808CF5}"/>
              </a:ext>
            </a:extLst>
          </p:cNvPr>
          <p:cNvGrpSpPr/>
          <p:nvPr/>
        </p:nvGrpSpPr>
        <p:grpSpPr>
          <a:xfrm>
            <a:off x="841151" y="3787266"/>
            <a:ext cx="8102552" cy="507831"/>
            <a:chOff x="841151" y="3981696"/>
            <a:chExt cx="8102552" cy="507831"/>
          </a:xfrm>
        </p:grpSpPr>
        <p:sp>
          <p:nvSpPr>
            <p:cNvPr id="21" name="TextBox 20">
              <a:extLst>
                <a:ext uri="{FF2B5EF4-FFF2-40B4-BE49-F238E27FC236}">
                  <a16:creationId xmlns:a16="http://schemas.microsoft.com/office/drawing/2014/main" xmlns="" id="{683F54AA-9F2E-9543-8230-248D4ABD6707}"/>
                </a:ext>
              </a:extLst>
            </p:cNvPr>
            <p:cNvSpPr txBox="1"/>
            <p:nvPr/>
          </p:nvSpPr>
          <p:spPr>
            <a:xfrm>
              <a:off x="841151" y="3981696"/>
              <a:ext cx="4028995" cy="507831"/>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Поддержки производителей фармацевтической продукции, средств индивидуальной защиты и дезинфицирующих средств, а также </a:t>
              </a:r>
              <a:r>
                <a:rPr lang="ru-RU" sz="1100" b="1" dirty="0" smtClean="0"/>
                <a:t>появления </a:t>
              </a:r>
              <a:r>
                <a:rPr lang="ru-RU" sz="1100" b="1" dirty="0"/>
                <a:t>новых производств</a:t>
              </a:r>
            </a:p>
          </p:txBody>
        </p:sp>
        <p:sp>
          <p:nvSpPr>
            <p:cNvPr id="22" name="TextBox 21">
              <a:extLst>
                <a:ext uri="{FF2B5EF4-FFF2-40B4-BE49-F238E27FC236}">
                  <a16:creationId xmlns:a16="http://schemas.microsoft.com/office/drawing/2014/main" xmlns="" id="{CADD5D26-B939-3D4F-AE7C-82637D422DDE}"/>
                </a:ext>
              </a:extLst>
            </p:cNvPr>
            <p:cNvSpPr txBox="1"/>
            <p:nvPr/>
          </p:nvSpPr>
          <p:spPr>
            <a:xfrm>
              <a:off x="4833561" y="3981696"/>
              <a:ext cx="4110142" cy="507831"/>
            </a:xfrm>
            <a:prstGeom prst="rect">
              <a:avLst/>
            </a:prstGeom>
            <a:noFill/>
          </p:spPr>
          <p:txBody>
            <a:bodyPr wrap="square" lIns="0" tIns="0" rIns="0" bIns="0" rtlCol="0">
              <a:spAutoFit/>
            </a:bodyPr>
            <a:lstStyle/>
            <a:p>
              <a:pPr lvl="0"/>
              <a:r>
                <a:rPr lang="ru-RU" sz="1100" dirty="0"/>
                <a:t>Вводятся меры поддержки производителей фармацевтической продукции, средств индивидуальной защиты и дезинфицирующих средств, включая выдачу специальных займов из средств ФРП</a:t>
              </a:r>
            </a:p>
          </p:txBody>
        </p:sp>
      </p:grpSp>
      <p:grpSp>
        <p:nvGrpSpPr>
          <p:cNvPr id="27" name="Группа 26">
            <a:extLst>
              <a:ext uri="{FF2B5EF4-FFF2-40B4-BE49-F238E27FC236}">
                <a16:creationId xmlns:a16="http://schemas.microsoft.com/office/drawing/2014/main" xmlns="" id="{D62770D9-6938-D043-93C6-B19E5722D6B9}"/>
              </a:ext>
            </a:extLst>
          </p:cNvPr>
          <p:cNvGrpSpPr/>
          <p:nvPr/>
        </p:nvGrpSpPr>
        <p:grpSpPr>
          <a:xfrm>
            <a:off x="841151" y="4394333"/>
            <a:ext cx="7899486" cy="507831"/>
            <a:chOff x="841151" y="4599715"/>
            <a:chExt cx="7899486" cy="507831"/>
          </a:xfrm>
        </p:grpSpPr>
        <p:sp>
          <p:nvSpPr>
            <p:cNvPr id="23" name="TextBox 22">
              <a:extLst>
                <a:ext uri="{FF2B5EF4-FFF2-40B4-BE49-F238E27FC236}">
                  <a16:creationId xmlns:a16="http://schemas.microsoft.com/office/drawing/2014/main" xmlns="" id="{A2925387-2BB3-DF44-8ADE-5FFD411D4F43}"/>
                </a:ext>
              </a:extLst>
            </p:cNvPr>
            <p:cNvSpPr txBox="1"/>
            <p:nvPr/>
          </p:nvSpPr>
          <p:spPr>
            <a:xfrm>
              <a:off x="841151" y="4599715"/>
              <a:ext cx="4028995"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Поддержки организаций транспорта, транспортной инфраструктуры</a:t>
              </a:r>
            </a:p>
          </p:txBody>
        </p:sp>
        <p:sp>
          <p:nvSpPr>
            <p:cNvPr id="24" name="TextBox 23">
              <a:extLst>
                <a:ext uri="{FF2B5EF4-FFF2-40B4-BE49-F238E27FC236}">
                  <a16:creationId xmlns:a16="http://schemas.microsoft.com/office/drawing/2014/main" xmlns="" id="{61D65DFC-FA65-E542-9EF6-C72CB86E4D6B}"/>
                </a:ext>
              </a:extLst>
            </p:cNvPr>
            <p:cNvSpPr txBox="1"/>
            <p:nvPr/>
          </p:nvSpPr>
          <p:spPr>
            <a:xfrm>
              <a:off x="4833561" y="4599715"/>
              <a:ext cx="3907076" cy="507831"/>
            </a:xfrm>
            <a:prstGeom prst="rect">
              <a:avLst/>
            </a:prstGeom>
            <a:noFill/>
          </p:spPr>
          <p:txBody>
            <a:bodyPr wrap="square" lIns="0" tIns="0" rIns="0" bIns="0" rtlCol="0">
              <a:spAutoFit/>
            </a:bodyPr>
            <a:lstStyle/>
            <a:p>
              <a:pPr lvl="0"/>
              <a:r>
                <a:rPr lang="ru-RU" sz="1100" dirty="0"/>
                <a:t>Вводятся меры финансовой поддержки организаций транспорта, пострадавших от ухудшения ситуации, включая компенсацию убытков</a:t>
              </a:r>
            </a:p>
          </p:txBody>
        </p:sp>
      </p:grpSp>
      <p:sp>
        <p:nvSpPr>
          <p:cNvPr id="8" name="Овал 7">
            <a:extLst>
              <a:ext uri="{FF2B5EF4-FFF2-40B4-BE49-F238E27FC236}">
                <a16:creationId xmlns:a16="http://schemas.microsoft.com/office/drawing/2014/main" xmlns="" id="{612B3583-E8D3-A542-87B9-FE55072CD8BF}"/>
              </a:ext>
            </a:extLst>
          </p:cNvPr>
          <p:cNvSpPr/>
          <p:nvPr/>
        </p:nvSpPr>
        <p:spPr>
          <a:xfrm>
            <a:off x="765186" y="1545140"/>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b="1" dirty="0"/>
              <a:t>1</a:t>
            </a:r>
            <a:endParaRPr lang="ru-RU" sz="1100" b="1" dirty="0"/>
          </a:p>
        </p:txBody>
      </p:sp>
      <p:cxnSp>
        <p:nvCxnSpPr>
          <p:cNvPr id="26" name="Прямая соединительная линия 25">
            <a:extLst>
              <a:ext uri="{FF2B5EF4-FFF2-40B4-BE49-F238E27FC236}">
                <a16:creationId xmlns:a16="http://schemas.microsoft.com/office/drawing/2014/main" xmlns="" id="{7A0D9DC7-A64D-C14B-AD16-ED605676505D}"/>
              </a:ext>
            </a:extLst>
          </p:cNvPr>
          <p:cNvCxnSpPr/>
          <p:nvPr/>
        </p:nvCxnSpPr>
        <p:spPr>
          <a:xfrm>
            <a:off x="841151" y="2085717"/>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4A5D578C-F92C-F749-AB34-2CDB1039C73B}"/>
              </a:ext>
            </a:extLst>
          </p:cNvPr>
          <p:cNvCxnSpPr/>
          <p:nvPr/>
        </p:nvCxnSpPr>
        <p:spPr>
          <a:xfrm>
            <a:off x="841151" y="2523509"/>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17C36A1-8C1F-B74F-9407-46EAF4D58961}"/>
              </a:ext>
            </a:extLst>
          </p:cNvPr>
          <p:cNvCxnSpPr/>
          <p:nvPr/>
        </p:nvCxnSpPr>
        <p:spPr>
          <a:xfrm>
            <a:off x="841151" y="3130578"/>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B7630920-6583-2F42-BD82-AD359D90D145}"/>
              </a:ext>
            </a:extLst>
          </p:cNvPr>
          <p:cNvCxnSpPr/>
          <p:nvPr/>
        </p:nvCxnSpPr>
        <p:spPr>
          <a:xfrm>
            <a:off x="841151" y="3737647"/>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C273CAA9-2708-F141-B73C-149486213015}"/>
              </a:ext>
            </a:extLst>
          </p:cNvPr>
          <p:cNvCxnSpPr/>
          <p:nvPr/>
        </p:nvCxnSpPr>
        <p:spPr>
          <a:xfrm>
            <a:off x="841151" y="4344716"/>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37" name="Овал 36">
            <a:extLst>
              <a:ext uri="{FF2B5EF4-FFF2-40B4-BE49-F238E27FC236}">
                <a16:creationId xmlns:a16="http://schemas.microsoft.com/office/drawing/2014/main" xmlns="" id="{22C0048B-B86D-084C-B903-179B1FCF906F}"/>
              </a:ext>
            </a:extLst>
          </p:cNvPr>
          <p:cNvSpPr/>
          <p:nvPr/>
        </p:nvSpPr>
        <p:spPr>
          <a:xfrm>
            <a:off x="765186" y="2137807"/>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2</a:t>
            </a:r>
          </a:p>
        </p:txBody>
      </p:sp>
      <p:sp>
        <p:nvSpPr>
          <p:cNvPr id="38" name="Овал 37">
            <a:extLst>
              <a:ext uri="{FF2B5EF4-FFF2-40B4-BE49-F238E27FC236}">
                <a16:creationId xmlns:a16="http://schemas.microsoft.com/office/drawing/2014/main" xmlns="" id="{9F1C1829-FB92-AF40-97D7-E587B1D3B2D2}"/>
              </a:ext>
            </a:extLst>
          </p:cNvPr>
          <p:cNvSpPr/>
          <p:nvPr/>
        </p:nvSpPr>
        <p:spPr>
          <a:xfrm>
            <a:off x="765186" y="2595007"/>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3</a:t>
            </a:r>
          </a:p>
        </p:txBody>
      </p:sp>
      <p:sp>
        <p:nvSpPr>
          <p:cNvPr id="39" name="Овал 38">
            <a:extLst>
              <a:ext uri="{FF2B5EF4-FFF2-40B4-BE49-F238E27FC236}">
                <a16:creationId xmlns:a16="http://schemas.microsoft.com/office/drawing/2014/main" xmlns="" id="{020627BF-47B2-A443-9C93-F2D382FBA1F1}"/>
              </a:ext>
            </a:extLst>
          </p:cNvPr>
          <p:cNvSpPr/>
          <p:nvPr/>
        </p:nvSpPr>
        <p:spPr>
          <a:xfrm>
            <a:off x="765186" y="3193318"/>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4</a:t>
            </a:r>
          </a:p>
        </p:txBody>
      </p:sp>
      <p:sp>
        <p:nvSpPr>
          <p:cNvPr id="40" name="Овал 39">
            <a:extLst>
              <a:ext uri="{FF2B5EF4-FFF2-40B4-BE49-F238E27FC236}">
                <a16:creationId xmlns:a16="http://schemas.microsoft.com/office/drawing/2014/main" xmlns="" id="{4FFEC3F4-47E6-014D-9AE6-CB51761C78D0}"/>
              </a:ext>
            </a:extLst>
          </p:cNvPr>
          <p:cNvSpPr/>
          <p:nvPr/>
        </p:nvSpPr>
        <p:spPr>
          <a:xfrm>
            <a:off x="765186" y="3797274"/>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5</a:t>
            </a:r>
          </a:p>
        </p:txBody>
      </p:sp>
      <p:sp>
        <p:nvSpPr>
          <p:cNvPr id="41" name="Овал 40">
            <a:extLst>
              <a:ext uri="{FF2B5EF4-FFF2-40B4-BE49-F238E27FC236}">
                <a16:creationId xmlns:a16="http://schemas.microsoft.com/office/drawing/2014/main" xmlns="" id="{0A7810BF-B75E-A04E-8E81-5403616A9DB0}"/>
              </a:ext>
            </a:extLst>
          </p:cNvPr>
          <p:cNvSpPr/>
          <p:nvPr/>
        </p:nvSpPr>
        <p:spPr>
          <a:xfrm>
            <a:off x="765186" y="4412518"/>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6</a:t>
            </a:r>
          </a:p>
        </p:txBody>
      </p:sp>
      <p:sp>
        <p:nvSpPr>
          <p:cNvPr id="42" name="Стрелка вправо 41">
            <a:extLst>
              <a:ext uri="{FF2B5EF4-FFF2-40B4-BE49-F238E27FC236}">
                <a16:creationId xmlns:a16="http://schemas.microsoft.com/office/drawing/2014/main" xmlns="" id="{1FB3FA45-4801-2643-9F95-A58F7461136B}"/>
              </a:ext>
            </a:extLst>
          </p:cNvPr>
          <p:cNvSpPr/>
          <p:nvPr/>
        </p:nvSpPr>
        <p:spPr>
          <a:xfrm>
            <a:off x="4733971" y="4412519"/>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3" name="Стрелка вправо 42">
            <a:extLst>
              <a:ext uri="{FF2B5EF4-FFF2-40B4-BE49-F238E27FC236}">
                <a16:creationId xmlns:a16="http://schemas.microsoft.com/office/drawing/2014/main" xmlns="" id="{EA31ADBB-94ED-574B-98E4-FA32A083E09B}"/>
              </a:ext>
            </a:extLst>
          </p:cNvPr>
          <p:cNvSpPr/>
          <p:nvPr/>
        </p:nvSpPr>
        <p:spPr>
          <a:xfrm>
            <a:off x="4733971" y="3818794"/>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4" name="Стрелка вправо 43">
            <a:extLst>
              <a:ext uri="{FF2B5EF4-FFF2-40B4-BE49-F238E27FC236}">
                <a16:creationId xmlns:a16="http://schemas.microsoft.com/office/drawing/2014/main" xmlns="" id="{E488EB84-ECFC-2145-869F-1CCDA5C330FF}"/>
              </a:ext>
            </a:extLst>
          </p:cNvPr>
          <p:cNvSpPr/>
          <p:nvPr/>
        </p:nvSpPr>
        <p:spPr>
          <a:xfrm>
            <a:off x="4733971" y="3209194"/>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5" name="Стрелка вправо 44">
            <a:extLst>
              <a:ext uri="{FF2B5EF4-FFF2-40B4-BE49-F238E27FC236}">
                <a16:creationId xmlns:a16="http://schemas.microsoft.com/office/drawing/2014/main" xmlns="" id="{B57B4AE3-E304-9948-B96C-14929E2AE2E0}"/>
              </a:ext>
            </a:extLst>
          </p:cNvPr>
          <p:cNvSpPr/>
          <p:nvPr/>
        </p:nvSpPr>
        <p:spPr>
          <a:xfrm>
            <a:off x="4733971" y="2602769"/>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6" name="Стрелка вправо 45">
            <a:extLst>
              <a:ext uri="{FF2B5EF4-FFF2-40B4-BE49-F238E27FC236}">
                <a16:creationId xmlns:a16="http://schemas.microsoft.com/office/drawing/2014/main" xmlns="" id="{4968A909-DDBF-3C4F-AC3E-47BD5C4BB191}"/>
              </a:ext>
            </a:extLst>
          </p:cNvPr>
          <p:cNvSpPr/>
          <p:nvPr/>
        </p:nvSpPr>
        <p:spPr>
          <a:xfrm>
            <a:off x="4733971" y="2161444"/>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7" name="Стрелка вправо 46">
            <a:extLst>
              <a:ext uri="{FF2B5EF4-FFF2-40B4-BE49-F238E27FC236}">
                <a16:creationId xmlns:a16="http://schemas.microsoft.com/office/drawing/2014/main" xmlns="" id="{DE0476E0-8AFE-C641-8FB0-AE361D8C2812}"/>
              </a:ext>
            </a:extLst>
          </p:cNvPr>
          <p:cNvSpPr/>
          <p:nvPr/>
        </p:nvSpPr>
        <p:spPr>
          <a:xfrm>
            <a:off x="4733971" y="1561369"/>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cxnSp>
        <p:nvCxnSpPr>
          <p:cNvPr id="48" name="Прямая соединительная линия 47">
            <a:extLst>
              <a:ext uri="{FF2B5EF4-FFF2-40B4-BE49-F238E27FC236}">
                <a16:creationId xmlns:a16="http://schemas.microsoft.com/office/drawing/2014/main" xmlns="" id="{90ACA272-9349-2C46-A192-F5F05DD886D3}"/>
              </a:ext>
            </a:extLst>
          </p:cNvPr>
          <p:cNvCxnSpPr>
            <a:cxnSpLocks/>
          </p:cNvCxnSpPr>
          <p:nvPr/>
        </p:nvCxnSpPr>
        <p:spPr>
          <a:xfrm>
            <a:off x="801395" y="1431514"/>
            <a:ext cx="8231093" cy="0"/>
          </a:xfrm>
          <a:prstGeom prst="line">
            <a:avLst/>
          </a:prstGeom>
          <a:ln w="9525">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431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9361362D-145F-244C-A635-5B501F1FE2CD}"/>
              </a:ext>
            </a:extLst>
          </p:cNvPr>
          <p:cNvGraphicFramePr>
            <a:graphicFrameLocks noChangeAspect="1"/>
          </p:cNvGraphicFramePr>
          <p:nvPr>
            <p:custDataLst>
              <p:tags r:id="rId2"/>
            </p:custDataLst>
            <p:extLst>
              <p:ext uri="{D42A27DB-BD31-4B8C-83A1-F6EECF244321}">
                <p14:modId xmlns:p14="http://schemas.microsoft.com/office/powerpoint/2010/main" val="3085838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98" name="Слайд think-cell" r:id="rId5" imgW="7772400" imgH="10058400" progId="TCLayout.ActiveDocument.1">
                  <p:embed/>
                </p:oleObj>
              </mc:Choice>
              <mc:Fallback>
                <p:oleObj name="Слайд think-cell" r:id="rId5" imgW="7772400" imgH="10058400" progId="TCLayout.ActiveDocument.1">
                  <p:embed/>
                  <p:pic>
                    <p:nvPicPr>
                      <p:cNvPr id="6" name="Объект 5" hidden="1">
                        <a:extLst>
                          <a:ext uri="{FF2B5EF4-FFF2-40B4-BE49-F238E27FC236}">
                            <a16:creationId xmlns:a16="http://schemas.microsoft.com/office/drawing/2014/main" xmlns="" id="{9361362D-145F-244C-A635-5B501F1FE2C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a16="http://schemas.microsoft.com/office/drawing/2014/main" xmlns="" id="{37B40A27-8743-3C4A-9115-568B2110D16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a16="http://schemas.microsoft.com/office/drawing/2014/main" xmlns="" id="{EC12B82D-8329-D749-B6CE-6F17A73DA31E}"/>
              </a:ext>
            </a:extLst>
          </p:cNvPr>
          <p:cNvSpPr>
            <a:spLocks noGrp="1"/>
          </p:cNvSpPr>
          <p:nvPr>
            <p:ph type="sldNum" sz="quarter" idx="4"/>
          </p:nvPr>
        </p:nvSpPr>
        <p:spPr/>
        <p:txBody>
          <a:bodyPr/>
          <a:lstStyle/>
          <a:p>
            <a:fld id="{50F14DE7-7E30-4447-9A53-6BC505903302}" type="slidenum">
              <a:rPr lang="ru-RU" smtClean="0"/>
              <a:pPr/>
              <a:t>12</a:t>
            </a:fld>
            <a:endParaRPr lang="ru-RU" dirty="0"/>
          </a:p>
        </p:txBody>
      </p:sp>
      <p:sp>
        <p:nvSpPr>
          <p:cNvPr id="9" name="TextBox 8">
            <a:extLst>
              <a:ext uri="{FF2B5EF4-FFF2-40B4-BE49-F238E27FC236}">
                <a16:creationId xmlns:a16="http://schemas.microsoft.com/office/drawing/2014/main" xmlns="" id="{F55E0EC2-FD4C-AE45-9410-1D381D0A9B3C}"/>
              </a:ext>
            </a:extLst>
          </p:cNvPr>
          <p:cNvSpPr txBox="1"/>
          <p:nvPr/>
        </p:nvSpPr>
        <p:spPr>
          <a:xfrm>
            <a:off x="847695" y="1185395"/>
            <a:ext cx="8319358" cy="169277"/>
          </a:xfrm>
          <a:prstGeom prst="rect">
            <a:avLst/>
          </a:prstGeom>
          <a:noFill/>
        </p:spPr>
        <p:txBody>
          <a:bodyPr wrap="square" lIns="0" tIns="0" rIns="0" bIns="0" rtlCol="0">
            <a:spAutoFit/>
          </a:bodyPr>
          <a:lstStyle/>
          <a:p>
            <a:r>
              <a:rPr lang="ru-RU" sz="1100" b="1" dirty="0">
                <a:solidFill>
                  <a:schemeClr val="tx2"/>
                </a:solidFill>
              </a:rPr>
              <a:t>Итоговые документы о реализации указанных мер и окончательные механизмы их применения будут приняты с 27.03 по 30.04 2020г.</a:t>
            </a:r>
            <a:endParaRPr lang="ru-RU" sz="1100" dirty="0">
              <a:solidFill>
                <a:schemeClr val="tx2"/>
              </a:solidFill>
            </a:endParaRPr>
          </a:p>
        </p:txBody>
      </p:sp>
      <p:sp>
        <p:nvSpPr>
          <p:cNvPr id="11" name="Стрелка вправо 10">
            <a:extLst>
              <a:ext uri="{FF2B5EF4-FFF2-40B4-BE49-F238E27FC236}">
                <a16:creationId xmlns:a16="http://schemas.microsoft.com/office/drawing/2014/main" xmlns="" id="{490DAA6C-B7F5-8A4C-B718-9A87741FABC2}"/>
              </a:ext>
            </a:extLst>
          </p:cNvPr>
          <p:cNvSpPr/>
          <p:nvPr/>
        </p:nvSpPr>
        <p:spPr>
          <a:xfrm>
            <a:off x="151596" y="2520098"/>
            <a:ext cx="602493" cy="918439"/>
          </a:xfrm>
          <a:prstGeom prst="rightArrow">
            <a:avLst>
              <a:gd name="adj1" fmla="val 84227"/>
              <a:gd name="adj2" fmla="val 2578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2" name="TextBox 11">
            <a:extLst>
              <a:ext uri="{FF2B5EF4-FFF2-40B4-BE49-F238E27FC236}">
                <a16:creationId xmlns:a16="http://schemas.microsoft.com/office/drawing/2014/main" xmlns="" id="{52444A6A-12B0-E840-AD72-FB3AEA24F291}"/>
              </a:ext>
            </a:extLst>
          </p:cNvPr>
          <p:cNvSpPr txBox="1"/>
          <p:nvPr/>
        </p:nvSpPr>
        <p:spPr>
          <a:xfrm>
            <a:off x="191557" y="2868441"/>
            <a:ext cx="562532" cy="169277"/>
          </a:xfrm>
          <a:prstGeom prst="rect">
            <a:avLst/>
          </a:prstGeom>
          <a:noFill/>
        </p:spPr>
        <p:txBody>
          <a:bodyPr wrap="square" lIns="0" tIns="0" rIns="0" bIns="0" rtlCol="0">
            <a:spAutoFit/>
          </a:bodyPr>
          <a:lstStyle/>
          <a:p>
            <a:r>
              <a:rPr lang="ru-RU" sz="1100" b="1" dirty="0">
                <a:solidFill>
                  <a:schemeClr val="bg1"/>
                </a:solidFill>
              </a:rPr>
              <a:t>В целях:</a:t>
            </a:r>
          </a:p>
        </p:txBody>
      </p:sp>
      <p:grpSp>
        <p:nvGrpSpPr>
          <p:cNvPr id="32" name="Группа 31">
            <a:extLst>
              <a:ext uri="{FF2B5EF4-FFF2-40B4-BE49-F238E27FC236}">
                <a16:creationId xmlns:a16="http://schemas.microsoft.com/office/drawing/2014/main" xmlns="" id="{A5823190-8544-E142-A66D-88523F319B1A}"/>
              </a:ext>
            </a:extLst>
          </p:cNvPr>
          <p:cNvGrpSpPr/>
          <p:nvPr/>
        </p:nvGrpSpPr>
        <p:grpSpPr>
          <a:xfrm>
            <a:off x="887452" y="1456113"/>
            <a:ext cx="7899485" cy="507831"/>
            <a:chOff x="841152" y="1733649"/>
            <a:chExt cx="7899485" cy="507831"/>
          </a:xfrm>
        </p:grpSpPr>
        <p:sp>
          <p:nvSpPr>
            <p:cNvPr id="10" name="TextBox 9">
              <a:extLst>
                <a:ext uri="{FF2B5EF4-FFF2-40B4-BE49-F238E27FC236}">
                  <a16:creationId xmlns:a16="http://schemas.microsoft.com/office/drawing/2014/main" xmlns="" id="{97371741-5C14-B84C-A2C9-B658EB40A547}"/>
                </a:ext>
              </a:extLst>
            </p:cNvPr>
            <p:cNvSpPr txBox="1"/>
            <p:nvPr/>
          </p:nvSpPr>
          <p:spPr>
            <a:xfrm>
              <a:off x="841152" y="1733649"/>
              <a:ext cx="3661180"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Поддержки учреждений и организаций культуры, физической культуры и спорта</a:t>
              </a:r>
            </a:p>
          </p:txBody>
        </p:sp>
        <p:sp>
          <p:nvSpPr>
            <p:cNvPr id="14" name="TextBox 13">
              <a:extLst>
                <a:ext uri="{FF2B5EF4-FFF2-40B4-BE49-F238E27FC236}">
                  <a16:creationId xmlns:a16="http://schemas.microsoft.com/office/drawing/2014/main" xmlns="" id="{34CC3379-B33B-8046-AF3F-5F1A0D4F5F82}"/>
                </a:ext>
              </a:extLst>
            </p:cNvPr>
            <p:cNvSpPr txBox="1"/>
            <p:nvPr/>
          </p:nvSpPr>
          <p:spPr>
            <a:xfrm>
              <a:off x="4833561" y="1733649"/>
              <a:ext cx="3907076" cy="507831"/>
            </a:xfrm>
            <a:prstGeom prst="rect">
              <a:avLst/>
            </a:prstGeom>
            <a:noFill/>
          </p:spPr>
          <p:txBody>
            <a:bodyPr wrap="square" lIns="0" tIns="0" rIns="0" bIns="0" rtlCol="0">
              <a:spAutoFit/>
            </a:bodyPr>
            <a:lstStyle/>
            <a:p>
              <a:pPr lvl="0"/>
              <a:r>
                <a:rPr lang="ru-RU" sz="1100" dirty="0"/>
                <a:t>Вводятся меры поддержки учреждений и организаций культуры, физической культуры и спорта, столкнувшихся </a:t>
              </a:r>
              <a:r>
                <a:rPr lang="ru-RU" sz="1100" dirty="0" smtClean="0"/>
                <a:t/>
              </a:r>
              <a:br>
                <a:rPr lang="ru-RU" sz="1100" dirty="0" smtClean="0"/>
              </a:br>
              <a:r>
                <a:rPr lang="ru-RU" sz="1100" dirty="0" smtClean="0"/>
                <a:t>с </a:t>
              </a:r>
              <a:r>
                <a:rPr lang="ru-RU" sz="1100" dirty="0"/>
                <a:t>сокращением потока посетителей</a:t>
              </a:r>
            </a:p>
          </p:txBody>
        </p:sp>
      </p:grpSp>
      <p:grpSp>
        <p:nvGrpSpPr>
          <p:cNvPr id="31" name="Группа 30">
            <a:extLst>
              <a:ext uri="{FF2B5EF4-FFF2-40B4-BE49-F238E27FC236}">
                <a16:creationId xmlns:a16="http://schemas.microsoft.com/office/drawing/2014/main" xmlns="" id="{566603D0-CFC8-254C-8693-A5C46B14E027}"/>
              </a:ext>
            </a:extLst>
          </p:cNvPr>
          <p:cNvGrpSpPr/>
          <p:nvPr/>
        </p:nvGrpSpPr>
        <p:grpSpPr>
          <a:xfrm>
            <a:off x="887451" y="2063182"/>
            <a:ext cx="7899486" cy="677108"/>
            <a:chOff x="841151" y="2344788"/>
            <a:chExt cx="7899486" cy="677108"/>
          </a:xfrm>
        </p:grpSpPr>
        <p:sp>
          <p:nvSpPr>
            <p:cNvPr id="15" name="TextBox 14">
              <a:extLst>
                <a:ext uri="{FF2B5EF4-FFF2-40B4-BE49-F238E27FC236}">
                  <a16:creationId xmlns:a16="http://schemas.microsoft.com/office/drawing/2014/main" xmlns="" id="{DA57E2B7-C731-6341-8274-198EFEB8DA11}"/>
                </a:ext>
              </a:extLst>
            </p:cNvPr>
            <p:cNvSpPr txBox="1"/>
            <p:nvPr/>
          </p:nvSpPr>
          <p:spPr>
            <a:xfrm>
              <a:off x="841151" y="2344788"/>
              <a:ext cx="4028995" cy="169277"/>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Поддержки организаций в сфере туризма</a:t>
              </a:r>
            </a:p>
          </p:txBody>
        </p:sp>
        <p:sp>
          <p:nvSpPr>
            <p:cNvPr id="16" name="TextBox 15">
              <a:extLst>
                <a:ext uri="{FF2B5EF4-FFF2-40B4-BE49-F238E27FC236}">
                  <a16:creationId xmlns:a16="http://schemas.microsoft.com/office/drawing/2014/main" xmlns="" id="{26004356-399D-B748-9A18-B04C526C437D}"/>
                </a:ext>
              </a:extLst>
            </p:cNvPr>
            <p:cNvSpPr txBox="1"/>
            <p:nvPr/>
          </p:nvSpPr>
          <p:spPr>
            <a:xfrm>
              <a:off x="4833561" y="2344788"/>
              <a:ext cx="3907076" cy="677108"/>
            </a:xfrm>
            <a:prstGeom prst="rect">
              <a:avLst/>
            </a:prstGeom>
            <a:noFill/>
          </p:spPr>
          <p:txBody>
            <a:bodyPr wrap="square" lIns="0" tIns="0" rIns="0" bIns="0" rtlCol="0">
              <a:spAutoFit/>
            </a:bodyPr>
            <a:lstStyle/>
            <a:p>
              <a:pPr lvl="0"/>
              <a:r>
                <a:rPr lang="ru-RU" sz="1100" dirty="0"/>
                <a:t>Туроператоры в сфере выездного туризма освобождаются </a:t>
              </a:r>
              <a:r>
                <a:rPr lang="ru-RU" sz="1100" dirty="0" smtClean="0"/>
                <a:t/>
              </a:r>
              <a:br>
                <a:rPr lang="ru-RU" sz="1100" dirty="0" smtClean="0"/>
              </a:br>
              <a:r>
                <a:rPr lang="ru-RU" sz="1100" dirty="0" smtClean="0"/>
                <a:t>от </a:t>
              </a:r>
              <a:r>
                <a:rPr lang="ru-RU" sz="1100" dirty="0"/>
                <a:t>уплаты взносов в резервный фонд Ассоциации «</a:t>
              </a:r>
              <a:r>
                <a:rPr lang="ru-RU" sz="1100" dirty="0" err="1"/>
                <a:t>Турпомощь</a:t>
              </a:r>
              <a:r>
                <a:rPr lang="ru-RU" sz="1100" dirty="0"/>
                <a:t>» в 2020 году и компенсации убытков туроператоров, связанных </a:t>
              </a:r>
              <a:r>
                <a:rPr lang="ru-RU" sz="1100" dirty="0" smtClean="0"/>
                <a:t/>
              </a:r>
              <a:br>
                <a:rPr lang="ru-RU" sz="1100" dirty="0" smtClean="0"/>
              </a:br>
              <a:r>
                <a:rPr lang="ru-RU" sz="1100" dirty="0" smtClean="0"/>
                <a:t>с </a:t>
              </a:r>
              <a:r>
                <a:rPr lang="ru-RU" sz="1100" dirty="0"/>
                <a:t>невозвратными тарифами по авиаперевозкам</a:t>
              </a:r>
            </a:p>
          </p:txBody>
        </p:sp>
      </p:grpSp>
      <p:grpSp>
        <p:nvGrpSpPr>
          <p:cNvPr id="30" name="Группа 29">
            <a:extLst>
              <a:ext uri="{FF2B5EF4-FFF2-40B4-BE49-F238E27FC236}">
                <a16:creationId xmlns:a16="http://schemas.microsoft.com/office/drawing/2014/main" xmlns="" id="{65AE603C-873B-0640-A2EE-E0D0CB7BDE56}"/>
              </a:ext>
            </a:extLst>
          </p:cNvPr>
          <p:cNvGrpSpPr/>
          <p:nvPr/>
        </p:nvGrpSpPr>
        <p:grpSpPr>
          <a:xfrm>
            <a:off x="887451" y="2810600"/>
            <a:ext cx="7899486" cy="507831"/>
            <a:chOff x="841151" y="2797634"/>
            <a:chExt cx="7899486" cy="507831"/>
          </a:xfrm>
        </p:grpSpPr>
        <p:sp>
          <p:nvSpPr>
            <p:cNvPr id="17" name="TextBox 16">
              <a:extLst>
                <a:ext uri="{FF2B5EF4-FFF2-40B4-BE49-F238E27FC236}">
                  <a16:creationId xmlns:a16="http://schemas.microsoft.com/office/drawing/2014/main" xmlns="" id="{9B6EFAF1-A082-8B4A-972E-EB4798ED86D5}"/>
                </a:ext>
              </a:extLst>
            </p:cNvPr>
            <p:cNvSpPr txBox="1"/>
            <p:nvPr/>
          </p:nvSpPr>
          <p:spPr>
            <a:xfrm>
              <a:off x="841151" y="2797634"/>
              <a:ext cx="3809226" cy="169277"/>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Поддержки организаций строительного сектора</a:t>
              </a:r>
            </a:p>
          </p:txBody>
        </p:sp>
        <p:sp>
          <p:nvSpPr>
            <p:cNvPr id="18" name="TextBox 17">
              <a:extLst>
                <a:ext uri="{FF2B5EF4-FFF2-40B4-BE49-F238E27FC236}">
                  <a16:creationId xmlns:a16="http://schemas.microsoft.com/office/drawing/2014/main" xmlns="" id="{5F741BD2-6173-214C-B813-948F2CEB0EE4}"/>
                </a:ext>
              </a:extLst>
            </p:cNvPr>
            <p:cNvSpPr txBox="1"/>
            <p:nvPr/>
          </p:nvSpPr>
          <p:spPr>
            <a:xfrm>
              <a:off x="4833561" y="2797634"/>
              <a:ext cx="3907076" cy="507831"/>
            </a:xfrm>
            <a:prstGeom prst="rect">
              <a:avLst/>
            </a:prstGeom>
            <a:noFill/>
          </p:spPr>
          <p:txBody>
            <a:bodyPr wrap="square" lIns="0" tIns="0" rIns="0" bIns="0" rtlCol="0">
              <a:spAutoFit/>
            </a:bodyPr>
            <a:lstStyle/>
            <a:p>
              <a:pPr lvl="0"/>
              <a:r>
                <a:rPr lang="ru-RU" sz="1100" dirty="0"/>
                <a:t>Субсидируются процентные ставки по кредитам застройщиков в рамках проектного финансирования в случае падения темпов продаж на первичном рынке</a:t>
              </a:r>
            </a:p>
          </p:txBody>
        </p:sp>
      </p:grpSp>
      <p:grpSp>
        <p:nvGrpSpPr>
          <p:cNvPr id="29" name="Группа 28">
            <a:extLst>
              <a:ext uri="{FF2B5EF4-FFF2-40B4-BE49-F238E27FC236}">
                <a16:creationId xmlns:a16="http://schemas.microsoft.com/office/drawing/2014/main" xmlns="" id="{D94F98E8-38DE-FA4B-BB4F-5EBC9C850577}"/>
              </a:ext>
            </a:extLst>
          </p:cNvPr>
          <p:cNvGrpSpPr/>
          <p:nvPr/>
        </p:nvGrpSpPr>
        <p:grpSpPr>
          <a:xfrm>
            <a:off x="887451" y="3401642"/>
            <a:ext cx="8021405" cy="338554"/>
            <a:chOff x="841151" y="3389665"/>
            <a:chExt cx="8021405" cy="338554"/>
          </a:xfrm>
        </p:grpSpPr>
        <p:sp>
          <p:nvSpPr>
            <p:cNvPr id="19" name="TextBox 18">
              <a:extLst>
                <a:ext uri="{FF2B5EF4-FFF2-40B4-BE49-F238E27FC236}">
                  <a16:creationId xmlns:a16="http://schemas.microsoft.com/office/drawing/2014/main" xmlns="" id="{298CFE9F-8224-9C42-B6D7-FE2EC766899B}"/>
                </a:ext>
              </a:extLst>
            </p:cNvPr>
            <p:cNvSpPr txBox="1"/>
            <p:nvPr/>
          </p:nvSpPr>
          <p:spPr>
            <a:xfrm>
              <a:off x="841151" y="3389665"/>
              <a:ext cx="4028995"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smtClean="0"/>
                <a:t>Сохранения </a:t>
              </a:r>
              <a:r>
                <a:rPr lang="ru-RU" sz="1100" b="1" dirty="0"/>
                <a:t>баланса на рынке труда, </a:t>
              </a:r>
              <a:r>
                <a:rPr lang="ru-RU" sz="1100" b="1" dirty="0" smtClean="0"/>
                <a:t>нераспространения </a:t>
              </a:r>
              <a:r>
                <a:rPr lang="ru-RU" sz="1100" b="1" dirty="0"/>
                <a:t>заболевания</a:t>
              </a:r>
            </a:p>
          </p:txBody>
        </p:sp>
        <p:sp>
          <p:nvSpPr>
            <p:cNvPr id="20" name="TextBox 19">
              <a:extLst>
                <a:ext uri="{FF2B5EF4-FFF2-40B4-BE49-F238E27FC236}">
                  <a16:creationId xmlns:a16="http://schemas.microsoft.com/office/drawing/2014/main" xmlns="" id="{1B5CDC58-203A-674C-BF10-F46876329E7F}"/>
                </a:ext>
              </a:extLst>
            </p:cNvPr>
            <p:cNvSpPr txBox="1"/>
            <p:nvPr/>
          </p:nvSpPr>
          <p:spPr>
            <a:xfrm>
              <a:off x="4833561" y="3389665"/>
              <a:ext cx="4028995" cy="338554"/>
            </a:xfrm>
            <a:prstGeom prst="rect">
              <a:avLst/>
            </a:prstGeom>
            <a:noFill/>
          </p:spPr>
          <p:txBody>
            <a:bodyPr wrap="square" lIns="0" tIns="0" rIns="0" bIns="0" rtlCol="0">
              <a:spAutoFit/>
            </a:bodyPr>
            <a:lstStyle/>
            <a:p>
              <a:pPr lvl="0"/>
              <a:r>
                <a:rPr lang="ru-RU" sz="1100" dirty="0"/>
                <a:t>Обеспечивается </a:t>
              </a:r>
              <a:r>
                <a:rPr lang="ru-RU" sz="1100" dirty="0" smtClean="0"/>
                <a:t>продление </a:t>
              </a:r>
              <a:r>
                <a:rPr lang="ru-RU" sz="1100" dirty="0"/>
                <a:t>разрешений на трудовую деятельность иностранным работникам</a:t>
              </a:r>
            </a:p>
          </p:txBody>
        </p:sp>
      </p:grpSp>
      <p:grpSp>
        <p:nvGrpSpPr>
          <p:cNvPr id="28" name="Группа 27">
            <a:extLst>
              <a:ext uri="{FF2B5EF4-FFF2-40B4-BE49-F238E27FC236}">
                <a16:creationId xmlns:a16="http://schemas.microsoft.com/office/drawing/2014/main" xmlns="" id="{49EF09D9-965A-6545-8E74-828280808CF5}"/>
              </a:ext>
            </a:extLst>
          </p:cNvPr>
          <p:cNvGrpSpPr/>
          <p:nvPr/>
        </p:nvGrpSpPr>
        <p:grpSpPr>
          <a:xfrm>
            <a:off x="887451" y="3820886"/>
            <a:ext cx="8102552" cy="507831"/>
            <a:chOff x="841151" y="3981696"/>
            <a:chExt cx="8102552" cy="507831"/>
          </a:xfrm>
        </p:grpSpPr>
        <p:sp>
          <p:nvSpPr>
            <p:cNvPr id="21" name="TextBox 20">
              <a:extLst>
                <a:ext uri="{FF2B5EF4-FFF2-40B4-BE49-F238E27FC236}">
                  <a16:creationId xmlns:a16="http://schemas.microsoft.com/office/drawing/2014/main" xmlns="" id="{683F54AA-9F2E-9543-8230-248D4ABD6707}"/>
                </a:ext>
              </a:extLst>
            </p:cNvPr>
            <p:cNvSpPr txBox="1"/>
            <p:nvPr/>
          </p:nvSpPr>
          <p:spPr>
            <a:xfrm>
              <a:off x="841151" y="3981696"/>
              <a:ext cx="4028995" cy="507831"/>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Поддержки предприятий в отраслях, пострадавших </a:t>
              </a:r>
              <a:r>
                <a:rPr lang="ru-RU" sz="1100" b="1" dirty="0" smtClean="0"/>
                <a:t/>
              </a:r>
              <a:br>
                <a:rPr lang="ru-RU" sz="1100" b="1" dirty="0" smtClean="0"/>
              </a:br>
              <a:r>
                <a:rPr lang="ru-RU" sz="1100" b="1" dirty="0" smtClean="0"/>
                <a:t>от </a:t>
              </a:r>
              <a:r>
                <a:rPr lang="ru-RU" sz="1100" b="1" dirty="0"/>
                <a:t>ухудшения ситуации, </a:t>
              </a:r>
              <a:r>
                <a:rPr lang="ru-RU" sz="1100" b="1" dirty="0" smtClean="0"/>
                <a:t>снижения </a:t>
              </a:r>
              <a:r>
                <a:rPr lang="ru-RU" sz="1100" b="1" dirty="0"/>
                <a:t>финансовой нагрузки </a:t>
              </a:r>
              <a:r>
                <a:rPr lang="ru-RU" sz="1100" b="1" dirty="0" smtClean="0"/>
                <a:t/>
              </a:r>
              <a:br>
                <a:rPr lang="ru-RU" sz="1100" b="1" dirty="0" smtClean="0"/>
              </a:br>
              <a:r>
                <a:rPr lang="ru-RU" sz="1100" b="1" dirty="0" smtClean="0"/>
                <a:t>на </a:t>
              </a:r>
              <a:r>
                <a:rPr lang="ru-RU" sz="1100" b="1" dirty="0"/>
                <a:t>предприятия</a:t>
              </a:r>
            </a:p>
          </p:txBody>
        </p:sp>
        <p:sp>
          <p:nvSpPr>
            <p:cNvPr id="22" name="TextBox 21">
              <a:extLst>
                <a:ext uri="{FF2B5EF4-FFF2-40B4-BE49-F238E27FC236}">
                  <a16:creationId xmlns:a16="http://schemas.microsoft.com/office/drawing/2014/main" xmlns="" id="{CADD5D26-B939-3D4F-AE7C-82637D422DDE}"/>
                </a:ext>
              </a:extLst>
            </p:cNvPr>
            <p:cNvSpPr txBox="1"/>
            <p:nvPr/>
          </p:nvSpPr>
          <p:spPr>
            <a:xfrm>
              <a:off x="4833561" y="3981696"/>
              <a:ext cx="4110142" cy="338554"/>
            </a:xfrm>
            <a:prstGeom prst="rect">
              <a:avLst/>
            </a:prstGeom>
            <a:noFill/>
          </p:spPr>
          <p:txBody>
            <a:bodyPr wrap="square" lIns="0" tIns="0" rIns="0" bIns="0" rtlCol="0">
              <a:spAutoFit/>
            </a:bodyPr>
            <a:lstStyle/>
            <a:p>
              <a:pPr lvl="0"/>
              <a:r>
                <a:rPr lang="ru-RU" sz="1100" dirty="0"/>
                <a:t>Предоставляется отсрочка по налоговым платежам </a:t>
              </a:r>
              <a:r>
                <a:rPr lang="ru-RU" sz="1100" dirty="0" smtClean="0"/>
                <a:t>в отраслях, пострадавших </a:t>
              </a:r>
              <a:r>
                <a:rPr lang="ru-RU" sz="1100" dirty="0"/>
                <a:t>от ухудшения ситуации </a:t>
              </a:r>
            </a:p>
          </p:txBody>
        </p:sp>
      </p:grpSp>
      <p:grpSp>
        <p:nvGrpSpPr>
          <p:cNvPr id="27" name="Группа 26">
            <a:extLst>
              <a:ext uri="{FF2B5EF4-FFF2-40B4-BE49-F238E27FC236}">
                <a16:creationId xmlns:a16="http://schemas.microsoft.com/office/drawing/2014/main" xmlns="" id="{D62770D9-6938-D043-93C6-B19E5722D6B9}"/>
              </a:ext>
            </a:extLst>
          </p:cNvPr>
          <p:cNvGrpSpPr/>
          <p:nvPr/>
        </p:nvGrpSpPr>
        <p:grpSpPr>
          <a:xfrm>
            <a:off x="887452" y="4421475"/>
            <a:ext cx="7899485" cy="338554"/>
            <a:chOff x="841152" y="4599715"/>
            <a:chExt cx="7899485" cy="338554"/>
          </a:xfrm>
        </p:grpSpPr>
        <p:sp>
          <p:nvSpPr>
            <p:cNvPr id="23" name="TextBox 22">
              <a:extLst>
                <a:ext uri="{FF2B5EF4-FFF2-40B4-BE49-F238E27FC236}">
                  <a16:creationId xmlns:a16="http://schemas.microsoft.com/office/drawing/2014/main" xmlns="" id="{A2925387-2BB3-DF44-8ADE-5FFD411D4F43}"/>
                </a:ext>
              </a:extLst>
            </p:cNvPr>
            <p:cNvSpPr txBox="1"/>
            <p:nvPr/>
          </p:nvSpPr>
          <p:spPr>
            <a:xfrm>
              <a:off x="841152" y="4599715"/>
              <a:ext cx="3881342"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Предотвращения нарушения трудового законодательства при экстренном прекращении работы предприятия</a:t>
              </a:r>
            </a:p>
          </p:txBody>
        </p:sp>
        <p:sp>
          <p:nvSpPr>
            <p:cNvPr id="24" name="TextBox 23">
              <a:extLst>
                <a:ext uri="{FF2B5EF4-FFF2-40B4-BE49-F238E27FC236}">
                  <a16:creationId xmlns:a16="http://schemas.microsoft.com/office/drawing/2014/main" xmlns="" id="{61D65DFC-FA65-E542-9EF6-C72CB86E4D6B}"/>
                </a:ext>
              </a:extLst>
            </p:cNvPr>
            <p:cNvSpPr txBox="1"/>
            <p:nvPr/>
          </p:nvSpPr>
          <p:spPr>
            <a:xfrm>
              <a:off x="4833561" y="4599715"/>
              <a:ext cx="3907076" cy="338554"/>
            </a:xfrm>
            <a:prstGeom prst="rect">
              <a:avLst/>
            </a:prstGeom>
            <a:noFill/>
          </p:spPr>
          <p:txBody>
            <a:bodyPr wrap="square" lIns="0" tIns="0" rIns="0" bIns="0" rtlCol="0">
              <a:spAutoFit/>
            </a:bodyPr>
            <a:lstStyle/>
            <a:p>
              <a:pPr lvl="0"/>
              <a:r>
                <a:rPr lang="ru-RU" sz="1100" dirty="0"/>
                <a:t>Сокращается время уведомления работников до 2-х недель </a:t>
              </a:r>
              <a:r>
                <a:rPr lang="ru-RU" sz="1100" dirty="0" smtClean="0"/>
                <a:t/>
              </a:r>
              <a:br>
                <a:rPr lang="ru-RU" sz="1100" dirty="0" smtClean="0"/>
              </a:br>
              <a:r>
                <a:rPr lang="ru-RU" sz="1100" dirty="0" smtClean="0"/>
                <a:t>в </a:t>
              </a:r>
              <a:r>
                <a:rPr lang="ru-RU" sz="1100" dirty="0"/>
                <a:t>связи с возможной остановкой предприятия</a:t>
              </a:r>
            </a:p>
          </p:txBody>
        </p:sp>
      </p:grpSp>
      <p:sp>
        <p:nvSpPr>
          <p:cNvPr id="8" name="Овал 7">
            <a:extLst>
              <a:ext uri="{FF2B5EF4-FFF2-40B4-BE49-F238E27FC236}">
                <a16:creationId xmlns:a16="http://schemas.microsoft.com/office/drawing/2014/main" xmlns="" id="{612B3583-E8D3-A542-87B9-FE55072CD8BF}"/>
              </a:ext>
            </a:extLst>
          </p:cNvPr>
          <p:cNvSpPr/>
          <p:nvPr/>
        </p:nvSpPr>
        <p:spPr>
          <a:xfrm>
            <a:off x="811486" y="1472986"/>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7</a:t>
            </a:r>
          </a:p>
        </p:txBody>
      </p:sp>
      <p:cxnSp>
        <p:nvCxnSpPr>
          <p:cNvPr id="26" name="Прямая соединительная линия 25">
            <a:extLst>
              <a:ext uri="{FF2B5EF4-FFF2-40B4-BE49-F238E27FC236}">
                <a16:creationId xmlns:a16="http://schemas.microsoft.com/office/drawing/2014/main" xmlns="" id="{7A0D9DC7-A64D-C14B-AD16-ED605676505D}"/>
              </a:ext>
            </a:extLst>
          </p:cNvPr>
          <p:cNvCxnSpPr/>
          <p:nvPr/>
        </p:nvCxnSpPr>
        <p:spPr>
          <a:xfrm>
            <a:off x="887451" y="2013563"/>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4A5D578C-F92C-F749-AB34-2CDB1039C73B}"/>
              </a:ext>
            </a:extLst>
          </p:cNvPr>
          <p:cNvCxnSpPr/>
          <p:nvPr/>
        </p:nvCxnSpPr>
        <p:spPr>
          <a:xfrm>
            <a:off x="887451" y="2784019"/>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17C36A1-8C1F-B74F-9407-46EAF4D58961}"/>
              </a:ext>
            </a:extLst>
          </p:cNvPr>
          <p:cNvCxnSpPr/>
          <p:nvPr/>
        </p:nvCxnSpPr>
        <p:spPr>
          <a:xfrm>
            <a:off x="887451" y="3341296"/>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B7630920-6583-2F42-BD82-AD359D90D145}"/>
              </a:ext>
            </a:extLst>
          </p:cNvPr>
          <p:cNvCxnSpPr/>
          <p:nvPr/>
        </p:nvCxnSpPr>
        <p:spPr>
          <a:xfrm>
            <a:off x="887451" y="3804592"/>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C273CAA9-2708-F141-B73C-149486213015}"/>
              </a:ext>
            </a:extLst>
          </p:cNvPr>
          <p:cNvCxnSpPr/>
          <p:nvPr/>
        </p:nvCxnSpPr>
        <p:spPr>
          <a:xfrm>
            <a:off x="887451" y="4351503"/>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37" name="Овал 36">
            <a:extLst>
              <a:ext uri="{FF2B5EF4-FFF2-40B4-BE49-F238E27FC236}">
                <a16:creationId xmlns:a16="http://schemas.microsoft.com/office/drawing/2014/main" xmlns="" id="{22C0048B-B86D-084C-B903-179B1FCF906F}"/>
              </a:ext>
            </a:extLst>
          </p:cNvPr>
          <p:cNvSpPr/>
          <p:nvPr/>
        </p:nvSpPr>
        <p:spPr>
          <a:xfrm>
            <a:off x="811486" y="2065653"/>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8</a:t>
            </a:r>
          </a:p>
        </p:txBody>
      </p:sp>
      <p:sp>
        <p:nvSpPr>
          <p:cNvPr id="38" name="Овал 37">
            <a:extLst>
              <a:ext uri="{FF2B5EF4-FFF2-40B4-BE49-F238E27FC236}">
                <a16:creationId xmlns:a16="http://schemas.microsoft.com/office/drawing/2014/main" xmlns="" id="{9F1C1829-FB92-AF40-97D7-E587B1D3B2D2}"/>
              </a:ext>
            </a:extLst>
          </p:cNvPr>
          <p:cNvSpPr/>
          <p:nvPr/>
        </p:nvSpPr>
        <p:spPr>
          <a:xfrm>
            <a:off x="811486" y="2832479"/>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9</a:t>
            </a:r>
          </a:p>
        </p:txBody>
      </p:sp>
      <p:sp>
        <p:nvSpPr>
          <p:cNvPr id="39" name="Овал 38">
            <a:extLst>
              <a:ext uri="{FF2B5EF4-FFF2-40B4-BE49-F238E27FC236}">
                <a16:creationId xmlns:a16="http://schemas.microsoft.com/office/drawing/2014/main" xmlns="" id="{020627BF-47B2-A443-9C93-F2D382FBA1F1}"/>
              </a:ext>
            </a:extLst>
          </p:cNvPr>
          <p:cNvSpPr/>
          <p:nvPr/>
        </p:nvSpPr>
        <p:spPr>
          <a:xfrm>
            <a:off x="811486" y="3414763"/>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10</a:t>
            </a:r>
          </a:p>
        </p:txBody>
      </p:sp>
      <p:sp>
        <p:nvSpPr>
          <p:cNvPr id="40" name="Овал 39">
            <a:extLst>
              <a:ext uri="{FF2B5EF4-FFF2-40B4-BE49-F238E27FC236}">
                <a16:creationId xmlns:a16="http://schemas.microsoft.com/office/drawing/2014/main" xmlns="" id="{4FFEC3F4-47E6-014D-9AE6-CB51761C78D0}"/>
              </a:ext>
            </a:extLst>
          </p:cNvPr>
          <p:cNvSpPr/>
          <p:nvPr/>
        </p:nvSpPr>
        <p:spPr>
          <a:xfrm>
            <a:off x="822637" y="3830894"/>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11</a:t>
            </a:r>
          </a:p>
        </p:txBody>
      </p:sp>
      <p:sp>
        <p:nvSpPr>
          <p:cNvPr id="41" name="Овал 40">
            <a:extLst>
              <a:ext uri="{FF2B5EF4-FFF2-40B4-BE49-F238E27FC236}">
                <a16:creationId xmlns:a16="http://schemas.microsoft.com/office/drawing/2014/main" xmlns="" id="{0A7810BF-B75E-A04E-8E81-5403616A9DB0}"/>
              </a:ext>
            </a:extLst>
          </p:cNvPr>
          <p:cNvSpPr/>
          <p:nvPr/>
        </p:nvSpPr>
        <p:spPr>
          <a:xfrm>
            <a:off x="811486" y="4439660"/>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12</a:t>
            </a:r>
          </a:p>
        </p:txBody>
      </p:sp>
      <p:sp>
        <p:nvSpPr>
          <p:cNvPr id="42" name="Стрелка вправо 41">
            <a:extLst>
              <a:ext uri="{FF2B5EF4-FFF2-40B4-BE49-F238E27FC236}">
                <a16:creationId xmlns:a16="http://schemas.microsoft.com/office/drawing/2014/main" xmlns="" id="{1FB3FA45-4801-2643-9F95-A58F7461136B}"/>
              </a:ext>
            </a:extLst>
          </p:cNvPr>
          <p:cNvSpPr/>
          <p:nvPr/>
        </p:nvSpPr>
        <p:spPr>
          <a:xfrm>
            <a:off x="4759489" y="4439661"/>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3" name="Стрелка вправо 42">
            <a:extLst>
              <a:ext uri="{FF2B5EF4-FFF2-40B4-BE49-F238E27FC236}">
                <a16:creationId xmlns:a16="http://schemas.microsoft.com/office/drawing/2014/main" xmlns="" id="{EA31ADBB-94ED-574B-98E4-FA32A083E09B}"/>
              </a:ext>
            </a:extLst>
          </p:cNvPr>
          <p:cNvSpPr/>
          <p:nvPr/>
        </p:nvSpPr>
        <p:spPr>
          <a:xfrm>
            <a:off x="4759489" y="3841096"/>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4" name="Стрелка вправо 43">
            <a:extLst>
              <a:ext uri="{FF2B5EF4-FFF2-40B4-BE49-F238E27FC236}">
                <a16:creationId xmlns:a16="http://schemas.microsoft.com/office/drawing/2014/main" xmlns="" id="{E488EB84-ECFC-2145-869F-1CCDA5C330FF}"/>
              </a:ext>
            </a:extLst>
          </p:cNvPr>
          <p:cNvSpPr/>
          <p:nvPr/>
        </p:nvSpPr>
        <p:spPr>
          <a:xfrm>
            <a:off x="4759489" y="3430639"/>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5" name="Стрелка вправо 44">
            <a:extLst>
              <a:ext uri="{FF2B5EF4-FFF2-40B4-BE49-F238E27FC236}">
                <a16:creationId xmlns:a16="http://schemas.microsoft.com/office/drawing/2014/main" xmlns="" id="{B57B4AE3-E304-9948-B96C-14929E2AE2E0}"/>
              </a:ext>
            </a:extLst>
          </p:cNvPr>
          <p:cNvSpPr/>
          <p:nvPr/>
        </p:nvSpPr>
        <p:spPr>
          <a:xfrm>
            <a:off x="4759489" y="2840241"/>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6" name="Стрелка вправо 45">
            <a:extLst>
              <a:ext uri="{FF2B5EF4-FFF2-40B4-BE49-F238E27FC236}">
                <a16:creationId xmlns:a16="http://schemas.microsoft.com/office/drawing/2014/main" xmlns="" id="{4968A909-DDBF-3C4F-AC3E-47BD5C4BB191}"/>
              </a:ext>
            </a:extLst>
          </p:cNvPr>
          <p:cNvSpPr/>
          <p:nvPr/>
        </p:nvSpPr>
        <p:spPr>
          <a:xfrm>
            <a:off x="4759489" y="2089290"/>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7" name="Стрелка вправо 46">
            <a:extLst>
              <a:ext uri="{FF2B5EF4-FFF2-40B4-BE49-F238E27FC236}">
                <a16:creationId xmlns:a16="http://schemas.microsoft.com/office/drawing/2014/main" xmlns="" id="{DE0476E0-8AFE-C641-8FB0-AE361D8C2812}"/>
              </a:ext>
            </a:extLst>
          </p:cNvPr>
          <p:cNvSpPr/>
          <p:nvPr/>
        </p:nvSpPr>
        <p:spPr>
          <a:xfrm>
            <a:off x="4759489" y="1489215"/>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cxnSp>
        <p:nvCxnSpPr>
          <p:cNvPr id="48" name="Прямая соединительная линия 47">
            <a:extLst>
              <a:ext uri="{FF2B5EF4-FFF2-40B4-BE49-F238E27FC236}">
                <a16:creationId xmlns:a16="http://schemas.microsoft.com/office/drawing/2014/main" xmlns="" id="{90ACA272-9349-2C46-A192-F5F05DD886D3}"/>
              </a:ext>
            </a:extLst>
          </p:cNvPr>
          <p:cNvCxnSpPr>
            <a:cxnSpLocks/>
          </p:cNvCxnSpPr>
          <p:nvPr/>
        </p:nvCxnSpPr>
        <p:spPr>
          <a:xfrm>
            <a:off x="847695" y="1359360"/>
            <a:ext cx="8231093" cy="0"/>
          </a:xfrm>
          <a:prstGeom prst="line">
            <a:avLst/>
          </a:prstGeom>
          <a:ln w="9525">
            <a:prstDash val="solid"/>
          </a:ln>
        </p:spPr>
        <p:style>
          <a:lnRef idx="1">
            <a:schemeClr val="accent1"/>
          </a:lnRef>
          <a:fillRef idx="0">
            <a:schemeClr val="accent1"/>
          </a:fillRef>
          <a:effectRef idx="0">
            <a:schemeClr val="accent1"/>
          </a:effectRef>
          <a:fontRef idx="minor">
            <a:schemeClr val="tx1"/>
          </a:fontRef>
        </p:style>
      </p:cxnSp>
      <p:sp>
        <p:nvSpPr>
          <p:cNvPr id="49" name="Заголовок 2">
            <a:extLst>
              <a:ext uri="{FF2B5EF4-FFF2-40B4-BE49-F238E27FC236}">
                <a16:creationId xmlns:a16="http://schemas.microsoft.com/office/drawing/2014/main" xmlns="" id="{586E2656-6F55-DE4F-A838-2FBDCEB1D231}"/>
              </a:ext>
            </a:extLst>
          </p:cNvPr>
          <p:cNvSpPr>
            <a:spLocks noGrp="1"/>
          </p:cNvSpPr>
          <p:nvPr>
            <p:ph type="title"/>
          </p:nvPr>
        </p:nvSpPr>
        <p:spPr>
          <a:xfrm>
            <a:off x="654683" y="373769"/>
            <a:ext cx="6784369" cy="623248"/>
          </a:xfrm>
        </p:spPr>
        <p:txBody>
          <a:bodyPr/>
          <a:lstStyle/>
          <a:p>
            <a:pPr algn="l"/>
            <a:r>
              <a:rPr lang="ru-RU" dirty="0"/>
              <a:t>меры поддержки бизнеса, которые </a:t>
            </a:r>
            <a:br>
              <a:rPr lang="ru-RU" dirty="0"/>
            </a:br>
            <a:r>
              <a:rPr lang="ru-RU" dirty="0"/>
              <a:t>приняты или будут приняты в ближайшее время</a:t>
            </a:r>
          </a:p>
        </p:txBody>
      </p:sp>
    </p:spTree>
    <p:extLst>
      <p:ext uri="{BB962C8B-B14F-4D97-AF65-F5344CB8AC3E}">
        <p14:creationId xmlns:p14="http://schemas.microsoft.com/office/powerpoint/2010/main" val="1125911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9361362D-145F-244C-A635-5B501F1FE2CD}"/>
              </a:ext>
            </a:extLst>
          </p:cNvPr>
          <p:cNvGraphicFramePr>
            <a:graphicFrameLocks noChangeAspect="1"/>
          </p:cNvGraphicFramePr>
          <p:nvPr>
            <p:custDataLst>
              <p:tags r:id="rId2"/>
            </p:custDataLst>
            <p:extLst>
              <p:ext uri="{D42A27DB-BD31-4B8C-83A1-F6EECF244321}">
                <p14:modId xmlns:p14="http://schemas.microsoft.com/office/powerpoint/2010/main" val="3288067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21" name="Слайд think-cell" r:id="rId6" imgW="7772400" imgH="10058400" progId="TCLayout.ActiveDocument.1">
                  <p:embed/>
                </p:oleObj>
              </mc:Choice>
              <mc:Fallback>
                <p:oleObj name="Слайд think-cell" r:id="rId6" imgW="7772400" imgH="10058400" progId="TCLayout.ActiveDocument.1">
                  <p:embed/>
                  <p:pic>
                    <p:nvPicPr>
                      <p:cNvPr id="6" name="Объект 5" hidden="1">
                        <a:extLst>
                          <a:ext uri="{FF2B5EF4-FFF2-40B4-BE49-F238E27FC236}">
                            <a16:creationId xmlns:a16="http://schemas.microsoft.com/office/drawing/2014/main" xmlns="" id="{9361362D-145F-244C-A635-5B501F1FE2CD}"/>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a16="http://schemas.microsoft.com/office/drawing/2014/main" xmlns="" id="{37B40A27-8743-3C4A-9115-568B2110D16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a16="http://schemas.microsoft.com/office/drawing/2014/main" xmlns="" id="{EC12B82D-8329-D749-B6CE-6F17A73DA31E}"/>
              </a:ext>
            </a:extLst>
          </p:cNvPr>
          <p:cNvSpPr>
            <a:spLocks noGrp="1"/>
          </p:cNvSpPr>
          <p:nvPr>
            <p:ph type="sldNum" sz="quarter" idx="4"/>
          </p:nvPr>
        </p:nvSpPr>
        <p:spPr/>
        <p:txBody>
          <a:bodyPr/>
          <a:lstStyle/>
          <a:p>
            <a:fld id="{50F14DE7-7E30-4447-9A53-6BC505903302}" type="slidenum">
              <a:rPr lang="ru-RU" smtClean="0"/>
              <a:pPr/>
              <a:t>13</a:t>
            </a:fld>
            <a:endParaRPr lang="ru-RU" dirty="0"/>
          </a:p>
        </p:txBody>
      </p:sp>
      <p:sp>
        <p:nvSpPr>
          <p:cNvPr id="9" name="TextBox 8">
            <a:extLst>
              <a:ext uri="{FF2B5EF4-FFF2-40B4-BE49-F238E27FC236}">
                <a16:creationId xmlns:a16="http://schemas.microsoft.com/office/drawing/2014/main" xmlns="" id="{F55E0EC2-FD4C-AE45-9410-1D381D0A9B3C}"/>
              </a:ext>
            </a:extLst>
          </p:cNvPr>
          <p:cNvSpPr txBox="1"/>
          <p:nvPr/>
        </p:nvSpPr>
        <p:spPr>
          <a:xfrm>
            <a:off x="859270" y="1235765"/>
            <a:ext cx="8319358" cy="169277"/>
          </a:xfrm>
          <a:prstGeom prst="rect">
            <a:avLst/>
          </a:prstGeom>
          <a:noFill/>
        </p:spPr>
        <p:txBody>
          <a:bodyPr wrap="square" lIns="0" tIns="0" rIns="0" bIns="0" rtlCol="0">
            <a:spAutoFit/>
          </a:bodyPr>
          <a:lstStyle/>
          <a:p>
            <a:r>
              <a:rPr lang="ru-RU" sz="1100" b="1" dirty="0">
                <a:solidFill>
                  <a:schemeClr val="tx2"/>
                </a:solidFill>
              </a:rPr>
              <a:t>Итоговые документы о реализации указанных мер и окончательные механизмы их применения будут приняты с 27.03 по 30.04 2020г.</a:t>
            </a:r>
            <a:endParaRPr lang="ru-RU" sz="1100" dirty="0">
              <a:solidFill>
                <a:schemeClr val="tx2"/>
              </a:solidFill>
            </a:endParaRPr>
          </a:p>
        </p:txBody>
      </p:sp>
      <p:sp>
        <p:nvSpPr>
          <p:cNvPr id="11" name="Стрелка вправо 10">
            <a:extLst>
              <a:ext uri="{FF2B5EF4-FFF2-40B4-BE49-F238E27FC236}">
                <a16:creationId xmlns:a16="http://schemas.microsoft.com/office/drawing/2014/main" xmlns="" id="{490DAA6C-B7F5-8A4C-B718-9A87741FABC2}"/>
              </a:ext>
            </a:extLst>
          </p:cNvPr>
          <p:cNvSpPr/>
          <p:nvPr/>
        </p:nvSpPr>
        <p:spPr>
          <a:xfrm>
            <a:off x="151596" y="2643205"/>
            <a:ext cx="602493" cy="918439"/>
          </a:xfrm>
          <a:prstGeom prst="rightArrow">
            <a:avLst>
              <a:gd name="adj1" fmla="val 84227"/>
              <a:gd name="adj2" fmla="val 2578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2" name="TextBox 11">
            <a:extLst>
              <a:ext uri="{FF2B5EF4-FFF2-40B4-BE49-F238E27FC236}">
                <a16:creationId xmlns:a16="http://schemas.microsoft.com/office/drawing/2014/main" xmlns="" id="{52444A6A-12B0-E840-AD72-FB3AEA24F291}"/>
              </a:ext>
            </a:extLst>
          </p:cNvPr>
          <p:cNvSpPr txBox="1"/>
          <p:nvPr/>
        </p:nvSpPr>
        <p:spPr>
          <a:xfrm>
            <a:off x="191557" y="2991548"/>
            <a:ext cx="562532" cy="169277"/>
          </a:xfrm>
          <a:prstGeom prst="rect">
            <a:avLst/>
          </a:prstGeom>
          <a:noFill/>
        </p:spPr>
        <p:txBody>
          <a:bodyPr wrap="square" lIns="0" tIns="0" rIns="0" bIns="0" rtlCol="0">
            <a:spAutoFit/>
          </a:bodyPr>
          <a:lstStyle/>
          <a:p>
            <a:r>
              <a:rPr lang="ru-RU" sz="1100" b="1" dirty="0">
                <a:solidFill>
                  <a:schemeClr val="bg1"/>
                </a:solidFill>
              </a:rPr>
              <a:t>В целях:</a:t>
            </a:r>
          </a:p>
        </p:txBody>
      </p:sp>
      <p:sp>
        <p:nvSpPr>
          <p:cNvPr id="10" name="TextBox 9">
            <a:extLst>
              <a:ext uri="{FF2B5EF4-FFF2-40B4-BE49-F238E27FC236}">
                <a16:creationId xmlns:a16="http://schemas.microsoft.com/office/drawing/2014/main" xmlns="" id="{97371741-5C14-B84C-A2C9-B658EB40A547}"/>
              </a:ext>
            </a:extLst>
          </p:cNvPr>
          <p:cNvSpPr txBox="1"/>
          <p:nvPr/>
        </p:nvSpPr>
        <p:spPr>
          <a:xfrm>
            <a:off x="899027" y="1496092"/>
            <a:ext cx="3661180"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smtClean="0"/>
              <a:t>Упрощения </a:t>
            </a:r>
            <a:r>
              <a:rPr lang="ru-RU" sz="1100" b="1" dirty="0"/>
              <a:t>ведения предпринимательской деятельности без отрыва от рабочего процесса</a:t>
            </a:r>
          </a:p>
        </p:txBody>
      </p:sp>
      <p:sp>
        <p:nvSpPr>
          <p:cNvPr id="14" name="TextBox 13">
            <a:extLst>
              <a:ext uri="{FF2B5EF4-FFF2-40B4-BE49-F238E27FC236}">
                <a16:creationId xmlns:a16="http://schemas.microsoft.com/office/drawing/2014/main" xmlns="" id="{34CC3379-B33B-8046-AF3F-5F1A0D4F5F82}"/>
              </a:ext>
            </a:extLst>
          </p:cNvPr>
          <p:cNvSpPr txBox="1"/>
          <p:nvPr/>
        </p:nvSpPr>
        <p:spPr>
          <a:xfrm>
            <a:off x="4673225" y="1496092"/>
            <a:ext cx="3907076" cy="507831"/>
          </a:xfrm>
          <a:prstGeom prst="rect">
            <a:avLst/>
          </a:prstGeom>
          <a:noFill/>
        </p:spPr>
        <p:txBody>
          <a:bodyPr wrap="square" lIns="0" tIns="0" rIns="0" bIns="0" rtlCol="0">
            <a:spAutoFit/>
          </a:bodyPr>
          <a:lstStyle/>
          <a:p>
            <a:pPr lvl="0"/>
            <a:r>
              <a:rPr lang="ru-RU" sz="1100" dirty="0"/>
              <a:t>Вводится мораторий на проверки субъектов МСП, в том числе налоговые, за исключением вопросов, несущих риски для жизни и здоровья граждан</a:t>
            </a:r>
          </a:p>
        </p:txBody>
      </p:sp>
      <p:sp>
        <p:nvSpPr>
          <p:cNvPr id="15" name="TextBox 14">
            <a:extLst>
              <a:ext uri="{FF2B5EF4-FFF2-40B4-BE49-F238E27FC236}">
                <a16:creationId xmlns:a16="http://schemas.microsoft.com/office/drawing/2014/main" xmlns="" id="{DA57E2B7-C731-6341-8274-198EFEB8DA11}"/>
              </a:ext>
            </a:extLst>
          </p:cNvPr>
          <p:cNvSpPr txBox="1"/>
          <p:nvPr/>
        </p:nvSpPr>
        <p:spPr>
          <a:xfrm>
            <a:off x="899026" y="2020033"/>
            <a:ext cx="4028995" cy="169277"/>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smtClean="0"/>
              <a:t>Снижения </a:t>
            </a:r>
            <a:r>
              <a:rPr lang="ru-RU" sz="1100" b="1" dirty="0"/>
              <a:t>административного давления на бизнес</a:t>
            </a:r>
          </a:p>
        </p:txBody>
      </p:sp>
      <p:sp>
        <p:nvSpPr>
          <p:cNvPr id="16" name="TextBox 15">
            <a:extLst>
              <a:ext uri="{FF2B5EF4-FFF2-40B4-BE49-F238E27FC236}">
                <a16:creationId xmlns:a16="http://schemas.microsoft.com/office/drawing/2014/main" xmlns="" id="{26004356-399D-B748-9A18-B04C526C437D}"/>
              </a:ext>
            </a:extLst>
          </p:cNvPr>
          <p:cNvSpPr txBox="1"/>
          <p:nvPr/>
        </p:nvSpPr>
        <p:spPr>
          <a:xfrm>
            <a:off x="4673225" y="2020033"/>
            <a:ext cx="3907076" cy="507831"/>
          </a:xfrm>
          <a:prstGeom prst="rect">
            <a:avLst/>
          </a:prstGeom>
          <a:noFill/>
        </p:spPr>
        <p:txBody>
          <a:bodyPr wrap="square" lIns="0" tIns="0" rIns="0" bIns="0" rtlCol="0">
            <a:spAutoFit/>
          </a:bodyPr>
          <a:lstStyle/>
          <a:p>
            <a:r>
              <a:rPr lang="ru-RU" sz="1100" dirty="0" smtClean="0"/>
              <a:t>С </a:t>
            </a:r>
            <a:r>
              <a:rPr lang="ru-RU" sz="1100" dirty="0"/>
              <a:t>марта текущего года </a:t>
            </a:r>
            <a:r>
              <a:rPr lang="ru-RU" sz="1100" dirty="0" smtClean="0"/>
              <a:t>вводится отсрочка </a:t>
            </a:r>
            <a:r>
              <a:rPr lang="ru-RU" sz="1100" dirty="0"/>
              <a:t>на 3 месяца по уплате страховых взносов для </a:t>
            </a:r>
            <a:r>
              <a:rPr lang="ru-RU" sz="1100" dirty="0" err="1" smtClean="0"/>
              <a:t>микропредприятий</a:t>
            </a:r>
            <a:r>
              <a:rPr lang="ru-RU" sz="1100" dirty="0" smtClean="0"/>
              <a:t>, </a:t>
            </a:r>
            <a:r>
              <a:rPr lang="ru-RU" sz="1100" dirty="0"/>
              <a:t>включая наемных </a:t>
            </a:r>
            <a:r>
              <a:rPr lang="ru-RU" sz="1100" dirty="0" smtClean="0"/>
              <a:t>работников</a:t>
            </a:r>
            <a:endParaRPr lang="ru-RU" sz="1100" dirty="0"/>
          </a:p>
        </p:txBody>
      </p:sp>
      <p:sp>
        <p:nvSpPr>
          <p:cNvPr id="17" name="TextBox 16">
            <a:extLst>
              <a:ext uri="{FF2B5EF4-FFF2-40B4-BE49-F238E27FC236}">
                <a16:creationId xmlns:a16="http://schemas.microsoft.com/office/drawing/2014/main" xmlns="" id="{9B6EFAF1-A082-8B4A-972E-EB4798ED86D5}"/>
              </a:ext>
            </a:extLst>
          </p:cNvPr>
          <p:cNvSpPr txBox="1"/>
          <p:nvPr/>
        </p:nvSpPr>
        <p:spPr>
          <a:xfrm>
            <a:off x="899026" y="2570369"/>
            <a:ext cx="3809226" cy="169277"/>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Поддержки </a:t>
            </a:r>
            <a:r>
              <a:rPr lang="ru-RU" sz="1100" b="1" dirty="0" err="1"/>
              <a:t>МСП</a:t>
            </a:r>
            <a:r>
              <a:rPr lang="ru-RU" sz="1100" b="1" dirty="0"/>
              <a:t> </a:t>
            </a:r>
          </a:p>
        </p:txBody>
      </p:sp>
      <p:sp>
        <p:nvSpPr>
          <p:cNvPr id="18" name="TextBox 17">
            <a:extLst>
              <a:ext uri="{FF2B5EF4-FFF2-40B4-BE49-F238E27FC236}">
                <a16:creationId xmlns:a16="http://schemas.microsoft.com/office/drawing/2014/main" xmlns="" id="{5F741BD2-6173-214C-B813-948F2CEB0EE4}"/>
              </a:ext>
            </a:extLst>
          </p:cNvPr>
          <p:cNvSpPr txBox="1"/>
          <p:nvPr/>
        </p:nvSpPr>
        <p:spPr>
          <a:xfrm>
            <a:off x="4673225" y="2559735"/>
            <a:ext cx="4249976" cy="677108"/>
          </a:xfrm>
          <a:prstGeom prst="rect">
            <a:avLst/>
          </a:prstGeom>
          <a:noFill/>
        </p:spPr>
        <p:txBody>
          <a:bodyPr wrap="square" lIns="0" tIns="0" rIns="0" bIns="0" rtlCol="0">
            <a:spAutoFit/>
          </a:bodyPr>
          <a:lstStyle/>
          <a:p>
            <a:pPr lvl="0"/>
            <a:r>
              <a:rPr lang="ru-RU" sz="1100" dirty="0"/>
              <a:t>Расширяются программы субсидирования доступа субъектов МСП </a:t>
            </a:r>
            <a:r>
              <a:rPr lang="ru-RU" sz="1100" dirty="0" smtClean="0"/>
              <a:t/>
            </a:r>
            <a:br>
              <a:rPr lang="ru-RU" sz="1100" dirty="0" smtClean="0"/>
            </a:br>
            <a:r>
              <a:rPr lang="ru-RU" sz="1100" dirty="0" smtClean="0"/>
              <a:t>к </a:t>
            </a:r>
            <a:r>
              <a:rPr lang="ru-RU" sz="1100" dirty="0"/>
              <a:t>заемным средствам в рамках программы льготного кредитования путем упрощения ряда требований к заемщику и расширения возможности реструктуризации ранее выданных кредитов</a:t>
            </a:r>
          </a:p>
        </p:txBody>
      </p:sp>
      <p:sp>
        <p:nvSpPr>
          <p:cNvPr id="19" name="TextBox 18">
            <a:extLst>
              <a:ext uri="{FF2B5EF4-FFF2-40B4-BE49-F238E27FC236}">
                <a16:creationId xmlns:a16="http://schemas.microsoft.com/office/drawing/2014/main" xmlns="" id="{298CFE9F-8224-9C42-B6D7-FE2EC766899B}"/>
              </a:ext>
            </a:extLst>
          </p:cNvPr>
          <p:cNvSpPr txBox="1"/>
          <p:nvPr/>
        </p:nvSpPr>
        <p:spPr>
          <a:xfrm>
            <a:off x="899026" y="3275365"/>
            <a:ext cx="4028995" cy="169277"/>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smtClean="0"/>
              <a:t>Снижения </a:t>
            </a:r>
            <a:r>
              <a:rPr lang="ru-RU" sz="1100" b="1" dirty="0"/>
              <a:t>финансовой нагрузки на предприятия</a:t>
            </a:r>
          </a:p>
        </p:txBody>
      </p:sp>
      <p:sp>
        <p:nvSpPr>
          <p:cNvPr id="20" name="TextBox 19">
            <a:extLst>
              <a:ext uri="{FF2B5EF4-FFF2-40B4-BE49-F238E27FC236}">
                <a16:creationId xmlns:a16="http://schemas.microsoft.com/office/drawing/2014/main" xmlns="" id="{1B5CDC58-203A-674C-BF10-F46876329E7F}"/>
              </a:ext>
            </a:extLst>
          </p:cNvPr>
          <p:cNvSpPr txBox="1"/>
          <p:nvPr/>
        </p:nvSpPr>
        <p:spPr>
          <a:xfrm>
            <a:off x="4673225" y="3275365"/>
            <a:ext cx="4110142" cy="507831"/>
          </a:xfrm>
          <a:prstGeom prst="rect">
            <a:avLst/>
          </a:prstGeom>
          <a:noFill/>
        </p:spPr>
        <p:txBody>
          <a:bodyPr wrap="square" lIns="0" tIns="0" rIns="0" bIns="0" rtlCol="0">
            <a:spAutoFit/>
          </a:bodyPr>
          <a:lstStyle/>
          <a:p>
            <a:pPr lvl="0"/>
            <a:r>
              <a:rPr lang="ru-RU" sz="1100" dirty="0"/>
              <a:t>Предоставляется временная отсрочка (или мораторий) на уплату арендных платежей субъектами МСП – арендаторами государственного или муниципального </a:t>
            </a:r>
            <a:r>
              <a:rPr lang="ru-RU" sz="1100" dirty="0" smtClean="0"/>
              <a:t>имущества (на 3 месяца)</a:t>
            </a:r>
            <a:endParaRPr lang="ru-RU" sz="1100" dirty="0"/>
          </a:p>
        </p:txBody>
      </p:sp>
      <p:sp>
        <p:nvSpPr>
          <p:cNvPr id="21" name="TextBox 20">
            <a:extLst>
              <a:ext uri="{FF2B5EF4-FFF2-40B4-BE49-F238E27FC236}">
                <a16:creationId xmlns:a16="http://schemas.microsoft.com/office/drawing/2014/main" xmlns="" id="{683F54AA-9F2E-9543-8230-248D4ABD6707}"/>
              </a:ext>
            </a:extLst>
          </p:cNvPr>
          <p:cNvSpPr txBox="1"/>
          <p:nvPr/>
        </p:nvSpPr>
        <p:spPr>
          <a:xfrm>
            <a:off x="899026" y="3840083"/>
            <a:ext cx="3730849"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smtClean="0"/>
              <a:t>Увеличения </a:t>
            </a:r>
            <a:r>
              <a:rPr lang="ru-RU" sz="1100" b="1" dirty="0"/>
              <a:t>доли субъектов МСП в государственных закупках</a:t>
            </a:r>
          </a:p>
        </p:txBody>
      </p:sp>
      <p:sp>
        <p:nvSpPr>
          <p:cNvPr id="22" name="TextBox 21">
            <a:extLst>
              <a:ext uri="{FF2B5EF4-FFF2-40B4-BE49-F238E27FC236}">
                <a16:creationId xmlns:a16="http://schemas.microsoft.com/office/drawing/2014/main" xmlns="" id="{CADD5D26-B939-3D4F-AE7C-82637D422DDE}"/>
              </a:ext>
            </a:extLst>
          </p:cNvPr>
          <p:cNvSpPr txBox="1"/>
          <p:nvPr/>
        </p:nvSpPr>
        <p:spPr>
          <a:xfrm>
            <a:off x="4673225" y="3840083"/>
            <a:ext cx="4110142" cy="338554"/>
          </a:xfrm>
          <a:prstGeom prst="rect">
            <a:avLst/>
          </a:prstGeom>
          <a:noFill/>
        </p:spPr>
        <p:txBody>
          <a:bodyPr wrap="square" lIns="0" tIns="0" rIns="0" bIns="0" rtlCol="0">
            <a:spAutoFit/>
          </a:bodyPr>
          <a:lstStyle/>
          <a:p>
            <a:pPr lvl="0"/>
            <a:r>
              <a:rPr lang="ru-RU" sz="1100" dirty="0"/>
              <a:t>Снижаются требования к обеспечению контрактов </a:t>
            </a:r>
            <a:r>
              <a:rPr lang="ru-RU" sz="1100" dirty="0" smtClean="0"/>
              <a:t/>
            </a:r>
            <a:br>
              <a:rPr lang="ru-RU" sz="1100" dirty="0" smtClean="0"/>
            </a:br>
            <a:r>
              <a:rPr lang="ru-RU" sz="1100" dirty="0" smtClean="0"/>
              <a:t>при </a:t>
            </a:r>
            <a:r>
              <a:rPr lang="ru-RU" sz="1100" dirty="0"/>
              <a:t>осуществлении государственных закупок у субъектов МСП</a:t>
            </a:r>
          </a:p>
        </p:txBody>
      </p:sp>
      <p:sp>
        <p:nvSpPr>
          <p:cNvPr id="23" name="TextBox 22">
            <a:extLst>
              <a:ext uri="{FF2B5EF4-FFF2-40B4-BE49-F238E27FC236}">
                <a16:creationId xmlns:a16="http://schemas.microsoft.com/office/drawing/2014/main" xmlns="" id="{A2925387-2BB3-DF44-8ADE-5FFD411D4F43}"/>
              </a:ext>
            </a:extLst>
          </p:cNvPr>
          <p:cNvSpPr txBox="1"/>
          <p:nvPr/>
        </p:nvSpPr>
        <p:spPr>
          <a:xfrm>
            <a:off x="899027" y="4264025"/>
            <a:ext cx="3881342"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Исключения штрафных санкций на подрядчиков </a:t>
            </a:r>
            <a:r>
              <a:rPr lang="ru-RU" sz="1100" b="1" dirty="0" smtClean="0"/>
              <a:t/>
            </a:r>
            <a:br>
              <a:rPr lang="ru-RU" sz="1100" b="1" dirty="0" smtClean="0"/>
            </a:br>
            <a:r>
              <a:rPr lang="ru-RU" sz="1100" b="1" dirty="0" smtClean="0"/>
              <a:t>по </a:t>
            </a:r>
            <a:r>
              <a:rPr lang="ru-RU" sz="1100" b="1" dirty="0"/>
              <a:t>государственным/муниципальным контрактам</a:t>
            </a:r>
          </a:p>
        </p:txBody>
      </p:sp>
      <p:sp>
        <p:nvSpPr>
          <p:cNvPr id="24" name="TextBox 23">
            <a:extLst>
              <a:ext uri="{FF2B5EF4-FFF2-40B4-BE49-F238E27FC236}">
                <a16:creationId xmlns:a16="http://schemas.microsoft.com/office/drawing/2014/main" xmlns="" id="{61D65DFC-FA65-E542-9EF6-C72CB86E4D6B}"/>
              </a:ext>
            </a:extLst>
          </p:cNvPr>
          <p:cNvSpPr txBox="1"/>
          <p:nvPr/>
        </p:nvSpPr>
        <p:spPr>
          <a:xfrm>
            <a:off x="4673225" y="4264025"/>
            <a:ext cx="4249976" cy="677108"/>
          </a:xfrm>
          <a:prstGeom prst="rect">
            <a:avLst/>
          </a:prstGeom>
          <a:noFill/>
        </p:spPr>
        <p:txBody>
          <a:bodyPr wrap="square" lIns="0" tIns="0" rIns="0" bIns="0" rtlCol="0">
            <a:spAutoFit/>
          </a:bodyPr>
          <a:lstStyle/>
          <a:p>
            <a:pPr lvl="0"/>
            <a:r>
              <a:rPr lang="ru-RU" sz="1100" dirty="0"/>
              <a:t>Вводится механизм неприменения штрафных санкций, а также возможности продления сроков и корректировки цен в 2020г. в случае нарушения обязательств исполнителем (ввиду распространения </a:t>
            </a:r>
            <a:r>
              <a:rPr lang="ru-RU" sz="1100" dirty="0" err="1"/>
              <a:t>коронавирусной</a:t>
            </a:r>
            <a:r>
              <a:rPr lang="ru-RU" sz="1100" dirty="0"/>
              <a:t> инфекции)</a:t>
            </a:r>
          </a:p>
        </p:txBody>
      </p:sp>
      <p:sp>
        <p:nvSpPr>
          <p:cNvPr id="8" name="Овал 7">
            <a:extLst>
              <a:ext uri="{FF2B5EF4-FFF2-40B4-BE49-F238E27FC236}">
                <a16:creationId xmlns:a16="http://schemas.microsoft.com/office/drawing/2014/main" xmlns="" id="{612B3583-E8D3-A542-87B9-FE55072CD8BF}"/>
              </a:ext>
            </a:extLst>
          </p:cNvPr>
          <p:cNvSpPr/>
          <p:nvPr/>
        </p:nvSpPr>
        <p:spPr>
          <a:xfrm>
            <a:off x="823061" y="1512965"/>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13</a:t>
            </a:r>
          </a:p>
        </p:txBody>
      </p:sp>
      <p:cxnSp>
        <p:nvCxnSpPr>
          <p:cNvPr id="26" name="Прямая соединительная линия 25">
            <a:extLst>
              <a:ext uri="{FF2B5EF4-FFF2-40B4-BE49-F238E27FC236}">
                <a16:creationId xmlns:a16="http://schemas.microsoft.com/office/drawing/2014/main" xmlns="" id="{7A0D9DC7-A64D-C14B-AD16-ED605676505D}"/>
              </a:ext>
            </a:extLst>
          </p:cNvPr>
          <p:cNvCxnSpPr/>
          <p:nvPr/>
        </p:nvCxnSpPr>
        <p:spPr>
          <a:xfrm>
            <a:off x="899026" y="2022369"/>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4A5D578C-F92C-F749-AB34-2CDB1039C73B}"/>
              </a:ext>
            </a:extLst>
          </p:cNvPr>
          <p:cNvCxnSpPr/>
          <p:nvPr/>
        </p:nvCxnSpPr>
        <p:spPr>
          <a:xfrm>
            <a:off x="899026" y="2550992"/>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17C36A1-8C1F-B74F-9407-46EAF4D58961}"/>
              </a:ext>
            </a:extLst>
          </p:cNvPr>
          <p:cNvCxnSpPr/>
          <p:nvPr/>
        </p:nvCxnSpPr>
        <p:spPr>
          <a:xfrm>
            <a:off x="899026" y="3266974"/>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B7630920-6583-2F42-BD82-AD359D90D145}"/>
              </a:ext>
            </a:extLst>
          </p:cNvPr>
          <p:cNvCxnSpPr/>
          <p:nvPr/>
        </p:nvCxnSpPr>
        <p:spPr>
          <a:xfrm>
            <a:off x="899026" y="3823789"/>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C273CAA9-2708-F141-B73C-149486213015}"/>
              </a:ext>
            </a:extLst>
          </p:cNvPr>
          <p:cNvCxnSpPr/>
          <p:nvPr/>
        </p:nvCxnSpPr>
        <p:spPr>
          <a:xfrm>
            <a:off x="899026" y="4235617"/>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37" name="Овал 36">
            <a:extLst>
              <a:ext uri="{FF2B5EF4-FFF2-40B4-BE49-F238E27FC236}">
                <a16:creationId xmlns:a16="http://schemas.microsoft.com/office/drawing/2014/main" xmlns="" id="{22C0048B-B86D-084C-B903-179B1FCF906F}"/>
              </a:ext>
            </a:extLst>
          </p:cNvPr>
          <p:cNvSpPr/>
          <p:nvPr/>
        </p:nvSpPr>
        <p:spPr>
          <a:xfrm>
            <a:off x="823061" y="2022504"/>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14</a:t>
            </a:r>
          </a:p>
        </p:txBody>
      </p:sp>
      <p:sp>
        <p:nvSpPr>
          <p:cNvPr id="38" name="Овал 37">
            <a:extLst>
              <a:ext uri="{FF2B5EF4-FFF2-40B4-BE49-F238E27FC236}">
                <a16:creationId xmlns:a16="http://schemas.microsoft.com/office/drawing/2014/main" xmlns="" id="{9F1C1829-FB92-AF40-97D7-E587B1D3B2D2}"/>
              </a:ext>
            </a:extLst>
          </p:cNvPr>
          <p:cNvSpPr/>
          <p:nvPr/>
        </p:nvSpPr>
        <p:spPr>
          <a:xfrm>
            <a:off x="823061" y="2592207"/>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15</a:t>
            </a:r>
          </a:p>
        </p:txBody>
      </p:sp>
      <p:sp>
        <p:nvSpPr>
          <p:cNvPr id="39" name="Овал 38">
            <a:extLst>
              <a:ext uri="{FF2B5EF4-FFF2-40B4-BE49-F238E27FC236}">
                <a16:creationId xmlns:a16="http://schemas.microsoft.com/office/drawing/2014/main" xmlns="" id="{020627BF-47B2-A443-9C93-F2D382FBA1F1}"/>
              </a:ext>
            </a:extLst>
          </p:cNvPr>
          <p:cNvSpPr/>
          <p:nvPr/>
        </p:nvSpPr>
        <p:spPr>
          <a:xfrm>
            <a:off x="823061" y="3288486"/>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16</a:t>
            </a:r>
          </a:p>
        </p:txBody>
      </p:sp>
      <p:sp>
        <p:nvSpPr>
          <p:cNvPr id="40" name="Овал 39">
            <a:extLst>
              <a:ext uri="{FF2B5EF4-FFF2-40B4-BE49-F238E27FC236}">
                <a16:creationId xmlns:a16="http://schemas.microsoft.com/office/drawing/2014/main" xmlns="" id="{4FFEC3F4-47E6-014D-9AE6-CB51761C78D0}"/>
              </a:ext>
            </a:extLst>
          </p:cNvPr>
          <p:cNvSpPr/>
          <p:nvPr/>
        </p:nvSpPr>
        <p:spPr>
          <a:xfrm>
            <a:off x="834212" y="3850091"/>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17</a:t>
            </a:r>
          </a:p>
        </p:txBody>
      </p:sp>
      <p:sp>
        <p:nvSpPr>
          <p:cNvPr id="41" name="Овал 40">
            <a:extLst>
              <a:ext uri="{FF2B5EF4-FFF2-40B4-BE49-F238E27FC236}">
                <a16:creationId xmlns:a16="http://schemas.microsoft.com/office/drawing/2014/main" xmlns="" id="{0A7810BF-B75E-A04E-8E81-5403616A9DB0}"/>
              </a:ext>
            </a:extLst>
          </p:cNvPr>
          <p:cNvSpPr/>
          <p:nvPr/>
        </p:nvSpPr>
        <p:spPr>
          <a:xfrm>
            <a:off x="823061" y="4282210"/>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a:t>18</a:t>
            </a:r>
          </a:p>
        </p:txBody>
      </p:sp>
      <p:sp>
        <p:nvSpPr>
          <p:cNvPr id="42" name="Стрелка вправо 41">
            <a:extLst>
              <a:ext uri="{FF2B5EF4-FFF2-40B4-BE49-F238E27FC236}">
                <a16:creationId xmlns:a16="http://schemas.microsoft.com/office/drawing/2014/main" xmlns="" id="{1FB3FA45-4801-2643-9F95-A58F7461136B}"/>
              </a:ext>
            </a:extLst>
          </p:cNvPr>
          <p:cNvSpPr/>
          <p:nvPr/>
        </p:nvSpPr>
        <p:spPr>
          <a:xfrm>
            <a:off x="4552853" y="4282211"/>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3" name="Стрелка вправо 42">
            <a:extLst>
              <a:ext uri="{FF2B5EF4-FFF2-40B4-BE49-F238E27FC236}">
                <a16:creationId xmlns:a16="http://schemas.microsoft.com/office/drawing/2014/main" xmlns="" id="{EA31ADBB-94ED-574B-98E4-FA32A083E09B}"/>
              </a:ext>
            </a:extLst>
          </p:cNvPr>
          <p:cNvSpPr/>
          <p:nvPr/>
        </p:nvSpPr>
        <p:spPr>
          <a:xfrm>
            <a:off x="4552853" y="3860293"/>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4" name="Стрелка вправо 43">
            <a:extLst>
              <a:ext uri="{FF2B5EF4-FFF2-40B4-BE49-F238E27FC236}">
                <a16:creationId xmlns:a16="http://schemas.microsoft.com/office/drawing/2014/main" xmlns="" id="{E488EB84-ECFC-2145-869F-1CCDA5C330FF}"/>
              </a:ext>
            </a:extLst>
          </p:cNvPr>
          <p:cNvSpPr/>
          <p:nvPr/>
        </p:nvSpPr>
        <p:spPr>
          <a:xfrm>
            <a:off x="4552853" y="3304362"/>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5" name="Стрелка вправо 44">
            <a:extLst>
              <a:ext uri="{FF2B5EF4-FFF2-40B4-BE49-F238E27FC236}">
                <a16:creationId xmlns:a16="http://schemas.microsoft.com/office/drawing/2014/main" xmlns="" id="{B57B4AE3-E304-9948-B96C-14929E2AE2E0}"/>
              </a:ext>
            </a:extLst>
          </p:cNvPr>
          <p:cNvSpPr/>
          <p:nvPr/>
        </p:nvSpPr>
        <p:spPr>
          <a:xfrm>
            <a:off x="4552853" y="2588369"/>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6" name="Стрелка вправо 45">
            <a:extLst>
              <a:ext uri="{FF2B5EF4-FFF2-40B4-BE49-F238E27FC236}">
                <a16:creationId xmlns:a16="http://schemas.microsoft.com/office/drawing/2014/main" xmlns="" id="{4968A909-DDBF-3C4F-AC3E-47BD5C4BB191}"/>
              </a:ext>
            </a:extLst>
          </p:cNvPr>
          <p:cNvSpPr/>
          <p:nvPr/>
        </p:nvSpPr>
        <p:spPr>
          <a:xfrm>
            <a:off x="4552853" y="2046141"/>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7" name="Стрелка вправо 46">
            <a:extLst>
              <a:ext uri="{FF2B5EF4-FFF2-40B4-BE49-F238E27FC236}">
                <a16:creationId xmlns:a16="http://schemas.microsoft.com/office/drawing/2014/main" xmlns="" id="{DE0476E0-8AFE-C641-8FB0-AE361D8C2812}"/>
              </a:ext>
            </a:extLst>
          </p:cNvPr>
          <p:cNvSpPr/>
          <p:nvPr/>
        </p:nvSpPr>
        <p:spPr>
          <a:xfrm>
            <a:off x="4552853" y="1529194"/>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cxnSp>
        <p:nvCxnSpPr>
          <p:cNvPr id="48" name="Прямая соединительная линия 47">
            <a:extLst>
              <a:ext uri="{FF2B5EF4-FFF2-40B4-BE49-F238E27FC236}">
                <a16:creationId xmlns:a16="http://schemas.microsoft.com/office/drawing/2014/main" xmlns="" id="{90ACA272-9349-2C46-A192-F5F05DD886D3}"/>
              </a:ext>
            </a:extLst>
          </p:cNvPr>
          <p:cNvCxnSpPr>
            <a:cxnSpLocks/>
          </p:cNvCxnSpPr>
          <p:nvPr/>
        </p:nvCxnSpPr>
        <p:spPr>
          <a:xfrm>
            <a:off x="859270" y="1430512"/>
            <a:ext cx="8231093" cy="0"/>
          </a:xfrm>
          <a:prstGeom prst="line">
            <a:avLst/>
          </a:prstGeom>
          <a:ln w="9525">
            <a:prstDash val="solid"/>
          </a:ln>
        </p:spPr>
        <p:style>
          <a:lnRef idx="1">
            <a:schemeClr val="accent1"/>
          </a:lnRef>
          <a:fillRef idx="0">
            <a:schemeClr val="accent1"/>
          </a:fillRef>
          <a:effectRef idx="0">
            <a:schemeClr val="accent1"/>
          </a:effectRef>
          <a:fontRef idx="minor">
            <a:schemeClr val="tx1"/>
          </a:fontRef>
        </p:style>
      </p:cxnSp>
      <p:sp>
        <p:nvSpPr>
          <p:cNvPr id="49" name="Заголовок 2">
            <a:extLst>
              <a:ext uri="{FF2B5EF4-FFF2-40B4-BE49-F238E27FC236}">
                <a16:creationId xmlns:a16="http://schemas.microsoft.com/office/drawing/2014/main" xmlns="" id="{5B934160-0F6B-7D4A-BCDA-600B3D43F60A}"/>
              </a:ext>
            </a:extLst>
          </p:cNvPr>
          <p:cNvSpPr>
            <a:spLocks noGrp="1"/>
          </p:cNvSpPr>
          <p:nvPr>
            <p:ph type="title"/>
          </p:nvPr>
        </p:nvSpPr>
        <p:spPr>
          <a:xfrm>
            <a:off x="654683" y="373769"/>
            <a:ext cx="6784369" cy="623248"/>
          </a:xfrm>
        </p:spPr>
        <p:txBody>
          <a:bodyPr/>
          <a:lstStyle/>
          <a:p>
            <a:pPr algn="l"/>
            <a:r>
              <a:rPr lang="ru-RU" dirty="0"/>
              <a:t>меры поддержки бизнеса, которые </a:t>
            </a:r>
            <a:br>
              <a:rPr lang="ru-RU" dirty="0"/>
            </a:br>
            <a:r>
              <a:rPr lang="ru-RU" dirty="0"/>
              <a:t>приняты или будут приняты в ближайшее время</a:t>
            </a:r>
          </a:p>
        </p:txBody>
      </p:sp>
    </p:spTree>
    <p:extLst>
      <p:ext uri="{BB962C8B-B14F-4D97-AF65-F5344CB8AC3E}">
        <p14:creationId xmlns:p14="http://schemas.microsoft.com/office/powerpoint/2010/main" val="226451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9361362D-145F-244C-A635-5B501F1FE2CD}"/>
              </a:ext>
            </a:extLst>
          </p:cNvPr>
          <p:cNvGraphicFramePr>
            <a:graphicFrameLocks noChangeAspect="1"/>
          </p:cNvGraphicFramePr>
          <p:nvPr>
            <p:custDataLst>
              <p:tags r:id="rId2"/>
            </p:custDataLst>
            <p:extLst>
              <p:ext uri="{D42A27DB-BD31-4B8C-83A1-F6EECF244321}">
                <p14:modId xmlns:p14="http://schemas.microsoft.com/office/powerpoint/2010/main" val="13064863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42" name="Слайд think-cell" r:id="rId6" imgW="7772400" imgH="10058400" progId="TCLayout.ActiveDocument.1">
                  <p:embed/>
                </p:oleObj>
              </mc:Choice>
              <mc:Fallback>
                <p:oleObj name="Слайд think-cell" r:id="rId6" imgW="7772400" imgH="10058400" progId="TCLayout.ActiveDocument.1">
                  <p:embed/>
                  <p:pic>
                    <p:nvPicPr>
                      <p:cNvPr id="6" name="Объект 5" hidden="1">
                        <a:extLst>
                          <a:ext uri="{FF2B5EF4-FFF2-40B4-BE49-F238E27FC236}">
                            <a16:creationId xmlns:a16="http://schemas.microsoft.com/office/drawing/2014/main" xmlns="" id="{9361362D-145F-244C-A635-5B501F1FE2CD}"/>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a16="http://schemas.microsoft.com/office/drawing/2014/main" xmlns="" id="{37B40A27-8743-3C4A-9115-568B2110D16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a16="http://schemas.microsoft.com/office/drawing/2014/main" xmlns="" id="{EC12B82D-8329-D749-B6CE-6F17A73DA31E}"/>
              </a:ext>
            </a:extLst>
          </p:cNvPr>
          <p:cNvSpPr>
            <a:spLocks noGrp="1"/>
          </p:cNvSpPr>
          <p:nvPr>
            <p:ph type="sldNum" sz="quarter" idx="4"/>
          </p:nvPr>
        </p:nvSpPr>
        <p:spPr/>
        <p:txBody>
          <a:bodyPr/>
          <a:lstStyle/>
          <a:p>
            <a:fld id="{50F14DE7-7E30-4447-9A53-6BC505903302}" type="slidenum">
              <a:rPr lang="ru-RU" smtClean="0"/>
              <a:pPr/>
              <a:t>14</a:t>
            </a:fld>
            <a:endParaRPr lang="ru-RU" dirty="0"/>
          </a:p>
        </p:txBody>
      </p:sp>
      <p:sp>
        <p:nvSpPr>
          <p:cNvPr id="9" name="TextBox 8">
            <a:extLst>
              <a:ext uri="{FF2B5EF4-FFF2-40B4-BE49-F238E27FC236}">
                <a16:creationId xmlns:a16="http://schemas.microsoft.com/office/drawing/2014/main" xmlns="" id="{F55E0EC2-FD4C-AE45-9410-1D381D0A9B3C}"/>
              </a:ext>
            </a:extLst>
          </p:cNvPr>
          <p:cNvSpPr txBox="1"/>
          <p:nvPr/>
        </p:nvSpPr>
        <p:spPr>
          <a:xfrm>
            <a:off x="916895" y="1253998"/>
            <a:ext cx="8319358" cy="169277"/>
          </a:xfrm>
          <a:prstGeom prst="rect">
            <a:avLst/>
          </a:prstGeom>
          <a:noFill/>
        </p:spPr>
        <p:txBody>
          <a:bodyPr wrap="square" lIns="0" tIns="0" rIns="0" bIns="0" rtlCol="0">
            <a:spAutoFit/>
          </a:bodyPr>
          <a:lstStyle/>
          <a:p>
            <a:r>
              <a:rPr lang="ru-RU" sz="1100" b="1" dirty="0">
                <a:solidFill>
                  <a:schemeClr val="tx2"/>
                </a:solidFill>
              </a:rPr>
              <a:t>Итоговые документы о реализации указанных мер и окончательные механизмы их применения будут во </a:t>
            </a:r>
            <a:r>
              <a:rPr lang="en-US" sz="1100" b="1" dirty="0">
                <a:solidFill>
                  <a:schemeClr val="tx2"/>
                </a:solidFill>
              </a:rPr>
              <a:t>II </a:t>
            </a:r>
            <a:r>
              <a:rPr lang="ru-RU" sz="1100" b="1" dirty="0">
                <a:solidFill>
                  <a:schemeClr val="tx2"/>
                </a:solidFill>
              </a:rPr>
              <a:t>квартале 2020 года</a:t>
            </a:r>
            <a:endParaRPr lang="ru-RU" sz="1100" dirty="0">
              <a:solidFill>
                <a:schemeClr val="tx2"/>
              </a:solidFill>
            </a:endParaRPr>
          </a:p>
        </p:txBody>
      </p:sp>
      <p:sp>
        <p:nvSpPr>
          <p:cNvPr id="11" name="Стрелка вправо 10">
            <a:extLst>
              <a:ext uri="{FF2B5EF4-FFF2-40B4-BE49-F238E27FC236}">
                <a16:creationId xmlns:a16="http://schemas.microsoft.com/office/drawing/2014/main" xmlns="" id="{490DAA6C-B7F5-8A4C-B718-9A87741FABC2}"/>
              </a:ext>
            </a:extLst>
          </p:cNvPr>
          <p:cNvSpPr/>
          <p:nvPr/>
        </p:nvSpPr>
        <p:spPr>
          <a:xfrm>
            <a:off x="151596" y="2580678"/>
            <a:ext cx="602493" cy="918439"/>
          </a:xfrm>
          <a:prstGeom prst="rightArrow">
            <a:avLst>
              <a:gd name="adj1" fmla="val 84227"/>
              <a:gd name="adj2" fmla="val 2578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2" name="TextBox 11">
            <a:extLst>
              <a:ext uri="{FF2B5EF4-FFF2-40B4-BE49-F238E27FC236}">
                <a16:creationId xmlns:a16="http://schemas.microsoft.com/office/drawing/2014/main" xmlns="" id="{52444A6A-12B0-E840-AD72-FB3AEA24F291}"/>
              </a:ext>
            </a:extLst>
          </p:cNvPr>
          <p:cNvSpPr txBox="1"/>
          <p:nvPr/>
        </p:nvSpPr>
        <p:spPr>
          <a:xfrm>
            <a:off x="191557" y="2929021"/>
            <a:ext cx="562532" cy="169277"/>
          </a:xfrm>
          <a:prstGeom prst="rect">
            <a:avLst/>
          </a:prstGeom>
          <a:noFill/>
        </p:spPr>
        <p:txBody>
          <a:bodyPr wrap="square" lIns="0" tIns="0" rIns="0" bIns="0" rtlCol="0">
            <a:spAutoFit/>
          </a:bodyPr>
          <a:lstStyle/>
          <a:p>
            <a:r>
              <a:rPr lang="ru-RU" sz="1100" b="1" dirty="0">
                <a:solidFill>
                  <a:schemeClr val="bg1"/>
                </a:solidFill>
              </a:rPr>
              <a:t>В целях:</a:t>
            </a:r>
          </a:p>
        </p:txBody>
      </p:sp>
      <p:grpSp>
        <p:nvGrpSpPr>
          <p:cNvPr id="32" name="Группа 31">
            <a:extLst>
              <a:ext uri="{FF2B5EF4-FFF2-40B4-BE49-F238E27FC236}">
                <a16:creationId xmlns:a16="http://schemas.microsoft.com/office/drawing/2014/main" xmlns="" id="{A5823190-8544-E142-A66D-88523F319B1A}"/>
              </a:ext>
            </a:extLst>
          </p:cNvPr>
          <p:cNvGrpSpPr/>
          <p:nvPr/>
        </p:nvGrpSpPr>
        <p:grpSpPr>
          <a:xfrm>
            <a:off x="956652" y="1516693"/>
            <a:ext cx="7899485" cy="507831"/>
            <a:chOff x="841152" y="1733649"/>
            <a:chExt cx="7899485" cy="507831"/>
          </a:xfrm>
        </p:grpSpPr>
        <p:sp>
          <p:nvSpPr>
            <p:cNvPr id="10" name="TextBox 9">
              <a:extLst>
                <a:ext uri="{FF2B5EF4-FFF2-40B4-BE49-F238E27FC236}">
                  <a16:creationId xmlns:a16="http://schemas.microsoft.com/office/drawing/2014/main" xmlns="" id="{97371741-5C14-B84C-A2C9-B658EB40A547}"/>
                </a:ext>
              </a:extLst>
            </p:cNvPr>
            <p:cNvSpPr txBox="1"/>
            <p:nvPr/>
          </p:nvSpPr>
          <p:spPr>
            <a:xfrm>
              <a:off x="841152" y="1733649"/>
              <a:ext cx="3661180" cy="507831"/>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Увеличения льготного финансирования промышленных предприятий и снижения финансовой нагрузки </a:t>
              </a:r>
              <a:r>
                <a:rPr lang="ru-RU" sz="1100" b="1" dirty="0" smtClean="0"/>
                <a:t/>
              </a:r>
              <a:br>
                <a:rPr lang="ru-RU" sz="1100" b="1" dirty="0" smtClean="0"/>
              </a:br>
              <a:r>
                <a:rPr lang="ru-RU" sz="1100" b="1" dirty="0" smtClean="0"/>
                <a:t>в </a:t>
              </a:r>
              <a:r>
                <a:rPr lang="ru-RU" sz="1100" b="1" dirty="0"/>
                <a:t>кризисной ситуации </a:t>
              </a:r>
            </a:p>
          </p:txBody>
        </p:sp>
        <p:sp>
          <p:nvSpPr>
            <p:cNvPr id="14" name="TextBox 13">
              <a:extLst>
                <a:ext uri="{FF2B5EF4-FFF2-40B4-BE49-F238E27FC236}">
                  <a16:creationId xmlns:a16="http://schemas.microsoft.com/office/drawing/2014/main" xmlns="" id="{34CC3379-B33B-8046-AF3F-5F1A0D4F5F82}"/>
                </a:ext>
              </a:extLst>
            </p:cNvPr>
            <p:cNvSpPr txBox="1"/>
            <p:nvPr/>
          </p:nvSpPr>
          <p:spPr>
            <a:xfrm>
              <a:off x="4833561" y="1733649"/>
              <a:ext cx="3907076" cy="338554"/>
            </a:xfrm>
            <a:prstGeom prst="rect">
              <a:avLst/>
            </a:prstGeom>
            <a:noFill/>
          </p:spPr>
          <p:txBody>
            <a:bodyPr wrap="square" lIns="0" tIns="0" rIns="0" bIns="0" rtlCol="0">
              <a:spAutoFit/>
            </a:bodyPr>
            <a:lstStyle/>
            <a:p>
              <a:pPr lvl="0"/>
              <a:r>
                <a:rPr lang="ru-RU" sz="1100" dirty="0"/>
                <a:t>Предоставление фондом развития промышленности МО льготных </a:t>
              </a:r>
              <a:r>
                <a:rPr lang="ru-RU" sz="1100" dirty="0" smtClean="0"/>
                <a:t>займов (от 20 до 150 млн руб. от 1 до 5%)</a:t>
              </a:r>
              <a:endParaRPr lang="ru-RU" sz="1100" dirty="0"/>
            </a:p>
          </p:txBody>
        </p:sp>
      </p:grpSp>
      <p:grpSp>
        <p:nvGrpSpPr>
          <p:cNvPr id="30" name="Группа 29">
            <a:extLst>
              <a:ext uri="{FF2B5EF4-FFF2-40B4-BE49-F238E27FC236}">
                <a16:creationId xmlns:a16="http://schemas.microsoft.com/office/drawing/2014/main" xmlns="" id="{65AE603C-873B-0640-A2EE-E0D0CB7BDE56}"/>
              </a:ext>
            </a:extLst>
          </p:cNvPr>
          <p:cNvGrpSpPr/>
          <p:nvPr/>
        </p:nvGrpSpPr>
        <p:grpSpPr>
          <a:xfrm>
            <a:off x="956651" y="2185515"/>
            <a:ext cx="7899486" cy="507831"/>
            <a:chOff x="841151" y="2797634"/>
            <a:chExt cx="7899486" cy="507831"/>
          </a:xfrm>
        </p:grpSpPr>
        <p:sp>
          <p:nvSpPr>
            <p:cNvPr id="17" name="TextBox 16">
              <a:extLst>
                <a:ext uri="{FF2B5EF4-FFF2-40B4-BE49-F238E27FC236}">
                  <a16:creationId xmlns:a16="http://schemas.microsoft.com/office/drawing/2014/main" xmlns="" id="{9B6EFAF1-A082-8B4A-972E-EB4798ED86D5}"/>
                </a:ext>
              </a:extLst>
            </p:cNvPr>
            <p:cNvSpPr txBox="1"/>
            <p:nvPr/>
          </p:nvSpPr>
          <p:spPr>
            <a:xfrm>
              <a:off x="841151" y="2797634"/>
              <a:ext cx="3809226"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Снижения финансовой нагрузки на субъекты МСП </a:t>
              </a:r>
              <a:r>
                <a:rPr lang="ru-RU" sz="1100" b="1" dirty="0" smtClean="0"/>
                <a:t/>
              </a:r>
              <a:br>
                <a:rPr lang="ru-RU" sz="1100" b="1" dirty="0" smtClean="0"/>
              </a:br>
              <a:r>
                <a:rPr lang="ru-RU" sz="1100" b="1" dirty="0" smtClean="0"/>
                <a:t>в </a:t>
              </a:r>
              <a:r>
                <a:rPr lang="ru-RU" sz="1100" b="1" dirty="0"/>
                <a:t>кризисной ситуации</a:t>
              </a:r>
            </a:p>
          </p:txBody>
        </p:sp>
        <p:sp>
          <p:nvSpPr>
            <p:cNvPr id="18" name="TextBox 17">
              <a:extLst>
                <a:ext uri="{FF2B5EF4-FFF2-40B4-BE49-F238E27FC236}">
                  <a16:creationId xmlns:a16="http://schemas.microsoft.com/office/drawing/2014/main" xmlns="" id="{5F741BD2-6173-214C-B813-948F2CEB0EE4}"/>
                </a:ext>
              </a:extLst>
            </p:cNvPr>
            <p:cNvSpPr txBox="1"/>
            <p:nvPr/>
          </p:nvSpPr>
          <p:spPr>
            <a:xfrm>
              <a:off x="4833561" y="2797634"/>
              <a:ext cx="3907076" cy="507831"/>
            </a:xfrm>
            <a:prstGeom prst="rect">
              <a:avLst/>
            </a:prstGeom>
            <a:noFill/>
          </p:spPr>
          <p:txBody>
            <a:bodyPr wrap="square" lIns="0" tIns="0" rIns="0" bIns="0" rtlCol="0">
              <a:spAutoFit/>
            </a:bodyPr>
            <a:lstStyle/>
            <a:p>
              <a:pPr lvl="0"/>
              <a:r>
                <a:rPr lang="ru-RU" sz="1100" dirty="0"/>
                <a:t>Реструктуризация предоставленных </a:t>
              </a:r>
              <a:r>
                <a:rPr lang="ru-RU" sz="1100" dirty="0" err="1"/>
                <a:t>микрозаймов</a:t>
              </a:r>
              <a:r>
                <a:rPr lang="ru-RU" sz="1100" dirty="0"/>
                <a:t> </a:t>
              </a:r>
              <a:r>
                <a:rPr lang="ru-RU" sz="1100" dirty="0" smtClean="0"/>
                <a:t/>
              </a:r>
              <a:br>
                <a:rPr lang="ru-RU" sz="1100" dirty="0" smtClean="0"/>
              </a:br>
              <a:r>
                <a:rPr lang="ru-RU" sz="1100" dirty="0" smtClean="0"/>
                <a:t>(</a:t>
              </a:r>
              <a:r>
                <a:rPr lang="ru-RU" sz="1100" dirty="0"/>
                <a:t>по заявлению заемщика) до 30 сентября 2020 года </a:t>
              </a:r>
              <a:br>
                <a:rPr lang="ru-RU" sz="1100" dirty="0"/>
              </a:br>
              <a:r>
                <a:rPr lang="ru-RU" sz="1100" dirty="0"/>
                <a:t>(Фонд микрофинансирования МО)</a:t>
              </a:r>
            </a:p>
          </p:txBody>
        </p:sp>
      </p:grpSp>
      <p:grpSp>
        <p:nvGrpSpPr>
          <p:cNvPr id="29" name="Группа 28">
            <a:extLst>
              <a:ext uri="{FF2B5EF4-FFF2-40B4-BE49-F238E27FC236}">
                <a16:creationId xmlns:a16="http://schemas.microsoft.com/office/drawing/2014/main" xmlns="" id="{D94F98E8-38DE-FA4B-BB4F-5EBC9C850577}"/>
              </a:ext>
            </a:extLst>
          </p:cNvPr>
          <p:cNvGrpSpPr/>
          <p:nvPr/>
        </p:nvGrpSpPr>
        <p:grpSpPr>
          <a:xfrm>
            <a:off x="956652" y="2843005"/>
            <a:ext cx="7874020" cy="338554"/>
            <a:chOff x="841152" y="3389665"/>
            <a:chExt cx="7874020" cy="338554"/>
          </a:xfrm>
        </p:grpSpPr>
        <p:sp>
          <p:nvSpPr>
            <p:cNvPr id="19" name="TextBox 18">
              <a:extLst>
                <a:ext uri="{FF2B5EF4-FFF2-40B4-BE49-F238E27FC236}">
                  <a16:creationId xmlns:a16="http://schemas.microsoft.com/office/drawing/2014/main" xmlns="" id="{298CFE9F-8224-9C42-B6D7-FE2EC766899B}"/>
                </a:ext>
              </a:extLst>
            </p:cNvPr>
            <p:cNvSpPr txBox="1"/>
            <p:nvPr/>
          </p:nvSpPr>
          <p:spPr>
            <a:xfrm>
              <a:off x="841152" y="3389665"/>
              <a:ext cx="3701722"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Увеличения льготного финансирования субъектов МСП  </a:t>
              </a:r>
              <a:r>
                <a:rPr lang="ru-RU" sz="1100" b="1" dirty="0" smtClean="0"/>
                <a:t/>
              </a:r>
              <a:br>
                <a:rPr lang="ru-RU" sz="1100" b="1" dirty="0" smtClean="0"/>
              </a:br>
              <a:r>
                <a:rPr lang="ru-RU" sz="1100" b="1" dirty="0" smtClean="0"/>
                <a:t>в </a:t>
              </a:r>
              <a:r>
                <a:rPr lang="ru-RU" sz="1100" b="1" dirty="0"/>
                <a:t>кризисной ситуации</a:t>
              </a:r>
            </a:p>
          </p:txBody>
        </p:sp>
        <p:sp>
          <p:nvSpPr>
            <p:cNvPr id="20" name="TextBox 19">
              <a:extLst>
                <a:ext uri="{FF2B5EF4-FFF2-40B4-BE49-F238E27FC236}">
                  <a16:creationId xmlns:a16="http://schemas.microsoft.com/office/drawing/2014/main" xmlns="" id="{1B5CDC58-203A-674C-BF10-F46876329E7F}"/>
                </a:ext>
              </a:extLst>
            </p:cNvPr>
            <p:cNvSpPr txBox="1"/>
            <p:nvPr/>
          </p:nvSpPr>
          <p:spPr>
            <a:xfrm>
              <a:off x="4833561" y="3389665"/>
              <a:ext cx="3881611" cy="338554"/>
            </a:xfrm>
            <a:prstGeom prst="rect">
              <a:avLst/>
            </a:prstGeom>
            <a:noFill/>
          </p:spPr>
          <p:txBody>
            <a:bodyPr wrap="square" lIns="0" tIns="0" rIns="0" bIns="0" rtlCol="0">
              <a:spAutoFit/>
            </a:bodyPr>
            <a:lstStyle/>
            <a:p>
              <a:pPr lvl="0"/>
              <a:r>
                <a:rPr lang="ru-RU" sz="1100" dirty="0"/>
                <a:t>Предоставление </a:t>
              </a:r>
              <a:r>
                <a:rPr lang="ru-RU" sz="1100" dirty="0" err="1"/>
                <a:t>микрозаймов</a:t>
              </a:r>
              <a:r>
                <a:rPr lang="ru-RU" sz="1100" dirty="0"/>
                <a:t> под сниженную процентную ставку 6% годовых (Фонд микрофинансирования МО)</a:t>
              </a:r>
            </a:p>
          </p:txBody>
        </p:sp>
      </p:grpSp>
      <p:grpSp>
        <p:nvGrpSpPr>
          <p:cNvPr id="28" name="Группа 27">
            <a:extLst>
              <a:ext uri="{FF2B5EF4-FFF2-40B4-BE49-F238E27FC236}">
                <a16:creationId xmlns:a16="http://schemas.microsoft.com/office/drawing/2014/main" xmlns="" id="{49EF09D9-965A-6545-8E74-828280808CF5}"/>
              </a:ext>
            </a:extLst>
          </p:cNvPr>
          <p:cNvGrpSpPr/>
          <p:nvPr/>
        </p:nvGrpSpPr>
        <p:grpSpPr>
          <a:xfrm>
            <a:off x="956652" y="3438125"/>
            <a:ext cx="8102551" cy="677108"/>
            <a:chOff x="841152" y="3981696"/>
            <a:chExt cx="8102551" cy="677108"/>
          </a:xfrm>
        </p:grpSpPr>
        <p:sp>
          <p:nvSpPr>
            <p:cNvPr id="21" name="TextBox 20">
              <a:extLst>
                <a:ext uri="{FF2B5EF4-FFF2-40B4-BE49-F238E27FC236}">
                  <a16:creationId xmlns:a16="http://schemas.microsoft.com/office/drawing/2014/main" xmlns="" id="{683F54AA-9F2E-9543-8230-248D4ABD6707}"/>
                </a:ext>
              </a:extLst>
            </p:cNvPr>
            <p:cNvSpPr txBox="1"/>
            <p:nvPr/>
          </p:nvSpPr>
          <p:spPr>
            <a:xfrm>
              <a:off x="841152" y="3981696"/>
              <a:ext cx="3730848" cy="507831"/>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Увеличения льготного финансирования производителей товаров (работ, услуг), используемых для предупреждения и ликвидации чрезвычайных ситуаций</a:t>
              </a:r>
            </a:p>
          </p:txBody>
        </p:sp>
        <p:sp>
          <p:nvSpPr>
            <p:cNvPr id="22" name="TextBox 21">
              <a:extLst>
                <a:ext uri="{FF2B5EF4-FFF2-40B4-BE49-F238E27FC236}">
                  <a16:creationId xmlns:a16="http://schemas.microsoft.com/office/drawing/2014/main" xmlns="" id="{CADD5D26-B939-3D4F-AE7C-82637D422DDE}"/>
                </a:ext>
              </a:extLst>
            </p:cNvPr>
            <p:cNvSpPr txBox="1"/>
            <p:nvPr/>
          </p:nvSpPr>
          <p:spPr>
            <a:xfrm>
              <a:off x="4833561" y="3981696"/>
              <a:ext cx="4110142" cy="677108"/>
            </a:xfrm>
            <a:prstGeom prst="rect">
              <a:avLst/>
            </a:prstGeom>
            <a:noFill/>
          </p:spPr>
          <p:txBody>
            <a:bodyPr wrap="square" lIns="0" tIns="0" rIns="0" bIns="0" rtlCol="0">
              <a:spAutoFit/>
            </a:bodyPr>
            <a:lstStyle/>
            <a:p>
              <a:pPr lvl="0"/>
              <a:r>
                <a:rPr lang="ru-RU" sz="1100" dirty="0"/>
                <a:t>Предоставление фондом микрофинансирования льготного </a:t>
              </a:r>
              <a:r>
                <a:rPr lang="ru-RU" sz="1100" dirty="0" err="1"/>
                <a:t>микрозайма</a:t>
              </a:r>
              <a:r>
                <a:rPr lang="ru-RU" sz="1100" dirty="0"/>
                <a:t> в сумме 5 млн. руб. на 3 года с погашением в конце срока для производства товаров (работ, услуг), используемых </a:t>
              </a:r>
              <a:r>
                <a:rPr lang="ru-RU" sz="1100" dirty="0" smtClean="0"/>
                <a:t/>
              </a:r>
              <a:br>
                <a:rPr lang="ru-RU" sz="1100" dirty="0" smtClean="0"/>
              </a:br>
              <a:r>
                <a:rPr lang="ru-RU" sz="1100" dirty="0" smtClean="0"/>
                <a:t>для </a:t>
              </a:r>
              <a:r>
                <a:rPr lang="ru-RU" sz="1100" dirty="0"/>
                <a:t>предупреждения и ликвидации чрезвычайных ситуаций</a:t>
              </a:r>
            </a:p>
          </p:txBody>
        </p:sp>
      </p:grpSp>
      <p:grpSp>
        <p:nvGrpSpPr>
          <p:cNvPr id="27" name="Группа 26">
            <a:extLst>
              <a:ext uri="{FF2B5EF4-FFF2-40B4-BE49-F238E27FC236}">
                <a16:creationId xmlns:a16="http://schemas.microsoft.com/office/drawing/2014/main" xmlns="" id="{D62770D9-6938-D043-93C6-B19E5722D6B9}"/>
              </a:ext>
            </a:extLst>
          </p:cNvPr>
          <p:cNvGrpSpPr/>
          <p:nvPr/>
        </p:nvGrpSpPr>
        <p:grpSpPr>
          <a:xfrm>
            <a:off x="956652" y="4304303"/>
            <a:ext cx="7899485" cy="507831"/>
            <a:chOff x="841152" y="4599715"/>
            <a:chExt cx="7899485" cy="507831"/>
          </a:xfrm>
        </p:grpSpPr>
        <p:sp>
          <p:nvSpPr>
            <p:cNvPr id="23" name="TextBox 22">
              <a:extLst>
                <a:ext uri="{FF2B5EF4-FFF2-40B4-BE49-F238E27FC236}">
                  <a16:creationId xmlns:a16="http://schemas.microsoft.com/office/drawing/2014/main" xmlns="" id="{A2925387-2BB3-DF44-8ADE-5FFD411D4F43}"/>
                </a:ext>
              </a:extLst>
            </p:cNvPr>
            <p:cNvSpPr txBox="1"/>
            <p:nvPr/>
          </p:nvSpPr>
          <p:spPr>
            <a:xfrm>
              <a:off x="841152" y="4599715"/>
              <a:ext cx="3809226" cy="507831"/>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smtClean="0"/>
                <a:t>Сохранения </a:t>
              </a:r>
              <a:r>
                <a:rPr lang="ru-RU" sz="1100" b="1" dirty="0"/>
                <a:t>доступности финансовых ресурсов для бизнеса в условиях ухудшения экономической ситуации, снижения издержек бизнеса на привлечение заемных средств</a:t>
              </a:r>
            </a:p>
          </p:txBody>
        </p:sp>
        <p:sp>
          <p:nvSpPr>
            <p:cNvPr id="24" name="TextBox 23">
              <a:extLst>
                <a:ext uri="{FF2B5EF4-FFF2-40B4-BE49-F238E27FC236}">
                  <a16:creationId xmlns:a16="http://schemas.microsoft.com/office/drawing/2014/main" xmlns="" id="{61D65DFC-FA65-E542-9EF6-C72CB86E4D6B}"/>
                </a:ext>
              </a:extLst>
            </p:cNvPr>
            <p:cNvSpPr txBox="1"/>
            <p:nvPr/>
          </p:nvSpPr>
          <p:spPr>
            <a:xfrm>
              <a:off x="4833561" y="4599715"/>
              <a:ext cx="3907076" cy="338554"/>
            </a:xfrm>
            <a:prstGeom prst="rect">
              <a:avLst/>
            </a:prstGeom>
            <a:noFill/>
          </p:spPr>
          <p:txBody>
            <a:bodyPr wrap="square" lIns="0" tIns="0" rIns="0" bIns="0" rtlCol="0">
              <a:spAutoFit/>
            </a:bodyPr>
            <a:lstStyle/>
            <a:p>
              <a:pPr lvl="0"/>
              <a:r>
                <a:rPr lang="ru-RU" sz="1100" dirty="0"/>
                <a:t>Снижение стоимости поручительства до 0,75% в приоритетных отраслях (Гарантийный фонд МО)</a:t>
              </a:r>
            </a:p>
          </p:txBody>
        </p:sp>
      </p:grpSp>
      <p:sp>
        <p:nvSpPr>
          <p:cNvPr id="8" name="Овал 7">
            <a:extLst>
              <a:ext uri="{FF2B5EF4-FFF2-40B4-BE49-F238E27FC236}">
                <a16:creationId xmlns:a16="http://schemas.microsoft.com/office/drawing/2014/main" xmlns="" id="{612B3583-E8D3-A542-87B9-FE55072CD8BF}"/>
              </a:ext>
            </a:extLst>
          </p:cNvPr>
          <p:cNvSpPr/>
          <p:nvPr/>
        </p:nvSpPr>
        <p:spPr>
          <a:xfrm>
            <a:off x="880686" y="1533566"/>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100" b="1" dirty="0" smtClean="0"/>
              <a:t>1</a:t>
            </a:r>
            <a:r>
              <a:rPr lang="ru-RU" sz="1100" b="1" dirty="0" smtClean="0"/>
              <a:t>9</a:t>
            </a:r>
            <a:endParaRPr lang="ru-RU" sz="1100" b="1" dirty="0"/>
          </a:p>
        </p:txBody>
      </p:sp>
      <p:cxnSp>
        <p:nvCxnSpPr>
          <p:cNvPr id="26" name="Прямая соединительная линия 25">
            <a:extLst>
              <a:ext uri="{FF2B5EF4-FFF2-40B4-BE49-F238E27FC236}">
                <a16:creationId xmlns:a16="http://schemas.microsoft.com/office/drawing/2014/main" xmlns="" id="{7A0D9DC7-A64D-C14B-AD16-ED605676505D}"/>
              </a:ext>
            </a:extLst>
          </p:cNvPr>
          <p:cNvCxnSpPr/>
          <p:nvPr/>
        </p:nvCxnSpPr>
        <p:spPr>
          <a:xfrm>
            <a:off x="956651" y="2119060"/>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17C36A1-8C1F-B74F-9407-46EAF4D58961}"/>
              </a:ext>
            </a:extLst>
          </p:cNvPr>
          <p:cNvCxnSpPr/>
          <p:nvPr/>
        </p:nvCxnSpPr>
        <p:spPr>
          <a:xfrm>
            <a:off x="956651" y="2767836"/>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B7630920-6583-2F42-BD82-AD359D90D145}"/>
              </a:ext>
            </a:extLst>
          </p:cNvPr>
          <p:cNvCxnSpPr/>
          <p:nvPr/>
        </p:nvCxnSpPr>
        <p:spPr>
          <a:xfrm>
            <a:off x="956651" y="3305088"/>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xmlns="" id="{C273CAA9-2708-F141-B73C-149486213015}"/>
              </a:ext>
            </a:extLst>
          </p:cNvPr>
          <p:cNvCxnSpPr/>
          <p:nvPr/>
        </p:nvCxnSpPr>
        <p:spPr>
          <a:xfrm>
            <a:off x="956651" y="4209769"/>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38" name="Овал 37">
            <a:extLst>
              <a:ext uri="{FF2B5EF4-FFF2-40B4-BE49-F238E27FC236}">
                <a16:creationId xmlns:a16="http://schemas.microsoft.com/office/drawing/2014/main" xmlns="" id="{9F1C1829-FB92-AF40-97D7-E587B1D3B2D2}"/>
              </a:ext>
            </a:extLst>
          </p:cNvPr>
          <p:cNvSpPr/>
          <p:nvPr/>
        </p:nvSpPr>
        <p:spPr>
          <a:xfrm>
            <a:off x="880686" y="2187929"/>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smtClean="0"/>
              <a:t>20</a:t>
            </a:r>
            <a:endParaRPr lang="ru-RU" sz="1100" b="1" dirty="0"/>
          </a:p>
        </p:txBody>
      </p:sp>
      <p:sp>
        <p:nvSpPr>
          <p:cNvPr id="39" name="Овал 38">
            <a:extLst>
              <a:ext uri="{FF2B5EF4-FFF2-40B4-BE49-F238E27FC236}">
                <a16:creationId xmlns:a16="http://schemas.microsoft.com/office/drawing/2014/main" xmlns="" id="{020627BF-47B2-A443-9C93-F2D382FBA1F1}"/>
              </a:ext>
            </a:extLst>
          </p:cNvPr>
          <p:cNvSpPr/>
          <p:nvPr/>
        </p:nvSpPr>
        <p:spPr>
          <a:xfrm>
            <a:off x="880686" y="2851891"/>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smtClean="0"/>
              <a:t>21</a:t>
            </a:r>
            <a:endParaRPr lang="ru-RU" sz="1100" b="1" dirty="0"/>
          </a:p>
        </p:txBody>
      </p:sp>
      <p:sp>
        <p:nvSpPr>
          <p:cNvPr id="40" name="Овал 39">
            <a:extLst>
              <a:ext uri="{FF2B5EF4-FFF2-40B4-BE49-F238E27FC236}">
                <a16:creationId xmlns:a16="http://schemas.microsoft.com/office/drawing/2014/main" xmlns="" id="{4FFEC3F4-47E6-014D-9AE6-CB51761C78D0}"/>
              </a:ext>
            </a:extLst>
          </p:cNvPr>
          <p:cNvSpPr/>
          <p:nvPr/>
        </p:nvSpPr>
        <p:spPr>
          <a:xfrm>
            <a:off x="880686" y="3445585"/>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smtClean="0"/>
              <a:t>22</a:t>
            </a:r>
            <a:endParaRPr lang="ru-RU" sz="1100" b="1" dirty="0"/>
          </a:p>
        </p:txBody>
      </p:sp>
      <p:sp>
        <p:nvSpPr>
          <p:cNvPr id="41" name="Овал 40">
            <a:extLst>
              <a:ext uri="{FF2B5EF4-FFF2-40B4-BE49-F238E27FC236}">
                <a16:creationId xmlns:a16="http://schemas.microsoft.com/office/drawing/2014/main" xmlns="" id="{0A7810BF-B75E-A04E-8E81-5403616A9DB0}"/>
              </a:ext>
            </a:extLst>
          </p:cNvPr>
          <p:cNvSpPr/>
          <p:nvPr/>
        </p:nvSpPr>
        <p:spPr>
          <a:xfrm>
            <a:off x="880686" y="4322488"/>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smtClean="0"/>
              <a:t>23</a:t>
            </a:r>
            <a:endParaRPr lang="ru-RU" sz="1100" b="1" dirty="0"/>
          </a:p>
        </p:txBody>
      </p:sp>
      <p:sp>
        <p:nvSpPr>
          <p:cNvPr id="42" name="Стрелка вправо 41">
            <a:extLst>
              <a:ext uri="{FF2B5EF4-FFF2-40B4-BE49-F238E27FC236}">
                <a16:creationId xmlns:a16="http://schemas.microsoft.com/office/drawing/2014/main" xmlns="" id="{1FB3FA45-4801-2643-9F95-A58F7461136B}"/>
              </a:ext>
            </a:extLst>
          </p:cNvPr>
          <p:cNvSpPr/>
          <p:nvPr/>
        </p:nvSpPr>
        <p:spPr>
          <a:xfrm>
            <a:off x="4818298" y="4322489"/>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3" name="Стрелка вправо 42">
            <a:extLst>
              <a:ext uri="{FF2B5EF4-FFF2-40B4-BE49-F238E27FC236}">
                <a16:creationId xmlns:a16="http://schemas.microsoft.com/office/drawing/2014/main" xmlns="" id="{EA31ADBB-94ED-574B-98E4-FA32A083E09B}"/>
              </a:ext>
            </a:extLst>
          </p:cNvPr>
          <p:cNvSpPr/>
          <p:nvPr/>
        </p:nvSpPr>
        <p:spPr>
          <a:xfrm>
            <a:off x="4818298" y="3467105"/>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4" name="Стрелка вправо 43">
            <a:extLst>
              <a:ext uri="{FF2B5EF4-FFF2-40B4-BE49-F238E27FC236}">
                <a16:creationId xmlns:a16="http://schemas.microsoft.com/office/drawing/2014/main" xmlns="" id="{E488EB84-ECFC-2145-869F-1CCDA5C330FF}"/>
              </a:ext>
            </a:extLst>
          </p:cNvPr>
          <p:cNvSpPr/>
          <p:nvPr/>
        </p:nvSpPr>
        <p:spPr>
          <a:xfrm>
            <a:off x="4818298" y="2867767"/>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5" name="Стрелка вправо 44">
            <a:extLst>
              <a:ext uri="{FF2B5EF4-FFF2-40B4-BE49-F238E27FC236}">
                <a16:creationId xmlns:a16="http://schemas.microsoft.com/office/drawing/2014/main" xmlns="" id="{B57B4AE3-E304-9948-B96C-14929E2AE2E0}"/>
              </a:ext>
            </a:extLst>
          </p:cNvPr>
          <p:cNvSpPr/>
          <p:nvPr/>
        </p:nvSpPr>
        <p:spPr>
          <a:xfrm>
            <a:off x="4818298" y="2195691"/>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7" name="Стрелка вправо 46">
            <a:extLst>
              <a:ext uri="{FF2B5EF4-FFF2-40B4-BE49-F238E27FC236}">
                <a16:creationId xmlns:a16="http://schemas.microsoft.com/office/drawing/2014/main" xmlns="" id="{DE0476E0-8AFE-C641-8FB0-AE361D8C2812}"/>
              </a:ext>
            </a:extLst>
          </p:cNvPr>
          <p:cNvSpPr/>
          <p:nvPr/>
        </p:nvSpPr>
        <p:spPr>
          <a:xfrm>
            <a:off x="4818298" y="1549795"/>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cxnSp>
        <p:nvCxnSpPr>
          <p:cNvPr id="48" name="Прямая соединительная линия 47">
            <a:extLst>
              <a:ext uri="{FF2B5EF4-FFF2-40B4-BE49-F238E27FC236}">
                <a16:creationId xmlns:a16="http://schemas.microsoft.com/office/drawing/2014/main" xmlns="" id="{90ACA272-9349-2C46-A192-F5F05DD886D3}"/>
              </a:ext>
            </a:extLst>
          </p:cNvPr>
          <p:cNvCxnSpPr>
            <a:cxnSpLocks/>
          </p:cNvCxnSpPr>
          <p:nvPr/>
        </p:nvCxnSpPr>
        <p:spPr>
          <a:xfrm>
            <a:off x="916895" y="1451113"/>
            <a:ext cx="8063931" cy="0"/>
          </a:xfrm>
          <a:prstGeom prst="line">
            <a:avLst/>
          </a:prstGeom>
          <a:ln w="9525">
            <a:prstDash val="solid"/>
          </a:ln>
        </p:spPr>
        <p:style>
          <a:lnRef idx="1">
            <a:schemeClr val="accent1"/>
          </a:lnRef>
          <a:fillRef idx="0">
            <a:schemeClr val="accent1"/>
          </a:fillRef>
          <a:effectRef idx="0">
            <a:schemeClr val="accent1"/>
          </a:effectRef>
          <a:fontRef idx="minor">
            <a:schemeClr val="tx1"/>
          </a:fontRef>
        </p:style>
      </p:cxnSp>
      <p:sp>
        <p:nvSpPr>
          <p:cNvPr id="46" name="Заголовок 2">
            <a:extLst>
              <a:ext uri="{FF2B5EF4-FFF2-40B4-BE49-F238E27FC236}">
                <a16:creationId xmlns:a16="http://schemas.microsoft.com/office/drawing/2014/main" xmlns="" id="{435E4F71-CAF0-3A45-B692-5C49116DE09F}"/>
              </a:ext>
            </a:extLst>
          </p:cNvPr>
          <p:cNvSpPr>
            <a:spLocks noGrp="1"/>
          </p:cNvSpPr>
          <p:nvPr>
            <p:ph type="title"/>
          </p:nvPr>
        </p:nvSpPr>
        <p:spPr>
          <a:xfrm>
            <a:off x="654683" y="373769"/>
            <a:ext cx="6784369" cy="623248"/>
          </a:xfrm>
        </p:spPr>
        <p:txBody>
          <a:bodyPr/>
          <a:lstStyle/>
          <a:p>
            <a:pPr algn="l"/>
            <a:r>
              <a:rPr lang="ru-RU" dirty="0"/>
              <a:t>меры поддержки бизнеса, которые </a:t>
            </a:r>
            <a:br>
              <a:rPr lang="ru-RU" dirty="0"/>
            </a:br>
            <a:r>
              <a:rPr lang="ru-RU" dirty="0"/>
              <a:t>приняты или будут приняты в ближайшее время</a:t>
            </a:r>
          </a:p>
        </p:txBody>
      </p:sp>
    </p:spTree>
    <p:extLst>
      <p:ext uri="{BB962C8B-B14F-4D97-AF65-F5344CB8AC3E}">
        <p14:creationId xmlns:p14="http://schemas.microsoft.com/office/powerpoint/2010/main" val="115373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9361362D-145F-244C-A635-5B501F1FE2CD}"/>
              </a:ext>
            </a:extLst>
          </p:cNvPr>
          <p:cNvGraphicFramePr>
            <a:graphicFrameLocks noChangeAspect="1"/>
          </p:cNvGraphicFramePr>
          <p:nvPr>
            <p:custDataLst>
              <p:tags r:id="rId2"/>
            </p:custDataLst>
            <p:extLst>
              <p:ext uri="{D42A27DB-BD31-4B8C-83A1-F6EECF244321}">
                <p14:modId xmlns:p14="http://schemas.microsoft.com/office/powerpoint/2010/main" val="3764341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65" name="Слайд think-cell" r:id="rId5" imgW="7772400" imgH="10058400" progId="TCLayout.ActiveDocument.1">
                  <p:embed/>
                </p:oleObj>
              </mc:Choice>
              <mc:Fallback>
                <p:oleObj name="Слайд think-cell" r:id="rId5" imgW="7772400" imgH="10058400" progId="TCLayout.ActiveDocument.1">
                  <p:embed/>
                  <p:pic>
                    <p:nvPicPr>
                      <p:cNvPr id="6" name="Объект 5" hidden="1">
                        <a:extLst>
                          <a:ext uri="{FF2B5EF4-FFF2-40B4-BE49-F238E27FC236}">
                            <a16:creationId xmlns:a16="http://schemas.microsoft.com/office/drawing/2014/main" xmlns="" id="{9361362D-145F-244C-A635-5B501F1FE2C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a16="http://schemas.microsoft.com/office/drawing/2014/main" xmlns="" id="{37B40A27-8743-3C4A-9115-568B2110D16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a16="http://schemas.microsoft.com/office/drawing/2014/main" xmlns="" id="{EC12B82D-8329-D749-B6CE-6F17A73DA31E}"/>
              </a:ext>
            </a:extLst>
          </p:cNvPr>
          <p:cNvSpPr>
            <a:spLocks noGrp="1"/>
          </p:cNvSpPr>
          <p:nvPr>
            <p:ph type="sldNum" sz="quarter" idx="4"/>
          </p:nvPr>
        </p:nvSpPr>
        <p:spPr/>
        <p:txBody>
          <a:bodyPr/>
          <a:lstStyle/>
          <a:p>
            <a:fld id="{50F14DE7-7E30-4447-9A53-6BC505903302}" type="slidenum">
              <a:rPr lang="ru-RU" smtClean="0"/>
              <a:pPr/>
              <a:t>15</a:t>
            </a:fld>
            <a:endParaRPr lang="ru-RU" dirty="0"/>
          </a:p>
        </p:txBody>
      </p:sp>
      <p:sp>
        <p:nvSpPr>
          <p:cNvPr id="9" name="TextBox 8">
            <a:extLst>
              <a:ext uri="{FF2B5EF4-FFF2-40B4-BE49-F238E27FC236}">
                <a16:creationId xmlns:a16="http://schemas.microsoft.com/office/drawing/2014/main" xmlns="" id="{F55E0EC2-FD4C-AE45-9410-1D381D0A9B3C}"/>
              </a:ext>
            </a:extLst>
          </p:cNvPr>
          <p:cNvSpPr txBox="1"/>
          <p:nvPr/>
        </p:nvSpPr>
        <p:spPr>
          <a:xfrm>
            <a:off x="897645" y="1292010"/>
            <a:ext cx="7939242" cy="338554"/>
          </a:xfrm>
          <a:prstGeom prst="rect">
            <a:avLst/>
          </a:prstGeom>
          <a:noFill/>
        </p:spPr>
        <p:txBody>
          <a:bodyPr wrap="square" lIns="0" tIns="0" rIns="0" bIns="0" rtlCol="0">
            <a:spAutoFit/>
          </a:bodyPr>
          <a:lstStyle/>
          <a:p>
            <a:r>
              <a:rPr lang="ru-RU" sz="1100" b="1" dirty="0">
                <a:solidFill>
                  <a:schemeClr val="tx2"/>
                </a:solidFill>
              </a:rPr>
              <a:t>Итоговые документы о реализации указанных мер и окончательные механизмы их применения будут во </a:t>
            </a:r>
            <a:r>
              <a:rPr lang="en-US" sz="1100" b="1" dirty="0">
                <a:solidFill>
                  <a:schemeClr val="tx2"/>
                </a:solidFill>
              </a:rPr>
              <a:t>II </a:t>
            </a:r>
            <a:r>
              <a:rPr lang="ru-RU" sz="1100" b="1" dirty="0">
                <a:solidFill>
                  <a:schemeClr val="tx2"/>
                </a:solidFill>
              </a:rPr>
              <a:t>квартале 2020 года</a:t>
            </a:r>
            <a:endParaRPr lang="ru-RU" sz="1100" dirty="0">
              <a:solidFill>
                <a:schemeClr val="tx2"/>
              </a:solidFill>
            </a:endParaRPr>
          </a:p>
          <a:p>
            <a:endParaRPr lang="ru-RU" sz="1100" dirty="0">
              <a:solidFill>
                <a:schemeClr val="tx2"/>
              </a:solidFill>
            </a:endParaRPr>
          </a:p>
        </p:txBody>
      </p:sp>
      <p:sp>
        <p:nvSpPr>
          <p:cNvPr id="11" name="Стрелка вправо 10">
            <a:extLst>
              <a:ext uri="{FF2B5EF4-FFF2-40B4-BE49-F238E27FC236}">
                <a16:creationId xmlns:a16="http://schemas.microsoft.com/office/drawing/2014/main" xmlns="" id="{490DAA6C-B7F5-8A4C-B718-9A87741FABC2}"/>
              </a:ext>
            </a:extLst>
          </p:cNvPr>
          <p:cNvSpPr/>
          <p:nvPr/>
        </p:nvSpPr>
        <p:spPr>
          <a:xfrm>
            <a:off x="151596" y="2661438"/>
            <a:ext cx="602493" cy="918439"/>
          </a:xfrm>
          <a:prstGeom prst="rightArrow">
            <a:avLst>
              <a:gd name="adj1" fmla="val 84227"/>
              <a:gd name="adj2" fmla="val 2578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12" name="TextBox 11">
            <a:extLst>
              <a:ext uri="{FF2B5EF4-FFF2-40B4-BE49-F238E27FC236}">
                <a16:creationId xmlns:a16="http://schemas.microsoft.com/office/drawing/2014/main" xmlns="" id="{52444A6A-12B0-E840-AD72-FB3AEA24F291}"/>
              </a:ext>
            </a:extLst>
          </p:cNvPr>
          <p:cNvSpPr txBox="1"/>
          <p:nvPr/>
        </p:nvSpPr>
        <p:spPr>
          <a:xfrm>
            <a:off x="191557" y="3009781"/>
            <a:ext cx="562532" cy="169277"/>
          </a:xfrm>
          <a:prstGeom prst="rect">
            <a:avLst/>
          </a:prstGeom>
          <a:noFill/>
        </p:spPr>
        <p:txBody>
          <a:bodyPr wrap="square" lIns="0" tIns="0" rIns="0" bIns="0" rtlCol="0">
            <a:spAutoFit/>
          </a:bodyPr>
          <a:lstStyle/>
          <a:p>
            <a:r>
              <a:rPr lang="ru-RU" sz="1100" b="1" dirty="0">
                <a:solidFill>
                  <a:schemeClr val="bg1"/>
                </a:solidFill>
              </a:rPr>
              <a:t>В целях:</a:t>
            </a:r>
          </a:p>
        </p:txBody>
      </p:sp>
      <p:grpSp>
        <p:nvGrpSpPr>
          <p:cNvPr id="31" name="Группа 30">
            <a:extLst>
              <a:ext uri="{FF2B5EF4-FFF2-40B4-BE49-F238E27FC236}">
                <a16:creationId xmlns:a16="http://schemas.microsoft.com/office/drawing/2014/main" xmlns="" id="{566603D0-CFC8-254C-8693-A5C46B14E027}"/>
              </a:ext>
            </a:extLst>
          </p:cNvPr>
          <p:cNvGrpSpPr/>
          <p:nvPr/>
        </p:nvGrpSpPr>
        <p:grpSpPr>
          <a:xfrm>
            <a:off x="937402" y="1501279"/>
            <a:ext cx="7961829" cy="846386"/>
            <a:chOff x="841152" y="1641545"/>
            <a:chExt cx="7961829" cy="846386"/>
          </a:xfrm>
        </p:grpSpPr>
        <p:sp>
          <p:nvSpPr>
            <p:cNvPr id="15" name="TextBox 14">
              <a:extLst>
                <a:ext uri="{FF2B5EF4-FFF2-40B4-BE49-F238E27FC236}">
                  <a16:creationId xmlns:a16="http://schemas.microsoft.com/office/drawing/2014/main" xmlns="" id="{DA57E2B7-C731-6341-8274-198EFEB8DA11}"/>
                </a:ext>
              </a:extLst>
            </p:cNvPr>
            <p:cNvSpPr txBox="1"/>
            <p:nvPr/>
          </p:nvSpPr>
          <p:spPr>
            <a:xfrm>
              <a:off x="841152" y="1770830"/>
              <a:ext cx="3809226" cy="507831"/>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Возмещения затрат на покупку оборудования для производственных предприятий, увеличения мотивации приобретения нового оборудования</a:t>
              </a:r>
            </a:p>
          </p:txBody>
        </p:sp>
        <p:sp>
          <p:nvSpPr>
            <p:cNvPr id="16" name="TextBox 15">
              <a:extLst>
                <a:ext uri="{FF2B5EF4-FFF2-40B4-BE49-F238E27FC236}">
                  <a16:creationId xmlns:a16="http://schemas.microsoft.com/office/drawing/2014/main" xmlns="" id="{26004356-399D-B748-9A18-B04C526C437D}"/>
                </a:ext>
              </a:extLst>
            </p:cNvPr>
            <p:cNvSpPr txBox="1"/>
            <p:nvPr/>
          </p:nvSpPr>
          <p:spPr>
            <a:xfrm>
              <a:off x="4895905" y="1641545"/>
              <a:ext cx="3907076" cy="846386"/>
            </a:xfrm>
            <a:prstGeom prst="rect">
              <a:avLst/>
            </a:prstGeom>
            <a:noFill/>
          </p:spPr>
          <p:txBody>
            <a:bodyPr wrap="square" lIns="0" tIns="0" rIns="0" bIns="0" rtlCol="0">
              <a:spAutoFit/>
            </a:bodyPr>
            <a:lstStyle/>
            <a:p>
              <a:pPr lvl="0"/>
              <a:r>
                <a:rPr lang="ru-RU" sz="1100" dirty="0"/>
                <a:t>Увеличение размера компенсации затрат на модернизацию производства товаров с 30% до 50%. </a:t>
              </a:r>
              <a:br>
                <a:rPr lang="ru-RU" sz="1100" dirty="0"/>
              </a:br>
              <a:r>
                <a:rPr lang="ru-RU" sz="1100" dirty="0" smtClean="0"/>
                <a:t>А для </a:t>
              </a:r>
              <a:r>
                <a:rPr lang="ru-RU" sz="1100" dirty="0"/>
                <a:t>производства товаров (работ, услуг), используемых </a:t>
              </a:r>
              <a:r>
                <a:rPr lang="ru-RU" sz="1100" dirty="0" smtClean="0"/>
                <a:t/>
              </a:r>
              <a:br>
                <a:rPr lang="ru-RU" sz="1100" dirty="0" smtClean="0"/>
              </a:br>
              <a:r>
                <a:rPr lang="ru-RU" sz="1100" dirty="0" smtClean="0"/>
                <a:t>для </a:t>
              </a:r>
              <a:r>
                <a:rPr lang="ru-RU" sz="1100" dirty="0"/>
                <a:t>предупреждения и ликвидации чрезвычайных </a:t>
              </a:r>
              <a:r>
                <a:rPr lang="ru-RU" sz="1100" dirty="0" smtClean="0"/>
                <a:t/>
              </a:r>
              <a:br>
                <a:rPr lang="ru-RU" sz="1100" dirty="0" smtClean="0"/>
              </a:br>
              <a:r>
                <a:rPr lang="ru-RU" sz="1100" dirty="0" smtClean="0"/>
                <a:t>ситуаций </a:t>
              </a:r>
              <a:r>
                <a:rPr lang="ru-RU" sz="1100" dirty="0"/>
                <a:t>(маски и </a:t>
              </a:r>
              <a:r>
                <a:rPr lang="ru-RU" sz="1100" dirty="0" err="1"/>
                <a:t>тд</a:t>
              </a:r>
              <a:r>
                <a:rPr lang="ru-RU" sz="1100" dirty="0"/>
                <a:t>) до 80%.</a:t>
              </a:r>
            </a:p>
          </p:txBody>
        </p:sp>
      </p:grpSp>
      <p:grpSp>
        <p:nvGrpSpPr>
          <p:cNvPr id="30" name="Группа 29">
            <a:extLst>
              <a:ext uri="{FF2B5EF4-FFF2-40B4-BE49-F238E27FC236}">
                <a16:creationId xmlns:a16="http://schemas.microsoft.com/office/drawing/2014/main" xmlns="" id="{65AE603C-873B-0640-A2EE-E0D0CB7BDE56}"/>
              </a:ext>
            </a:extLst>
          </p:cNvPr>
          <p:cNvGrpSpPr/>
          <p:nvPr/>
        </p:nvGrpSpPr>
        <p:grpSpPr>
          <a:xfrm>
            <a:off x="946526" y="2576799"/>
            <a:ext cx="7952705" cy="344800"/>
            <a:chOff x="850276" y="2244508"/>
            <a:chExt cx="7952705" cy="344800"/>
          </a:xfrm>
        </p:grpSpPr>
        <p:sp>
          <p:nvSpPr>
            <p:cNvPr id="17" name="TextBox 16">
              <a:extLst>
                <a:ext uri="{FF2B5EF4-FFF2-40B4-BE49-F238E27FC236}">
                  <a16:creationId xmlns:a16="http://schemas.microsoft.com/office/drawing/2014/main" xmlns="" id="{9B6EFAF1-A082-8B4A-972E-EB4798ED86D5}"/>
                </a:ext>
              </a:extLst>
            </p:cNvPr>
            <p:cNvSpPr txBox="1"/>
            <p:nvPr/>
          </p:nvSpPr>
          <p:spPr>
            <a:xfrm>
              <a:off x="850276" y="2244508"/>
              <a:ext cx="3809226" cy="169277"/>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smtClean="0"/>
                <a:t>Увеличения </a:t>
              </a:r>
              <a:r>
                <a:rPr lang="ru-RU" sz="1100" b="1" dirty="0"/>
                <a:t>спроса и сегмента МСП в </a:t>
              </a:r>
              <a:r>
                <a:rPr lang="ru-RU" sz="1100" b="1" dirty="0" err="1"/>
                <a:t>госзакупках</a:t>
              </a:r>
              <a:endParaRPr lang="ru-RU" sz="1100" b="1" dirty="0"/>
            </a:p>
          </p:txBody>
        </p:sp>
        <p:sp>
          <p:nvSpPr>
            <p:cNvPr id="18" name="TextBox 17">
              <a:extLst>
                <a:ext uri="{FF2B5EF4-FFF2-40B4-BE49-F238E27FC236}">
                  <a16:creationId xmlns:a16="http://schemas.microsoft.com/office/drawing/2014/main" xmlns="" id="{5F741BD2-6173-214C-B813-948F2CEB0EE4}"/>
                </a:ext>
              </a:extLst>
            </p:cNvPr>
            <p:cNvSpPr txBox="1"/>
            <p:nvPr/>
          </p:nvSpPr>
          <p:spPr>
            <a:xfrm>
              <a:off x="4895905" y="2250754"/>
              <a:ext cx="3907076" cy="338554"/>
            </a:xfrm>
            <a:prstGeom prst="rect">
              <a:avLst/>
            </a:prstGeom>
            <a:noFill/>
          </p:spPr>
          <p:txBody>
            <a:bodyPr wrap="square" lIns="0" tIns="0" rIns="0" bIns="0" rtlCol="0">
              <a:spAutoFit/>
            </a:bodyPr>
            <a:lstStyle/>
            <a:p>
              <a:pPr lvl="0"/>
              <a:r>
                <a:rPr lang="ru-RU" sz="1100" dirty="0"/>
                <a:t>Государственным и муниципальным заказчикам в обязательном порядке предусматривать авансовые платежи до 30%</a:t>
              </a:r>
            </a:p>
          </p:txBody>
        </p:sp>
      </p:grpSp>
      <p:grpSp>
        <p:nvGrpSpPr>
          <p:cNvPr id="29" name="Группа 28">
            <a:extLst>
              <a:ext uri="{FF2B5EF4-FFF2-40B4-BE49-F238E27FC236}">
                <a16:creationId xmlns:a16="http://schemas.microsoft.com/office/drawing/2014/main" xmlns="" id="{D94F98E8-38DE-FA4B-BB4F-5EBC9C850577}"/>
              </a:ext>
            </a:extLst>
          </p:cNvPr>
          <p:cNvGrpSpPr/>
          <p:nvPr/>
        </p:nvGrpSpPr>
        <p:grpSpPr>
          <a:xfrm>
            <a:off x="946526" y="3092261"/>
            <a:ext cx="8155771" cy="507831"/>
            <a:chOff x="850276" y="2837252"/>
            <a:chExt cx="8155771" cy="507831"/>
          </a:xfrm>
        </p:grpSpPr>
        <p:sp>
          <p:nvSpPr>
            <p:cNvPr id="19" name="TextBox 18">
              <a:extLst>
                <a:ext uri="{FF2B5EF4-FFF2-40B4-BE49-F238E27FC236}">
                  <a16:creationId xmlns:a16="http://schemas.microsoft.com/office/drawing/2014/main" xmlns="" id="{298CFE9F-8224-9C42-B6D7-FE2EC766899B}"/>
                </a:ext>
              </a:extLst>
            </p:cNvPr>
            <p:cNvSpPr txBox="1"/>
            <p:nvPr/>
          </p:nvSpPr>
          <p:spPr>
            <a:xfrm>
              <a:off x="850276" y="2837252"/>
              <a:ext cx="3701722" cy="507831"/>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Выделения не менее 15% торговых площадей под товары, произведенные на территории Московской области</a:t>
              </a:r>
            </a:p>
          </p:txBody>
        </p:sp>
        <p:sp>
          <p:nvSpPr>
            <p:cNvPr id="20" name="TextBox 19">
              <a:extLst>
                <a:ext uri="{FF2B5EF4-FFF2-40B4-BE49-F238E27FC236}">
                  <a16:creationId xmlns:a16="http://schemas.microsoft.com/office/drawing/2014/main" xmlns="" id="{1B5CDC58-203A-674C-BF10-F46876329E7F}"/>
                </a:ext>
              </a:extLst>
            </p:cNvPr>
            <p:cNvSpPr txBox="1"/>
            <p:nvPr/>
          </p:nvSpPr>
          <p:spPr>
            <a:xfrm>
              <a:off x="4895905" y="2981433"/>
              <a:ext cx="4110142" cy="169277"/>
            </a:xfrm>
            <a:prstGeom prst="rect">
              <a:avLst/>
            </a:prstGeom>
            <a:noFill/>
          </p:spPr>
          <p:txBody>
            <a:bodyPr wrap="square" lIns="0" tIns="0" rIns="0" bIns="0" rtlCol="0">
              <a:spAutoFit/>
            </a:bodyPr>
            <a:lstStyle/>
            <a:p>
              <a:pPr lvl="0"/>
              <a:r>
                <a:rPr lang="ru-RU" sz="1100" dirty="0"/>
                <a:t>Создание товарного знака «Сделано в Подмосковье»</a:t>
              </a:r>
            </a:p>
          </p:txBody>
        </p:sp>
      </p:grpSp>
      <p:grpSp>
        <p:nvGrpSpPr>
          <p:cNvPr id="28" name="Группа 27">
            <a:extLst>
              <a:ext uri="{FF2B5EF4-FFF2-40B4-BE49-F238E27FC236}">
                <a16:creationId xmlns:a16="http://schemas.microsoft.com/office/drawing/2014/main" xmlns="" id="{49EF09D9-965A-6545-8E74-828280808CF5}"/>
              </a:ext>
            </a:extLst>
          </p:cNvPr>
          <p:cNvGrpSpPr/>
          <p:nvPr/>
        </p:nvGrpSpPr>
        <p:grpSpPr>
          <a:xfrm>
            <a:off x="946526" y="3710812"/>
            <a:ext cx="8077394" cy="517910"/>
            <a:chOff x="850276" y="3429606"/>
            <a:chExt cx="8077394" cy="517910"/>
          </a:xfrm>
        </p:grpSpPr>
        <p:sp>
          <p:nvSpPr>
            <p:cNvPr id="21" name="TextBox 20">
              <a:extLst>
                <a:ext uri="{FF2B5EF4-FFF2-40B4-BE49-F238E27FC236}">
                  <a16:creationId xmlns:a16="http://schemas.microsoft.com/office/drawing/2014/main" xmlns="" id="{683F54AA-9F2E-9543-8230-248D4ABD6707}"/>
                </a:ext>
              </a:extLst>
            </p:cNvPr>
            <p:cNvSpPr txBox="1"/>
            <p:nvPr/>
          </p:nvSpPr>
          <p:spPr>
            <a:xfrm>
              <a:off x="850276" y="3429606"/>
              <a:ext cx="3701722" cy="338554"/>
            </a:xfrm>
            <a:prstGeom prst="rect">
              <a:avLst/>
            </a:prstGeom>
            <a:noFill/>
          </p:spPr>
          <p:txBody>
            <a:bodyPr wrap="square" lIns="0" tIns="0" rIns="0" bIns="0" rtlCol="0">
              <a:spAutoFit/>
            </a:bodyPr>
            <a:lstStyle/>
            <a:p>
              <a:pPr marL="138113" indent="-138113">
                <a:buClr>
                  <a:srgbClr val="C00000"/>
                </a:buClr>
                <a:buFont typeface="Arial" panose="020B0604020202020204" pitchFamily="34" charset="0"/>
                <a:buChar char="•"/>
              </a:pPr>
              <a:r>
                <a:rPr lang="ru-RU" sz="1100" b="1" dirty="0"/>
                <a:t>Неприменения штрафов и иных санкций </a:t>
              </a:r>
              <a:r>
                <a:rPr lang="ru-RU" sz="1100" b="1" dirty="0" smtClean="0"/>
                <a:t/>
              </a:r>
              <a:br>
                <a:rPr lang="ru-RU" sz="1100" b="1" dirty="0" smtClean="0"/>
              </a:br>
              <a:r>
                <a:rPr lang="ru-RU" sz="1100" b="1" dirty="0" smtClean="0"/>
                <a:t>по </a:t>
              </a:r>
              <a:r>
                <a:rPr lang="ru-RU" sz="1100" b="1" dirty="0" err="1"/>
                <a:t>госконтрактам</a:t>
              </a:r>
              <a:r>
                <a:rPr lang="ru-RU" sz="1100" b="1" dirty="0"/>
                <a:t>, соглашениям, договорам</a:t>
              </a:r>
            </a:p>
          </p:txBody>
        </p:sp>
        <p:sp>
          <p:nvSpPr>
            <p:cNvPr id="22" name="TextBox 21">
              <a:extLst>
                <a:ext uri="{FF2B5EF4-FFF2-40B4-BE49-F238E27FC236}">
                  <a16:creationId xmlns:a16="http://schemas.microsoft.com/office/drawing/2014/main" xmlns="" id="{CADD5D26-B939-3D4F-AE7C-82637D422DDE}"/>
                </a:ext>
              </a:extLst>
            </p:cNvPr>
            <p:cNvSpPr txBox="1"/>
            <p:nvPr/>
          </p:nvSpPr>
          <p:spPr>
            <a:xfrm>
              <a:off x="4895905" y="3439685"/>
              <a:ext cx="4031765" cy="507831"/>
            </a:xfrm>
            <a:prstGeom prst="rect">
              <a:avLst/>
            </a:prstGeom>
            <a:noFill/>
          </p:spPr>
          <p:txBody>
            <a:bodyPr wrap="square" lIns="0" tIns="0" rIns="0" bIns="0" rtlCol="0">
              <a:spAutoFit/>
            </a:bodyPr>
            <a:lstStyle/>
            <a:p>
              <a:pPr lvl="0"/>
              <a:r>
                <a:rPr lang="ru-RU" sz="1100" dirty="0"/>
                <a:t>Признать распространение </a:t>
              </a:r>
              <a:r>
                <a:rPr lang="ru-RU" sz="1100" dirty="0" err="1"/>
                <a:t>коронавируса</a:t>
              </a:r>
              <a:r>
                <a:rPr lang="ru-RU" sz="1100" dirty="0"/>
                <a:t> в качестве обстоятельства непреодолимой силы, исключающего наложение штрафов за неисполнение обязательств</a:t>
              </a:r>
            </a:p>
          </p:txBody>
        </p:sp>
      </p:grpSp>
      <p:cxnSp>
        <p:nvCxnSpPr>
          <p:cNvPr id="26" name="Прямая соединительная линия 25">
            <a:extLst>
              <a:ext uri="{FF2B5EF4-FFF2-40B4-BE49-F238E27FC236}">
                <a16:creationId xmlns:a16="http://schemas.microsoft.com/office/drawing/2014/main" xmlns="" id="{7A0D9DC7-A64D-C14B-AD16-ED605676505D}"/>
              </a:ext>
            </a:extLst>
          </p:cNvPr>
          <p:cNvCxnSpPr/>
          <p:nvPr/>
        </p:nvCxnSpPr>
        <p:spPr>
          <a:xfrm>
            <a:off x="922561" y="2375088"/>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4A5D578C-F92C-F749-AB34-2CDB1039C73B}"/>
              </a:ext>
            </a:extLst>
          </p:cNvPr>
          <p:cNvCxnSpPr/>
          <p:nvPr/>
        </p:nvCxnSpPr>
        <p:spPr>
          <a:xfrm>
            <a:off x="937401" y="3070681"/>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17C36A1-8C1F-B74F-9407-46EAF4D58961}"/>
              </a:ext>
            </a:extLst>
          </p:cNvPr>
          <p:cNvCxnSpPr/>
          <p:nvPr/>
        </p:nvCxnSpPr>
        <p:spPr>
          <a:xfrm>
            <a:off x="937401" y="3622661"/>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B7630920-6583-2F42-BD82-AD359D90D145}"/>
              </a:ext>
            </a:extLst>
          </p:cNvPr>
          <p:cNvCxnSpPr/>
          <p:nvPr/>
        </p:nvCxnSpPr>
        <p:spPr>
          <a:xfrm>
            <a:off x="946526" y="4311514"/>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sp>
        <p:nvSpPr>
          <p:cNvPr id="37" name="Овал 36">
            <a:extLst>
              <a:ext uri="{FF2B5EF4-FFF2-40B4-BE49-F238E27FC236}">
                <a16:creationId xmlns:a16="http://schemas.microsoft.com/office/drawing/2014/main" xmlns="" id="{22C0048B-B86D-084C-B903-179B1FCF906F}"/>
              </a:ext>
            </a:extLst>
          </p:cNvPr>
          <p:cNvSpPr/>
          <p:nvPr/>
        </p:nvSpPr>
        <p:spPr>
          <a:xfrm>
            <a:off x="856526" y="1635639"/>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smtClean="0"/>
              <a:t>24</a:t>
            </a:r>
            <a:endParaRPr lang="ru-RU" sz="1100" b="1" dirty="0"/>
          </a:p>
        </p:txBody>
      </p:sp>
      <p:sp>
        <p:nvSpPr>
          <p:cNvPr id="38" name="Овал 37">
            <a:extLst>
              <a:ext uri="{FF2B5EF4-FFF2-40B4-BE49-F238E27FC236}">
                <a16:creationId xmlns:a16="http://schemas.microsoft.com/office/drawing/2014/main" xmlns="" id="{9F1C1829-FB92-AF40-97D7-E587B1D3B2D2}"/>
              </a:ext>
            </a:extLst>
          </p:cNvPr>
          <p:cNvSpPr/>
          <p:nvPr/>
        </p:nvSpPr>
        <p:spPr>
          <a:xfrm>
            <a:off x="856526" y="2594171"/>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smtClean="0"/>
              <a:t>25</a:t>
            </a:r>
            <a:endParaRPr lang="ru-RU" sz="1100" b="1" dirty="0"/>
          </a:p>
        </p:txBody>
      </p:sp>
      <p:sp>
        <p:nvSpPr>
          <p:cNvPr id="39" name="Овал 38">
            <a:extLst>
              <a:ext uri="{FF2B5EF4-FFF2-40B4-BE49-F238E27FC236}">
                <a16:creationId xmlns:a16="http://schemas.microsoft.com/office/drawing/2014/main" xmlns="" id="{020627BF-47B2-A443-9C93-F2D382FBA1F1}"/>
              </a:ext>
            </a:extLst>
          </p:cNvPr>
          <p:cNvSpPr/>
          <p:nvPr/>
        </p:nvSpPr>
        <p:spPr>
          <a:xfrm>
            <a:off x="856526" y="3124984"/>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smtClean="0"/>
              <a:t>26</a:t>
            </a:r>
            <a:endParaRPr lang="ru-RU" sz="1100" b="1" dirty="0"/>
          </a:p>
        </p:txBody>
      </p:sp>
      <p:sp>
        <p:nvSpPr>
          <p:cNvPr id="40" name="Овал 39">
            <a:extLst>
              <a:ext uri="{FF2B5EF4-FFF2-40B4-BE49-F238E27FC236}">
                <a16:creationId xmlns:a16="http://schemas.microsoft.com/office/drawing/2014/main" xmlns="" id="{4FFEC3F4-47E6-014D-9AE6-CB51761C78D0}"/>
              </a:ext>
            </a:extLst>
          </p:cNvPr>
          <p:cNvSpPr/>
          <p:nvPr/>
        </p:nvSpPr>
        <p:spPr>
          <a:xfrm>
            <a:off x="856526" y="3713647"/>
            <a:ext cx="180000" cy="18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100" b="1" dirty="0" smtClean="0"/>
              <a:t>27</a:t>
            </a:r>
            <a:endParaRPr lang="ru-RU" sz="1100" b="1" dirty="0"/>
          </a:p>
        </p:txBody>
      </p:sp>
      <p:sp>
        <p:nvSpPr>
          <p:cNvPr id="43" name="Стрелка вправо 42">
            <a:extLst>
              <a:ext uri="{FF2B5EF4-FFF2-40B4-BE49-F238E27FC236}">
                <a16:creationId xmlns:a16="http://schemas.microsoft.com/office/drawing/2014/main" xmlns="" id="{EA31ADBB-94ED-574B-98E4-FA32A083E09B}"/>
              </a:ext>
            </a:extLst>
          </p:cNvPr>
          <p:cNvSpPr/>
          <p:nvPr/>
        </p:nvSpPr>
        <p:spPr>
          <a:xfrm>
            <a:off x="4809762" y="3750249"/>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4" name="Стрелка вправо 43">
            <a:extLst>
              <a:ext uri="{FF2B5EF4-FFF2-40B4-BE49-F238E27FC236}">
                <a16:creationId xmlns:a16="http://schemas.microsoft.com/office/drawing/2014/main" xmlns="" id="{E488EB84-ECFC-2145-869F-1CCDA5C330FF}"/>
              </a:ext>
            </a:extLst>
          </p:cNvPr>
          <p:cNvSpPr/>
          <p:nvPr/>
        </p:nvSpPr>
        <p:spPr>
          <a:xfrm>
            <a:off x="4824254" y="3240531"/>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5" name="Стрелка вправо 44">
            <a:extLst>
              <a:ext uri="{FF2B5EF4-FFF2-40B4-BE49-F238E27FC236}">
                <a16:creationId xmlns:a16="http://schemas.microsoft.com/office/drawing/2014/main" xmlns="" id="{B57B4AE3-E304-9948-B96C-14929E2AE2E0}"/>
              </a:ext>
            </a:extLst>
          </p:cNvPr>
          <p:cNvSpPr/>
          <p:nvPr/>
        </p:nvSpPr>
        <p:spPr>
          <a:xfrm>
            <a:off x="4824254" y="2630298"/>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
        <p:nvSpPr>
          <p:cNvPr id="46" name="Стрелка вправо 45">
            <a:extLst>
              <a:ext uri="{FF2B5EF4-FFF2-40B4-BE49-F238E27FC236}">
                <a16:creationId xmlns:a16="http://schemas.microsoft.com/office/drawing/2014/main" xmlns="" id="{4968A909-DDBF-3C4F-AC3E-47BD5C4BB191}"/>
              </a:ext>
            </a:extLst>
          </p:cNvPr>
          <p:cNvSpPr/>
          <p:nvPr/>
        </p:nvSpPr>
        <p:spPr>
          <a:xfrm>
            <a:off x="4809762" y="1566111"/>
            <a:ext cx="88112" cy="128906"/>
          </a:xfrm>
          <a:prstGeom prst="rightArrow">
            <a:avLst>
              <a:gd name="adj1" fmla="val 84227"/>
              <a:gd name="adj2" fmla="val 402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cxnSp>
        <p:nvCxnSpPr>
          <p:cNvPr id="48" name="Прямая соединительная линия 47">
            <a:extLst>
              <a:ext uri="{FF2B5EF4-FFF2-40B4-BE49-F238E27FC236}">
                <a16:creationId xmlns:a16="http://schemas.microsoft.com/office/drawing/2014/main" xmlns="" id="{90ACA272-9349-2C46-A192-F5F05DD886D3}"/>
              </a:ext>
            </a:extLst>
          </p:cNvPr>
          <p:cNvCxnSpPr>
            <a:cxnSpLocks/>
          </p:cNvCxnSpPr>
          <p:nvPr/>
        </p:nvCxnSpPr>
        <p:spPr>
          <a:xfrm>
            <a:off x="897645" y="1489125"/>
            <a:ext cx="8063931" cy="0"/>
          </a:xfrm>
          <a:prstGeom prst="line">
            <a:avLst/>
          </a:prstGeom>
          <a:ln w="9525">
            <a:prstDash val="solid"/>
          </a:ln>
        </p:spPr>
        <p:style>
          <a:lnRef idx="1">
            <a:schemeClr val="accent1"/>
          </a:lnRef>
          <a:fillRef idx="0">
            <a:schemeClr val="accent1"/>
          </a:fillRef>
          <a:effectRef idx="0">
            <a:schemeClr val="accent1"/>
          </a:effectRef>
          <a:fontRef idx="minor">
            <a:schemeClr val="tx1"/>
          </a:fontRef>
        </p:style>
      </p:cxnSp>
      <p:sp>
        <p:nvSpPr>
          <p:cNvPr id="41" name="Заголовок 2">
            <a:extLst>
              <a:ext uri="{FF2B5EF4-FFF2-40B4-BE49-F238E27FC236}">
                <a16:creationId xmlns:a16="http://schemas.microsoft.com/office/drawing/2014/main" xmlns="" id="{E09B4876-EA37-F94A-8DDA-590E5B090137}"/>
              </a:ext>
            </a:extLst>
          </p:cNvPr>
          <p:cNvSpPr>
            <a:spLocks noGrp="1"/>
          </p:cNvSpPr>
          <p:nvPr>
            <p:ph type="title"/>
          </p:nvPr>
        </p:nvSpPr>
        <p:spPr>
          <a:xfrm>
            <a:off x="654683" y="373769"/>
            <a:ext cx="6784369" cy="623248"/>
          </a:xfrm>
        </p:spPr>
        <p:txBody>
          <a:bodyPr/>
          <a:lstStyle/>
          <a:p>
            <a:pPr algn="l"/>
            <a:r>
              <a:rPr lang="ru-RU" dirty="0"/>
              <a:t>меры поддержки бизнеса, которые </a:t>
            </a:r>
            <a:br>
              <a:rPr lang="ru-RU" dirty="0"/>
            </a:br>
            <a:r>
              <a:rPr lang="ru-RU" dirty="0"/>
              <a:t>приняты или будут приняты в ближайшее время</a:t>
            </a:r>
          </a:p>
        </p:txBody>
      </p:sp>
    </p:spTree>
    <p:extLst>
      <p:ext uri="{BB962C8B-B14F-4D97-AF65-F5344CB8AC3E}">
        <p14:creationId xmlns:p14="http://schemas.microsoft.com/office/powerpoint/2010/main" val="224653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hidden="1">
            <a:extLst>
              <a:ext uri="{FF2B5EF4-FFF2-40B4-BE49-F238E27FC236}">
                <a16:creationId xmlns:a16="http://schemas.microsoft.com/office/drawing/2014/main" xmlns="" id="{B5DE8406-B978-3F4F-AC3A-5D51FD651433}"/>
              </a:ext>
            </a:extLst>
          </p:cNvPr>
          <p:cNvGraphicFramePr>
            <a:graphicFrameLocks noChangeAspect="1"/>
          </p:cNvGraphicFramePr>
          <p:nvPr>
            <p:custDataLst>
              <p:tags r:id="rId2"/>
            </p:custDataLst>
            <p:extLst>
              <p:ext uri="{D42A27DB-BD31-4B8C-83A1-F6EECF244321}">
                <p14:modId xmlns:p14="http://schemas.microsoft.com/office/powerpoint/2010/main" val="6027179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64"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Прямоугольник 5" hidden="1">
            <a:extLst>
              <a:ext uri="{FF2B5EF4-FFF2-40B4-BE49-F238E27FC236}">
                <a16:creationId xmlns:a16="http://schemas.microsoft.com/office/drawing/2014/main" xmlns="" id="{F7280402-FC96-AB42-92D7-D49175A7BF0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3" name="Заголовок 2">
            <a:extLst>
              <a:ext uri="{FF2B5EF4-FFF2-40B4-BE49-F238E27FC236}">
                <a16:creationId xmlns:a16="http://schemas.microsoft.com/office/drawing/2014/main" xmlns="" id="{AB39CF97-EF2C-D74A-A370-08B6C3D8BBBC}"/>
              </a:ext>
            </a:extLst>
          </p:cNvPr>
          <p:cNvSpPr>
            <a:spLocks noGrp="1"/>
          </p:cNvSpPr>
          <p:nvPr>
            <p:ph type="title"/>
          </p:nvPr>
        </p:nvSpPr>
        <p:spPr>
          <a:xfrm>
            <a:off x="1164132" y="411163"/>
            <a:ext cx="4919472" cy="346249"/>
          </a:xfrm>
        </p:spPr>
        <p:txBody>
          <a:bodyPr/>
          <a:lstStyle/>
          <a:p>
            <a:r>
              <a:rPr lang="ru-RU" dirty="0"/>
              <a:t>Об объявлении в РФ выходных дней</a:t>
            </a:r>
          </a:p>
        </p:txBody>
      </p:sp>
      <p:sp>
        <p:nvSpPr>
          <p:cNvPr id="4" name="Номер слайда 3">
            <a:extLst>
              <a:ext uri="{FF2B5EF4-FFF2-40B4-BE49-F238E27FC236}">
                <a16:creationId xmlns:a16="http://schemas.microsoft.com/office/drawing/2014/main" xmlns="" id="{B8EAE758-1D05-A542-BE3B-3D70A11E3334}"/>
              </a:ext>
            </a:extLst>
          </p:cNvPr>
          <p:cNvSpPr>
            <a:spLocks noGrp="1"/>
          </p:cNvSpPr>
          <p:nvPr>
            <p:ph type="sldNum" sz="quarter" idx="4"/>
          </p:nvPr>
        </p:nvSpPr>
        <p:spPr/>
        <p:txBody>
          <a:bodyPr/>
          <a:lstStyle/>
          <a:p>
            <a:fld id="{50F14DE7-7E30-4447-9A53-6BC505903302}" type="slidenum">
              <a:rPr lang="ru-RU" smtClean="0"/>
              <a:pPr/>
              <a:t>2</a:t>
            </a:fld>
            <a:endParaRPr lang="ru-RU" dirty="0"/>
          </a:p>
        </p:txBody>
      </p:sp>
      <p:sp>
        <p:nvSpPr>
          <p:cNvPr id="5" name="TextBox 4">
            <a:extLst>
              <a:ext uri="{FF2B5EF4-FFF2-40B4-BE49-F238E27FC236}">
                <a16:creationId xmlns:a16="http://schemas.microsoft.com/office/drawing/2014/main" xmlns="" id="{331EA7EC-4278-7549-A637-F1ABB1DB232C}"/>
              </a:ext>
            </a:extLst>
          </p:cNvPr>
          <p:cNvSpPr txBox="1"/>
          <p:nvPr/>
        </p:nvSpPr>
        <p:spPr>
          <a:xfrm>
            <a:off x="1029718" y="1342110"/>
            <a:ext cx="7766810" cy="2923877"/>
          </a:xfrm>
          <a:prstGeom prst="rect">
            <a:avLst/>
          </a:prstGeom>
          <a:noFill/>
        </p:spPr>
        <p:txBody>
          <a:bodyPr wrap="square" lIns="0" tIns="0" rIns="0" bIns="0" rtlCol="0">
            <a:spAutoFit/>
          </a:bodyPr>
          <a:lstStyle/>
          <a:p>
            <a:pPr algn="just">
              <a:spcBef>
                <a:spcPts val="1200"/>
              </a:spcBef>
            </a:pPr>
            <a:r>
              <a:rPr lang="ru-RU" sz="1600" dirty="0"/>
              <a:t>Согласно Указу Президента Российской Федерации В.В. Путина от 25 марта 2020 № 206</a:t>
            </a:r>
            <a:br>
              <a:rPr lang="ru-RU" sz="1600" dirty="0"/>
            </a:br>
            <a:r>
              <a:rPr lang="ru-RU" sz="1600" b="1" dirty="0"/>
              <a:t>30 марта – 03 апреля 2020</a:t>
            </a:r>
            <a:r>
              <a:rPr lang="ru-RU" sz="1600" dirty="0"/>
              <a:t> объявлены </a:t>
            </a:r>
            <a:r>
              <a:rPr lang="ru-RU" sz="1600" b="1" dirty="0"/>
              <a:t>официальными нерабочими днями </a:t>
            </a:r>
            <a:r>
              <a:rPr lang="ru-RU" sz="1600" b="1" dirty="0" smtClean="0"/>
              <a:t/>
            </a:r>
            <a:br>
              <a:rPr lang="ru-RU" sz="1600" b="1" dirty="0" smtClean="0"/>
            </a:br>
            <a:r>
              <a:rPr lang="ru-RU" sz="1600" b="1" dirty="0" smtClean="0"/>
              <a:t>с </a:t>
            </a:r>
            <a:r>
              <a:rPr lang="ru-RU" sz="1600" b="1" dirty="0"/>
              <a:t>сохранением за работниками заработной платы.</a:t>
            </a:r>
            <a:endParaRPr lang="ru-RU" sz="1600" dirty="0"/>
          </a:p>
          <a:p>
            <a:pPr algn="just">
              <a:spcBef>
                <a:spcPts val="1200"/>
              </a:spcBef>
            </a:pPr>
            <a:r>
              <a:rPr lang="ru-RU" sz="1600" dirty="0"/>
              <a:t>Указ Президента распространяется на организации и предприятия </a:t>
            </a:r>
            <a:r>
              <a:rPr lang="ru-RU" sz="1600" b="1" dirty="0"/>
              <a:t>ВСЕХ</a:t>
            </a:r>
            <a:r>
              <a:rPr lang="ru-RU" sz="1600" dirty="0"/>
              <a:t> форм собственности и организационно-правовых форм. </a:t>
            </a:r>
          </a:p>
          <a:p>
            <a:pPr algn="just">
              <a:spcBef>
                <a:spcPts val="1200"/>
              </a:spcBef>
            </a:pPr>
            <a:r>
              <a:rPr lang="ru-RU" sz="1600" b="1" i="1" dirty="0">
                <a:solidFill>
                  <a:schemeClr val="bg2"/>
                </a:solidFill>
              </a:rPr>
              <a:t>Что это значит?:</a:t>
            </a:r>
            <a:r>
              <a:rPr lang="ru-RU" sz="1600" dirty="0">
                <a:solidFill>
                  <a:schemeClr val="bg2"/>
                </a:solidFill>
              </a:rPr>
              <a:t> </a:t>
            </a:r>
            <a:r>
              <a:rPr lang="ru-RU" sz="1600" b="1" dirty="0"/>
              <a:t>Работник не приходит на работу</a:t>
            </a:r>
            <a:r>
              <a:rPr lang="ru-RU" sz="1600" dirty="0"/>
              <a:t> и не выполняет должностные обязанности </a:t>
            </a:r>
            <a:r>
              <a:rPr lang="ru-RU" sz="1600" b="1" dirty="0"/>
              <a:t>без оформления работодателем каких-либо дополнительных документов, соглашений, приказов. </a:t>
            </a:r>
            <a:endParaRPr lang="ru-RU" sz="1600" dirty="0"/>
          </a:p>
          <a:p>
            <a:pPr algn="just">
              <a:spcBef>
                <a:spcPts val="1200"/>
              </a:spcBef>
            </a:pPr>
            <a:r>
              <a:rPr lang="ru-RU" sz="1600" b="1" i="1" dirty="0">
                <a:solidFill>
                  <a:schemeClr val="bg2"/>
                </a:solidFill>
              </a:rPr>
              <a:t>Что должен сделать работодатель?</a:t>
            </a:r>
            <a:r>
              <a:rPr lang="ru-RU" sz="1600" dirty="0">
                <a:solidFill>
                  <a:schemeClr val="bg2"/>
                </a:solidFill>
              </a:rPr>
              <a:t>: </a:t>
            </a:r>
            <a:r>
              <a:rPr lang="ru-RU" sz="1600" dirty="0"/>
              <a:t>Оплатить заработную плату работнику так же, как обычно, </a:t>
            </a:r>
            <a:r>
              <a:rPr lang="ru-RU" sz="1600" b="1" dirty="0"/>
              <a:t>без снижения </a:t>
            </a:r>
            <a:r>
              <a:rPr lang="ru-RU" sz="1600" dirty="0"/>
              <a:t>на соответствующее количество нерабочих дней.</a:t>
            </a:r>
          </a:p>
        </p:txBody>
      </p:sp>
    </p:spTree>
    <p:extLst>
      <p:ext uri="{BB962C8B-B14F-4D97-AF65-F5344CB8AC3E}">
        <p14:creationId xmlns:p14="http://schemas.microsoft.com/office/powerpoint/2010/main" val="104292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A5136289-842E-B240-AA3D-DACE1730339B}"/>
              </a:ext>
            </a:extLst>
          </p:cNvPr>
          <p:cNvGraphicFramePr>
            <a:graphicFrameLocks noChangeAspect="1"/>
          </p:cNvGraphicFramePr>
          <p:nvPr>
            <p:custDataLst>
              <p:tags r:id="rId2"/>
            </p:custDataLst>
            <p:extLst>
              <p:ext uri="{D42A27DB-BD31-4B8C-83A1-F6EECF244321}">
                <p14:modId xmlns:p14="http://schemas.microsoft.com/office/powerpoint/2010/main" val="1616463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88"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a16="http://schemas.microsoft.com/office/drawing/2014/main" xmlns="" id="{2B19ADBF-DFAE-0447-8BA1-F1D451AA44A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a16="http://schemas.microsoft.com/office/drawing/2014/main" xmlns="" id="{EA494453-3769-C541-9627-781BB9C85830}"/>
              </a:ext>
            </a:extLst>
          </p:cNvPr>
          <p:cNvSpPr>
            <a:spLocks noGrp="1"/>
          </p:cNvSpPr>
          <p:nvPr>
            <p:ph type="sldNum" sz="quarter" idx="4"/>
          </p:nvPr>
        </p:nvSpPr>
        <p:spPr/>
        <p:txBody>
          <a:bodyPr/>
          <a:lstStyle/>
          <a:p>
            <a:fld id="{50F14DE7-7E30-4447-9A53-6BC505903302}" type="slidenum">
              <a:rPr lang="ru-RU" smtClean="0"/>
              <a:pPr/>
              <a:t>3</a:t>
            </a:fld>
            <a:endParaRPr lang="ru-RU" dirty="0"/>
          </a:p>
        </p:txBody>
      </p:sp>
      <p:sp>
        <p:nvSpPr>
          <p:cNvPr id="9" name="TextBox 8">
            <a:extLst>
              <a:ext uri="{FF2B5EF4-FFF2-40B4-BE49-F238E27FC236}">
                <a16:creationId xmlns:a16="http://schemas.microsoft.com/office/drawing/2014/main" xmlns="" id="{1FA18E8A-DED9-C544-8D54-6843B78F1050}"/>
              </a:ext>
            </a:extLst>
          </p:cNvPr>
          <p:cNvSpPr txBox="1"/>
          <p:nvPr/>
        </p:nvSpPr>
        <p:spPr>
          <a:xfrm>
            <a:off x="942247" y="1303580"/>
            <a:ext cx="7784761" cy="3524042"/>
          </a:xfrm>
          <a:prstGeom prst="rect">
            <a:avLst/>
          </a:prstGeom>
          <a:noFill/>
        </p:spPr>
        <p:txBody>
          <a:bodyPr wrap="square" lIns="0" tIns="0" rIns="0" bIns="0" rtlCol="0">
            <a:spAutoFit/>
          </a:bodyPr>
          <a:lstStyle/>
          <a:p>
            <a:pPr lvl="0" algn="just"/>
            <a:r>
              <a:rPr lang="ru-RU" b="1" dirty="0"/>
              <a:t>Непрерывно действующей, то есть выполняет производство работ, приостановка которых невозможна по производственно-техническим условиям </a:t>
            </a:r>
          </a:p>
          <a:p>
            <a:pPr algn="just">
              <a:spcBef>
                <a:spcPts val="600"/>
              </a:spcBef>
            </a:pPr>
            <a:r>
              <a:rPr lang="ru-RU" dirty="0"/>
              <a:t>Если вы работодатели, не имеющие возможности ни на один день остановить  работы без нарушения  циклов, или остановка работ невозможна в силу технических проблем. </a:t>
            </a:r>
          </a:p>
          <a:p>
            <a:pPr algn="just"/>
            <a:endParaRPr lang="ru-RU" sz="1000" dirty="0"/>
          </a:p>
          <a:p>
            <a:pPr algn="just"/>
            <a:r>
              <a:rPr lang="ru-RU" b="1" dirty="0">
                <a:solidFill>
                  <a:srgbClr val="C00000"/>
                </a:solidFill>
              </a:rPr>
              <a:t>Например!  </a:t>
            </a:r>
            <a:endParaRPr lang="ru-RU" dirty="0">
              <a:solidFill>
                <a:srgbClr val="C00000"/>
              </a:solidFill>
            </a:endParaRPr>
          </a:p>
          <a:p>
            <a:pPr marL="184150" lvl="0" indent="-184150" algn="just">
              <a:buClr>
                <a:srgbClr val="C00000"/>
              </a:buClr>
              <a:buFont typeface="Arial" panose="020B0604020202020204" pitchFamily="34" charset="0"/>
              <a:buChar char="•"/>
            </a:pPr>
            <a:r>
              <a:rPr lang="ru-RU" dirty="0"/>
              <a:t>нельзя не доить коров; </a:t>
            </a:r>
          </a:p>
          <a:p>
            <a:pPr marL="184150" lvl="0" indent="-184150" algn="just">
              <a:buClr>
                <a:srgbClr val="C00000"/>
              </a:buClr>
              <a:buFont typeface="Arial" panose="020B0604020202020204" pitchFamily="34" charset="0"/>
              <a:buChar char="•"/>
            </a:pPr>
            <a:r>
              <a:rPr lang="ru-RU" dirty="0"/>
              <a:t>невозможно остановить по техническим причинам цеха, участки, агрегации; электростанции, теплоснабжение, водоочистку и </a:t>
            </a:r>
            <a:r>
              <a:rPr lang="ru-RU" dirty="0" err="1"/>
              <a:t>водоотоведение</a:t>
            </a:r>
            <a:r>
              <a:rPr lang="ru-RU" dirty="0"/>
              <a:t>, опасные производственные объекты;</a:t>
            </a:r>
          </a:p>
          <a:p>
            <a:pPr marL="184150" lvl="0" indent="-184150" algn="just">
              <a:buClr>
                <a:srgbClr val="C00000"/>
              </a:buClr>
              <a:buFont typeface="Arial" panose="020B0604020202020204" pitchFamily="34" charset="0"/>
              <a:buChar char="•"/>
            </a:pPr>
            <a:r>
              <a:rPr lang="ru-RU" dirty="0"/>
              <a:t>нельзя прекратить работу строительных организаций, приостановка деятельности которых создаст угрозу безопасности здоровью и жизни людей, организаций, предоставляющих гостиничные услуги, организаций СХ, занятых на весенних полевых работах.</a:t>
            </a:r>
          </a:p>
          <a:p>
            <a:pPr algn="just"/>
            <a:endParaRPr lang="ru-RU" sz="1050" dirty="0"/>
          </a:p>
          <a:p>
            <a:pPr lvl="0" algn="just"/>
            <a:r>
              <a:rPr lang="ru-RU" b="1" dirty="0"/>
              <a:t>Медицинской и аптечной организацией </a:t>
            </a:r>
          </a:p>
          <a:p>
            <a:pPr algn="just"/>
            <a:r>
              <a:rPr lang="ru-RU" dirty="0"/>
              <a:t>(сюда можем отнести также организации социального обслуживания, не связанного с культурно-массовыми и развлекательными мероприятиями).</a:t>
            </a:r>
          </a:p>
        </p:txBody>
      </p:sp>
      <p:sp>
        <p:nvSpPr>
          <p:cNvPr id="11" name="Овал 10">
            <a:extLst>
              <a:ext uri="{FF2B5EF4-FFF2-40B4-BE49-F238E27FC236}">
                <a16:creationId xmlns:a16="http://schemas.microsoft.com/office/drawing/2014/main" xmlns="" id="{038D15B5-2A76-184C-8AFF-BC8717F2F2D3}"/>
              </a:ext>
            </a:extLst>
          </p:cNvPr>
          <p:cNvSpPr/>
          <p:nvPr/>
        </p:nvSpPr>
        <p:spPr>
          <a:xfrm>
            <a:off x="665446" y="1295611"/>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t>1</a:t>
            </a:r>
            <a:endParaRPr lang="ru-RU" b="1" dirty="0"/>
          </a:p>
        </p:txBody>
      </p:sp>
      <p:sp>
        <p:nvSpPr>
          <p:cNvPr id="12" name="Овал 11">
            <a:extLst>
              <a:ext uri="{FF2B5EF4-FFF2-40B4-BE49-F238E27FC236}">
                <a16:creationId xmlns:a16="http://schemas.microsoft.com/office/drawing/2014/main" xmlns="" id="{E503C3F7-B1CF-7A4D-9BF5-9B044FA08549}"/>
              </a:ext>
            </a:extLst>
          </p:cNvPr>
          <p:cNvSpPr/>
          <p:nvPr/>
        </p:nvSpPr>
        <p:spPr>
          <a:xfrm>
            <a:off x="665447" y="4025145"/>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a:t>2</a:t>
            </a:r>
            <a:endParaRPr lang="ru-RU" b="1" dirty="0"/>
          </a:p>
        </p:txBody>
      </p:sp>
      <p:sp>
        <p:nvSpPr>
          <p:cNvPr id="13" name="Заголовок 2">
            <a:extLst>
              <a:ext uri="{FF2B5EF4-FFF2-40B4-BE49-F238E27FC236}">
                <a16:creationId xmlns:a16="http://schemas.microsoft.com/office/drawing/2014/main" xmlns="" id="{6CBA42D4-42D3-EF4D-A07D-0E96D1BC75B4}"/>
              </a:ext>
            </a:extLst>
          </p:cNvPr>
          <p:cNvSpPr txBox="1">
            <a:spLocks/>
          </p:cNvSpPr>
          <p:nvPr/>
        </p:nvSpPr>
        <p:spPr>
          <a:xfrm>
            <a:off x="1223963" y="98780"/>
            <a:ext cx="4977381" cy="893746"/>
          </a:xfrm>
          <a:prstGeom prst="rect">
            <a:avLst/>
          </a:prstGeom>
          <a:noFill/>
        </p:spPr>
        <p:txBody>
          <a:bodyPr wrap="square" lIns="0" tIns="34290" rIns="0" bIns="34290" anchor="t" anchorCtr="0">
            <a:spAutoFit/>
          </a:bodyPr>
          <a:lstStyle>
            <a:lvl1pPr algn="ctr" defTabSz="685800" rtl="0" eaLnBrk="1" latinLnBrk="0" hangingPunct="1">
              <a:lnSpc>
                <a:spcPct val="100000"/>
              </a:lnSpc>
              <a:spcBef>
                <a:spcPct val="0"/>
              </a:spcBef>
              <a:buNone/>
              <a:defRPr lang="ru-RU" sz="1800" b="1" i="0" kern="1200" cap="all" baseline="0" dirty="0">
                <a:solidFill>
                  <a:srgbClr val="EB4B77"/>
                </a:solidFill>
                <a:latin typeface="Segoe UI" panose="020B0502040204020203" pitchFamily="34" charset="0"/>
                <a:ea typeface="Segoe UI" panose="020B0502040204020203" pitchFamily="34" charset="0"/>
                <a:cs typeface="Segoe UI" panose="020B0502040204020203" pitchFamily="34" charset="0"/>
              </a:defRPr>
            </a:lvl1pPr>
          </a:lstStyle>
          <a:p>
            <a:pPr algn="l"/>
            <a:r>
              <a:rPr lang="ru-RU" dirty="0"/>
              <a:t/>
            </a:r>
            <a:br>
              <a:rPr lang="ru-RU" dirty="0"/>
            </a:br>
            <a:r>
              <a:rPr lang="ru-RU" dirty="0"/>
              <a:t>Вы РАБОТАЕТЕ, Если организация является: </a:t>
            </a:r>
          </a:p>
        </p:txBody>
      </p:sp>
    </p:spTree>
    <p:extLst>
      <p:ext uri="{BB962C8B-B14F-4D97-AF65-F5344CB8AC3E}">
        <p14:creationId xmlns:p14="http://schemas.microsoft.com/office/powerpoint/2010/main" val="1484235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A5136289-842E-B240-AA3D-DACE1730339B}"/>
              </a:ext>
            </a:extLst>
          </p:cNvPr>
          <p:cNvGraphicFramePr>
            <a:graphicFrameLocks noChangeAspect="1"/>
          </p:cNvGraphicFramePr>
          <p:nvPr>
            <p:custDataLst>
              <p:tags r:id="rId2"/>
            </p:custDataLst>
            <p:extLst>
              <p:ext uri="{D42A27DB-BD31-4B8C-83A1-F6EECF244321}">
                <p14:modId xmlns:p14="http://schemas.microsoft.com/office/powerpoint/2010/main" val="29867057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12" name="Слайд think-cell" r:id="rId6" imgW="7772400" imgH="10058400" progId="TCLayout.ActiveDocument.1">
                  <p:embed/>
                </p:oleObj>
              </mc:Choice>
              <mc:Fallback>
                <p:oleObj name="Слайд think-cell" r:id="rId6" imgW="7772400" imgH="1005840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a16="http://schemas.microsoft.com/office/drawing/2014/main" xmlns="" id="{2B19ADBF-DFAE-0447-8BA1-F1D451AA44A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3" name="Заголовок 2">
            <a:extLst>
              <a:ext uri="{FF2B5EF4-FFF2-40B4-BE49-F238E27FC236}">
                <a16:creationId xmlns:a16="http://schemas.microsoft.com/office/drawing/2014/main" xmlns="" id="{1BD98DCD-1D03-474B-B41B-7674F79CCBA4}"/>
              </a:ext>
            </a:extLst>
          </p:cNvPr>
          <p:cNvSpPr>
            <a:spLocks noGrp="1"/>
          </p:cNvSpPr>
          <p:nvPr>
            <p:ph type="title"/>
          </p:nvPr>
        </p:nvSpPr>
        <p:spPr>
          <a:xfrm>
            <a:off x="1223963" y="98780"/>
            <a:ext cx="4977381" cy="893746"/>
          </a:xfrm>
        </p:spPr>
        <p:txBody>
          <a:bodyPr/>
          <a:lstStyle/>
          <a:p>
            <a:pPr algn="l"/>
            <a:r>
              <a:rPr lang="ru-RU" dirty="0"/>
              <a:t/>
            </a:r>
            <a:br>
              <a:rPr lang="ru-RU" dirty="0"/>
            </a:br>
            <a:r>
              <a:rPr lang="ru-RU" dirty="0"/>
              <a:t>Вы РАБОТАЕТЕ, Если организация является: </a:t>
            </a:r>
          </a:p>
        </p:txBody>
      </p:sp>
      <p:sp>
        <p:nvSpPr>
          <p:cNvPr id="4" name="Номер слайда 3">
            <a:extLst>
              <a:ext uri="{FF2B5EF4-FFF2-40B4-BE49-F238E27FC236}">
                <a16:creationId xmlns:a16="http://schemas.microsoft.com/office/drawing/2014/main" xmlns="" id="{EA494453-3769-C541-9627-781BB9C85830}"/>
              </a:ext>
            </a:extLst>
          </p:cNvPr>
          <p:cNvSpPr>
            <a:spLocks noGrp="1"/>
          </p:cNvSpPr>
          <p:nvPr>
            <p:ph type="sldNum" sz="quarter" idx="4"/>
          </p:nvPr>
        </p:nvSpPr>
        <p:spPr/>
        <p:txBody>
          <a:bodyPr/>
          <a:lstStyle/>
          <a:p>
            <a:fld id="{50F14DE7-7E30-4447-9A53-6BC505903302}" type="slidenum">
              <a:rPr lang="ru-RU" smtClean="0"/>
              <a:pPr/>
              <a:t>4</a:t>
            </a:fld>
            <a:endParaRPr lang="ru-RU" dirty="0"/>
          </a:p>
        </p:txBody>
      </p:sp>
      <p:sp>
        <p:nvSpPr>
          <p:cNvPr id="9" name="TextBox 8">
            <a:extLst>
              <a:ext uri="{FF2B5EF4-FFF2-40B4-BE49-F238E27FC236}">
                <a16:creationId xmlns:a16="http://schemas.microsoft.com/office/drawing/2014/main" xmlns="" id="{1FA18E8A-DED9-C544-8D54-6843B78F1050}"/>
              </a:ext>
            </a:extLst>
          </p:cNvPr>
          <p:cNvSpPr txBox="1"/>
          <p:nvPr/>
        </p:nvSpPr>
        <p:spPr>
          <a:xfrm>
            <a:off x="883604" y="1240066"/>
            <a:ext cx="8021957" cy="3801041"/>
          </a:xfrm>
          <a:prstGeom prst="rect">
            <a:avLst/>
          </a:prstGeom>
          <a:noFill/>
        </p:spPr>
        <p:txBody>
          <a:bodyPr wrap="square" lIns="0" tIns="0" rIns="0" bIns="0" rtlCol="0">
            <a:spAutoFit/>
          </a:bodyPr>
          <a:lstStyle/>
          <a:p>
            <a:pPr lvl="0"/>
            <a:r>
              <a:rPr lang="ru-RU" sz="1300" b="1" dirty="0"/>
              <a:t>Организацией, обеспечивающей население продуктами питания и товарами первой необходимости </a:t>
            </a:r>
          </a:p>
          <a:p>
            <a:pPr>
              <a:spcBef>
                <a:spcPts val="600"/>
              </a:spcBef>
            </a:pPr>
            <a:r>
              <a:rPr lang="ru-RU" sz="1300" b="1" dirty="0">
                <a:solidFill>
                  <a:srgbClr val="C00000"/>
                </a:solidFill>
              </a:rPr>
              <a:t>Что такое товары первой необходимости? </a:t>
            </a:r>
            <a:endParaRPr lang="ru-RU" sz="1300" dirty="0">
              <a:solidFill>
                <a:srgbClr val="C00000"/>
              </a:solidFill>
            </a:endParaRPr>
          </a:p>
          <a:p>
            <a:pPr>
              <a:spcBef>
                <a:spcPts val="600"/>
              </a:spcBef>
            </a:pPr>
            <a:r>
              <a:rPr lang="ru-RU" sz="1300" b="1" i="1" dirty="0">
                <a:solidFill>
                  <a:schemeClr val="tx2"/>
                </a:solidFill>
              </a:rPr>
              <a:t>Непродовольственные товары первой необходимости </a:t>
            </a:r>
          </a:p>
          <a:p>
            <a:pPr algn="just"/>
            <a:r>
              <a:rPr lang="ru-RU" sz="1300" dirty="0"/>
              <a:t>Санитарно-гигиеническая маска. Антисептик для рук. Салфетки влажные. Салфетки сухие. Мыло туалетное. Мыло хозяйственное. Паста зубная. Щетка зубная. Бумага туалетная. Гигиенические прокладки. Стиральный порошок. Подгузники детские. Спички, коробок. Свечи. Пеленка для новорожденного. Шампунь детский. Крем от опрелостей детский. Бутылочка для кормления. Соска-пустышка. Бензин автомобильный. Дизельное топливо.</a:t>
            </a:r>
            <a:endParaRPr lang="ru-RU" sz="1300" b="1" i="1" dirty="0">
              <a:solidFill>
                <a:schemeClr val="tx2"/>
              </a:solidFill>
            </a:endParaRPr>
          </a:p>
          <a:p>
            <a:pPr algn="just">
              <a:spcBef>
                <a:spcPts val="600"/>
              </a:spcBef>
            </a:pPr>
            <a:r>
              <a:rPr lang="ru-RU" sz="1300" b="1" i="1" dirty="0">
                <a:solidFill>
                  <a:schemeClr val="tx2"/>
                </a:solidFill>
              </a:rPr>
              <a:t>Продовольственные товары первой необходимости </a:t>
            </a:r>
          </a:p>
          <a:p>
            <a:pPr algn="just">
              <a:buClr>
                <a:srgbClr val="C00000"/>
              </a:buClr>
            </a:pPr>
            <a:r>
              <a:rPr lang="ru-RU" sz="1300" dirty="0"/>
              <a:t>Говядина (кроме бескостного мяса). Свинина (кроме бескостного мяса). Баранина (кроме бескостного мяса). Куры (кроме куриных окорочков). Рыба мороженая неразделанная. Масло сливочное. Масло подсолнечное. Молоко питьевое. Яйца куриные. Сахар-песок. Соль поваренная пищевая. Чай черный байховый. Мука пшеничная. Хлеб ржаной, ржано-пшеничный. Хлеб и булочные изделия из пшеничной муки. Рис шлифованный. Пшено. Крупа гречневая – ядрица. Вермишель. Картофель. Капуста белокочанная свежая. Лук репчатый. Морковь. Яблоки.</a:t>
            </a:r>
          </a:p>
          <a:p>
            <a:r>
              <a:rPr lang="ru-RU" sz="1100" dirty="0"/>
              <a:t> </a:t>
            </a:r>
          </a:p>
          <a:p>
            <a:r>
              <a:rPr lang="ru-RU" sz="1300" b="1" i="1" dirty="0">
                <a:solidFill>
                  <a:srgbClr val="C00000"/>
                </a:solidFill>
              </a:rPr>
              <a:t>!!! Если </a:t>
            </a:r>
            <a:r>
              <a:rPr lang="ru-RU" sz="1300" b="1" i="1" dirty="0"/>
              <a:t>Организация </a:t>
            </a:r>
            <a:r>
              <a:rPr lang="ru-RU" sz="1300" b="1" i="1" dirty="0">
                <a:solidFill>
                  <a:srgbClr val="C00000"/>
                </a:solidFill>
              </a:rPr>
              <a:t>изготавливает, доставляет, хранит или реализует такие товары</a:t>
            </a:r>
            <a:r>
              <a:rPr lang="ru-RU" sz="1300" b="1" i="1" dirty="0"/>
              <a:t>, а также </a:t>
            </a:r>
            <a:r>
              <a:rPr lang="ru-RU" sz="1300" b="1" i="1" dirty="0">
                <a:solidFill>
                  <a:srgbClr val="C00000"/>
                </a:solidFill>
              </a:rPr>
              <a:t>материалы и сырье для производства указанных товаров </a:t>
            </a:r>
            <a:r>
              <a:rPr lang="ru-RU" sz="1300" b="1" i="1" dirty="0"/>
              <a:t>– 30 марта – 03 апреля 2020 годя </a:t>
            </a:r>
            <a:r>
              <a:rPr lang="ru-RU" sz="1300" b="1" i="1" u="sng" dirty="0">
                <a:solidFill>
                  <a:srgbClr val="C00000"/>
                </a:solidFill>
              </a:rPr>
              <a:t>являются РАБОЧИМИ ДНЯМИ</a:t>
            </a:r>
            <a:endParaRPr lang="ru-RU" sz="1300" u="sng" dirty="0">
              <a:solidFill>
                <a:srgbClr val="C00000"/>
              </a:solidFill>
            </a:endParaRPr>
          </a:p>
        </p:txBody>
      </p:sp>
      <p:sp>
        <p:nvSpPr>
          <p:cNvPr id="11" name="Овал 10">
            <a:extLst>
              <a:ext uri="{FF2B5EF4-FFF2-40B4-BE49-F238E27FC236}">
                <a16:creationId xmlns:a16="http://schemas.microsoft.com/office/drawing/2014/main" xmlns="" id="{038D15B5-2A76-184C-8AFF-BC8717F2F2D3}"/>
              </a:ext>
            </a:extLst>
          </p:cNvPr>
          <p:cNvSpPr/>
          <p:nvPr/>
        </p:nvSpPr>
        <p:spPr>
          <a:xfrm>
            <a:off x="606805" y="1232097"/>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300" b="1" dirty="0"/>
              <a:t>3</a:t>
            </a:r>
          </a:p>
        </p:txBody>
      </p:sp>
    </p:spTree>
    <p:extLst>
      <p:ext uri="{BB962C8B-B14F-4D97-AF65-F5344CB8AC3E}">
        <p14:creationId xmlns:p14="http://schemas.microsoft.com/office/powerpoint/2010/main" val="3082749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A5136289-842E-B240-AA3D-DACE1730339B}"/>
              </a:ext>
            </a:extLst>
          </p:cNvPr>
          <p:cNvGraphicFramePr>
            <a:graphicFrameLocks noChangeAspect="1"/>
          </p:cNvGraphicFramePr>
          <p:nvPr>
            <p:custDataLst>
              <p:tags r:id="rId2"/>
            </p:custDataLst>
            <p:extLst>
              <p:ext uri="{D42A27DB-BD31-4B8C-83A1-F6EECF244321}">
                <p14:modId xmlns:p14="http://schemas.microsoft.com/office/powerpoint/2010/main" val="42945569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36" name="Слайд think-cell" r:id="rId6" imgW="7772400" imgH="10058400" progId="TCLayout.ActiveDocument.1">
                  <p:embed/>
                </p:oleObj>
              </mc:Choice>
              <mc:Fallback>
                <p:oleObj name="Слайд think-cell" r:id="rId6" imgW="7772400" imgH="1005840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a16="http://schemas.microsoft.com/office/drawing/2014/main" xmlns="" id="{2B19ADBF-DFAE-0447-8BA1-F1D451AA44A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a16="http://schemas.microsoft.com/office/drawing/2014/main" xmlns="" id="{EA494453-3769-C541-9627-781BB9C85830}"/>
              </a:ext>
            </a:extLst>
          </p:cNvPr>
          <p:cNvSpPr>
            <a:spLocks noGrp="1"/>
          </p:cNvSpPr>
          <p:nvPr>
            <p:ph type="sldNum" sz="quarter" idx="4"/>
          </p:nvPr>
        </p:nvSpPr>
        <p:spPr/>
        <p:txBody>
          <a:bodyPr/>
          <a:lstStyle/>
          <a:p>
            <a:fld id="{50F14DE7-7E30-4447-9A53-6BC505903302}" type="slidenum">
              <a:rPr lang="ru-RU" smtClean="0"/>
              <a:pPr/>
              <a:t>5</a:t>
            </a:fld>
            <a:endParaRPr lang="ru-RU" dirty="0"/>
          </a:p>
        </p:txBody>
      </p:sp>
      <p:sp>
        <p:nvSpPr>
          <p:cNvPr id="9" name="TextBox 8">
            <a:extLst>
              <a:ext uri="{FF2B5EF4-FFF2-40B4-BE49-F238E27FC236}">
                <a16:creationId xmlns:a16="http://schemas.microsoft.com/office/drawing/2014/main" xmlns="" id="{1FA18E8A-DED9-C544-8D54-6843B78F1050}"/>
              </a:ext>
            </a:extLst>
          </p:cNvPr>
          <p:cNvSpPr txBox="1"/>
          <p:nvPr/>
        </p:nvSpPr>
        <p:spPr>
          <a:xfrm>
            <a:off x="1000123" y="1463791"/>
            <a:ext cx="7743622" cy="3108543"/>
          </a:xfrm>
          <a:prstGeom prst="rect">
            <a:avLst/>
          </a:prstGeom>
          <a:noFill/>
        </p:spPr>
        <p:txBody>
          <a:bodyPr wrap="square" lIns="0" tIns="0" rIns="0" bIns="0" rtlCol="0">
            <a:spAutoFit/>
          </a:bodyPr>
          <a:lstStyle/>
          <a:p>
            <a:pPr lvl="0"/>
            <a:r>
              <a:rPr lang="ru-RU" b="1" dirty="0"/>
              <a:t>Организацией, выполняющей неотложные работы в условиях чрезвычайных обстоятельств, в иных случаях, ставящих под угрозу жизнь или нормальные жизненные условия населения.</a:t>
            </a:r>
          </a:p>
          <a:p>
            <a:pPr>
              <a:spcBef>
                <a:spcPts val="600"/>
              </a:spcBef>
              <a:spcAft>
                <a:spcPts val="600"/>
              </a:spcAft>
            </a:pPr>
            <a:r>
              <a:rPr lang="ru-RU" b="1" dirty="0">
                <a:solidFill>
                  <a:srgbClr val="C00000"/>
                </a:solidFill>
              </a:rPr>
              <a:t>Например! </a:t>
            </a:r>
          </a:p>
          <a:p>
            <a:pPr marL="225425" indent="-225425" algn="just">
              <a:buClr>
                <a:srgbClr val="C00000"/>
              </a:buClr>
              <a:buFont typeface="Arial" panose="020B0604020202020204" pitchFamily="34" charset="0"/>
              <a:buChar char="•"/>
            </a:pPr>
            <a:r>
              <a:rPr lang="ru-RU" dirty="0"/>
              <a:t>Сотовые операторы, организации ЖКХ, организации в сфере обращения с отходами производства и потребления, транспортные и другие организации, без функционирования которых остановится непрерывность минимально необходимого обслуживания населения, организации, предоставляющие финансовые услуги в части неотложных функций;</a:t>
            </a:r>
          </a:p>
          <a:p>
            <a:pPr marL="225425" indent="-225425" algn="just">
              <a:spcBef>
                <a:spcPts val="600"/>
              </a:spcBef>
              <a:buClr>
                <a:srgbClr val="C00000"/>
              </a:buClr>
              <a:buFont typeface="Arial" panose="020B0604020202020204" pitchFamily="34" charset="0"/>
              <a:buChar char="•"/>
            </a:pPr>
            <a:r>
              <a:rPr lang="ru-RU" dirty="0">
                <a:solidFill>
                  <a:srgbClr val="C00000"/>
                </a:solidFill>
              </a:rPr>
              <a:t>Предприятия, выпускающие </a:t>
            </a:r>
            <a:r>
              <a:rPr lang="ru-RU" dirty="0"/>
              <a:t>средства индивидуальной защиты, дезинфицирующие средства, лекарственные средства, медицинские изделия, </a:t>
            </a:r>
            <a:r>
              <a:rPr lang="ru-RU" dirty="0" err="1"/>
              <a:t>теплотелевизионные</a:t>
            </a:r>
            <a:r>
              <a:rPr lang="ru-RU" dirty="0"/>
              <a:t> регистраторы, бесконтактные термометры и установки обеззараживания воздуха, </a:t>
            </a:r>
            <a:r>
              <a:rPr lang="ru-RU" dirty="0">
                <a:solidFill>
                  <a:srgbClr val="C00000"/>
                </a:solidFill>
              </a:rPr>
              <a:t>а также предприятия, выпускающие материалы, сырье и комплектующие изделия</a:t>
            </a:r>
            <a:r>
              <a:rPr lang="ru-RU" dirty="0"/>
              <a:t>, необходимые для их производства; организации, деятельность которых связана с защитой здоровья населения и предотвращением распространения новой </a:t>
            </a:r>
            <a:r>
              <a:rPr lang="ru-RU" dirty="0" err="1"/>
              <a:t>коронавирусной</a:t>
            </a:r>
            <a:r>
              <a:rPr lang="ru-RU" dirty="0"/>
              <a:t> инфекции.</a:t>
            </a:r>
          </a:p>
        </p:txBody>
      </p:sp>
      <p:sp>
        <p:nvSpPr>
          <p:cNvPr id="11" name="Овал 10">
            <a:extLst>
              <a:ext uri="{FF2B5EF4-FFF2-40B4-BE49-F238E27FC236}">
                <a16:creationId xmlns:a16="http://schemas.microsoft.com/office/drawing/2014/main" xmlns="" id="{038D15B5-2A76-184C-8AFF-BC8717F2F2D3}"/>
              </a:ext>
            </a:extLst>
          </p:cNvPr>
          <p:cNvSpPr/>
          <p:nvPr/>
        </p:nvSpPr>
        <p:spPr>
          <a:xfrm>
            <a:off x="723323" y="1455822"/>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b="1" dirty="0"/>
              <a:t>4</a:t>
            </a:r>
          </a:p>
        </p:txBody>
      </p:sp>
      <p:sp>
        <p:nvSpPr>
          <p:cNvPr id="10" name="Заголовок 2">
            <a:extLst>
              <a:ext uri="{FF2B5EF4-FFF2-40B4-BE49-F238E27FC236}">
                <a16:creationId xmlns:a16="http://schemas.microsoft.com/office/drawing/2014/main" xmlns="" id="{EB59DAB3-9864-9042-AB41-E07B7A37DFF4}"/>
              </a:ext>
            </a:extLst>
          </p:cNvPr>
          <p:cNvSpPr>
            <a:spLocks noGrp="1"/>
          </p:cNvSpPr>
          <p:nvPr>
            <p:ph type="title"/>
          </p:nvPr>
        </p:nvSpPr>
        <p:spPr>
          <a:xfrm>
            <a:off x="1223963" y="98780"/>
            <a:ext cx="4977381" cy="893746"/>
          </a:xfrm>
        </p:spPr>
        <p:txBody>
          <a:bodyPr/>
          <a:lstStyle/>
          <a:p>
            <a:pPr algn="l"/>
            <a:r>
              <a:rPr lang="ru-RU" dirty="0"/>
              <a:t/>
            </a:r>
            <a:br>
              <a:rPr lang="ru-RU" dirty="0"/>
            </a:br>
            <a:r>
              <a:rPr lang="ru-RU" dirty="0"/>
              <a:t>Вы РАБОТАЕТЕ, Если организация является: </a:t>
            </a:r>
          </a:p>
        </p:txBody>
      </p:sp>
    </p:spTree>
    <p:extLst>
      <p:ext uri="{BB962C8B-B14F-4D97-AF65-F5344CB8AC3E}">
        <p14:creationId xmlns:p14="http://schemas.microsoft.com/office/powerpoint/2010/main" val="407027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A5136289-842E-B240-AA3D-DACE1730339B}"/>
              </a:ext>
            </a:extLst>
          </p:cNvPr>
          <p:cNvGraphicFramePr>
            <a:graphicFrameLocks noChangeAspect="1"/>
          </p:cNvGraphicFramePr>
          <p:nvPr>
            <p:custDataLst>
              <p:tags r:id="rId2"/>
            </p:custDataLst>
            <p:extLst>
              <p:ext uri="{D42A27DB-BD31-4B8C-83A1-F6EECF244321}">
                <p14:modId xmlns:p14="http://schemas.microsoft.com/office/powerpoint/2010/main" val="16523657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60" name="Слайд think-cell" r:id="rId6" imgW="7772400" imgH="10058400" progId="TCLayout.ActiveDocument.1">
                  <p:embed/>
                </p:oleObj>
              </mc:Choice>
              <mc:Fallback>
                <p:oleObj name="Слайд think-cell" r:id="rId6" imgW="7772400" imgH="1005840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a16="http://schemas.microsoft.com/office/drawing/2014/main" xmlns="" id="{2B19ADBF-DFAE-0447-8BA1-F1D451AA44A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a16="http://schemas.microsoft.com/office/drawing/2014/main" xmlns="" id="{EA494453-3769-C541-9627-781BB9C85830}"/>
              </a:ext>
            </a:extLst>
          </p:cNvPr>
          <p:cNvSpPr>
            <a:spLocks noGrp="1"/>
          </p:cNvSpPr>
          <p:nvPr>
            <p:ph type="sldNum" sz="quarter" idx="4"/>
          </p:nvPr>
        </p:nvSpPr>
        <p:spPr/>
        <p:txBody>
          <a:bodyPr/>
          <a:lstStyle/>
          <a:p>
            <a:fld id="{50F14DE7-7E30-4447-9A53-6BC505903302}" type="slidenum">
              <a:rPr lang="ru-RU" smtClean="0"/>
              <a:pPr/>
              <a:t>6</a:t>
            </a:fld>
            <a:endParaRPr lang="ru-RU" dirty="0"/>
          </a:p>
        </p:txBody>
      </p:sp>
      <p:sp>
        <p:nvSpPr>
          <p:cNvPr id="9" name="TextBox 8">
            <a:extLst>
              <a:ext uri="{FF2B5EF4-FFF2-40B4-BE49-F238E27FC236}">
                <a16:creationId xmlns:a16="http://schemas.microsoft.com/office/drawing/2014/main" xmlns="" id="{1FA18E8A-DED9-C544-8D54-6843B78F1050}"/>
              </a:ext>
            </a:extLst>
          </p:cNvPr>
          <p:cNvSpPr txBox="1"/>
          <p:nvPr/>
        </p:nvSpPr>
        <p:spPr>
          <a:xfrm>
            <a:off x="1058013" y="1341439"/>
            <a:ext cx="7381377" cy="1723549"/>
          </a:xfrm>
          <a:prstGeom prst="rect">
            <a:avLst/>
          </a:prstGeom>
          <a:noFill/>
        </p:spPr>
        <p:txBody>
          <a:bodyPr wrap="square" lIns="0" tIns="0" rIns="0" bIns="0" rtlCol="0">
            <a:spAutoFit/>
          </a:bodyPr>
          <a:lstStyle/>
          <a:p>
            <a:pPr lvl="0">
              <a:spcBef>
                <a:spcPts val="600"/>
              </a:spcBef>
            </a:pPr>
            <a:r>
              <a:rPr lang="ru-RU" b="1" dirty="0"/>
              <a:t>Организацией, осуществляющей неотложные ремонтные и погрузочно-разгрузочные работы.</a:t>
            </a:r>
          </a:p>
          <a:p>
            <a:pPr lvl="0"/>
            <a:endParaRPr lang="ru-RU" b="1" dirty="0"/>
          </a:p>
          <a:p>
            <a:pPr lvl="0"/>
            <a:r>
              <a:rPr lang="ru-RU" b="1" dirty="0">
                <a:solidFill>
                  <a:schemeClr val="tx2"/>
                </a:solidFill>
              </a:rPr>
              <a:t>Неотложные работы </a:t>
            </a:r>
            <a:r>
              <a:rPr lang="ru-RU" dirty="0"/>
              <a:t>– это работы, которые НЕВОЗМОЖНО по каким-либо обстоятельствам перенести на более поздний срок.</a:t>
            </a:r>
          </a:p>
          <a:p>
            <a:pPr lvl="0"/>
            <a:endParaRPr lang="ru-RU" b="1" dirty="0"/>
          </a:p>
          <a:p>
            <a:pPr lvl="0"/>
            <a:r>
              <a:rPr lang="ru-RU" b="1" dirty="0">
                <a:solidFill>
                  <a:srgbClr val="C00000"/>
                </a:solidFill>
              </a:rPr>
              <a:t>Например!</a:t>
            </a:r>
            <a:r>
              <a:rPr lang="ru-RU" dirty="0">
                <a:solidFill>
                  <a:srgbClr val="C00000"/>
                </a:solidFill>
              </a:rPr>
              <a:t> </a:t>
            </a:r>
          </a:p>
          <a:p>
            <a:pPr lvl="0"/>
            <a:r>
              <a:rPr lang="ru-RU" dirty="0"/>
              <a:t>Работа логистических центров, аварийная ситуация, возможная к возникновению в связи </a:t>
            </a:r>
            <a:r>
              <a:rPr lang="ru-RU" dirty="0" smtClean="0"/>
              <a:t/>
            </a:r>
            <a:br>
              <a:rPr lang="ru-RU" dirty="0" smtClean="0"/>
            </a:br>
            <a:r>
              <a:rPr lang="ru-RU" dirty="0" smtClean="0"/>
              <a:t>с </a:t>
            </a:r>
            <a:r>
              <a:rPr lang="ru-RU" dirty="0"/>
              <a:t>приостановкой строительных работ, срочные (аварийные) работы.</a:t>
            </a:r>
          </a:p>
        </p:txBody>
      </p:sp>
      <p:sp>
        <p:nvSpPr>
          <p:cNvPr id="11" name="Овал 10">
            <a:extLst>
              <a:ext uri="{FF2B5EF4-FFF2-40B4-BE49-F238E27FC236}">
                <a16:creationId xmlns:a16="http://schemas.microsoft.com/office/drawing/2014/main" xmlns="" id="{038D15B5-2A76-184C-8AFF-BC8717F2F2D3}"/>
              </a:ext>
            </a:extLst>
          </p:cNvPr>
          <p:cNvSpPr/>
          <p:nvPr/>
        </p:nvSpPr>
        <p:spPr>
          <a:xfrm>
            <a:off x="704610" y="1333470"/>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b="1" dirty="0"/>
              <a:t>5</a:t>
            </a:r>
          </a:p>
        </p:txBody>
      </p:sp>
      <p:sp>
        <p:nvSpPr>
          <p:cNvPr id="10" name="Стрелка вправо 9">
            <a:extLst>
              <a:ext uri="{FF2B5EF4-FFF2-40B4-BE49-F238E27FC236}">
                <a16:creationId xmlns:a16="http://schemas.microsoft.com/office/drawing/2014/main" xmlns="" id="{688EC1CD-314F-AB4E-9EEE-81DA7DB2F121}"/>
              </a:ext>
            </a:extLst>
          </p:cNvPr>
          <p:cNvSpPr/>
          <p:nvPr/>
        </p:nvSpPr>
        <p:spPr>
          <a:xfrm rot="5400000">
            <a:off x="4613168" y="3215326"/>
            <a:ext cx="271066" cy="1354270"/>
          </a:xfrm>
          <a:prstGeom prst="rightArrow">
            <a:avLst>
              <a:gd name="adj1" fmla="val 77941"/>
              <a:gd name="adj2" fmla="val 50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Заголовок 2">
            <a:extLst>
              <a:ext uri="{FF2B5EF4-FFF2-40B4-BE49-F238E27FC236}">
                <a16:creationId xmlns:a16="http://schemas.microsoft.com/office/drawing/2014/main" xmlns="" id="{AE2524B4-F3F4-934C-B3F0-4F0CD2D5ADE1}"/>
              </a:ext>
            </a:extLst>
          </p:cNvPr>
          <p:cNvSpPr>
            <a:spLocks noGrp="1"/>
          </p:cNvSpPr>
          <p:nvPr>
            <p:ph type="title"/>
          </p:nvPr>
        </p:nvSpPr>
        <p:spPr>
          <a:xfrm>
            <a:off x="1258888" y="98780"/>
            <a:ext cx="4942456" cy="893746"/>
          </a:xfrm>
        </p:spPr>
        <p:txBody>
          <a:bodyPr/>
          <a:lstStyle/>
          <a:p>
            <a:pPr algn="l"/>
            <a:r>
              <a:rPr lang="ru-RU" dirty="0"/>
              <a:t/>
            </a:r>
            <a:br>
              <a:rPr lang="ru-RU" dirty="0"/>
            </a:br>
            <a:r>
              <a:rPr lang="ru-RU" dirty="0"/>
              <a:t>Вы РАБОТАЕТЕ, Если организация является: </a:t>
            </a:r>
          </a:p>
        </p:txBody>
      </p:sp>
      <p:sp>
        <p:nvSpPr>
          <p:cNvPr id="13" name="TextBox 12">
            <a:extLst>
              <a:ext uri="{FF2B5EF4-FFF2-40B4-BE49-F238E27FC236}">
                <a16:creationId xmlns:a16="http://schemas.microsoft.com/office/drawing/2014/main" xmlns="" id="{D93B332C-4F6F-A642-A51E-3904B51231B7}"/>
              </a:ext>
            </a:extLst>
          </p:cNvPr>
          <p:cNvSpPr txBox="1"/>
          <p:nvPr/>
        </p:nvSpPr>
        <p:spPr>
          <a:xfrm>
            <a:off x="2123606" y="4166065"/>
            <a:ext cx="5250190" cy="430887"/>
          </a:xfrm>
          <a:prstGeom prst="rect">
            <a:avLst/>
          </a:prstGeom>
          <a:noFill/>
        </p:spPr>
        <p:txBody>
          <a:bodyPr wrap="square" lIns="0" tIns="0" rIns="0" bIns="0" rtlCol="0">
            <a:spAutoFit/>
          </a:bodyPr>
          <a:lstStyle/>
          <a:p>
            <a:pPr algn="ctr"/>
            <a:r>
              <a:rPr lang="ru-RU" b="1" dirty="0">
                <a:solidFill>
                  <a:srgbClr val="C00000"/>
                </a:solidFill>
              </a:rPr>
              <a:t>НИКАКИЕ документы дополнительно оформлять не нужно,</a:t>
            </a:r>
            <a:endParaRPr lang="ru-RU" dirty="0">
              <a:solidFill>
                <a:srgbClr val="C00000"/>
              </a:solidFill>
            </a:endParaRPr>
          </a:p>
          <a:p>
            <a:pPr algn="ctr"/>
            <a:r>
              <a:rPr lang="ru-RU" dirty="0"/>
              <a:t>продолжайте работать в режиме рабочей недели.</a:t>
            </a:r>
          </a:p>
        </p:txBody>
      </p:sp>
      <p:sp>
        <p:nvSpPr>
          <p:cNvPr id="14" name="TextBox 13">
            <a:extLst>
              <a:ext uri="{FF2B5EF4-FFF2-40B4-BE49-F238E27FC236}">
                <a16:creationId xmlns:a16="http://schemas.microsoft.com/office/drawing/2014/main" xmlns="" id="{4B760767-A90B-8B45-8DC2-3B5F4BC120AC}"/>
              </a:ext>
            </a:extLst>
          </p:cNvPr>
          <p:cNvSpPr txBox="1"/>
          <p:nvPr/>
        </p:nvSpPr>
        <p:spPr>
          <a:xfrm>
            <a:off x="1058013" y="3374253"/>
            <a:ext cx="7381377" cy="430887"/>
          </a:xfrm>
          <a:prstGeom prst="rect">
            <a:avLst/>
          </a:prstGeom>
          <a:noFill/>
        </p:spPr>
        <p:txBody>
          <a:bodyPr wrap="square" lIns="0" tIns="0" rIns="0" bIns="0" rtlCol="0">
            <a:spAutoFit/>
          </a:bodyPr>
          <a:lstStyle/>
          <a:p>
            <a:r>
              <a:rPr lang="ru-RU" dirty="0"/>
              <a:t>Если </a:t>
            </a:r>
            <a:r>
              <a:rPr lang="ru-RU" b="1" dirty="0">
                <a:solidFill>
                  <a:srgbClr val="C00000"/>
                </a:solidFill>
              </a:rPr>
              <a:t>Вы</a:t>
            </a:r>
            <a:r>
              <a:rPr lang="ru-RU" dirty="0">
                <a:solidFill>
                  <a:srgbClr val="C00000"/>
                </a:solidFill>
              </a:rPr>
              <a:t> </a:t>
            </a:r>
            <a:r>
              <a:rPr lang="ru-RU" b="1" u="sng" dirty="0">
                <a:solidFill>
                  <a:srgbClr val="C00000"/>
                </a:solidFill>
              </a:rPr>
              <a:t>не сомневаетесь</a:t>
            </a:r>
            <a:r>
              <a:rPr lang="ru-RU" dirty="0"/>
              <a:t>, что </a:t>
            </a:r>
            <a:r>
              <a:rPr lang="ru-RU" b="1" u="sng" dirty="0">
                <a:solidFill>
                  <a:srgbClr val="C00000"/>
                </a:solidFill>
              </a:rPr>
              <a:t>Ваша организация подходит</a:t>
            </a:r>
            <a:r>
              <a:rPr lang="ru-RU" b="1" dirty="0">
                <a:solidFill>
                  <a:srgbClr val="C00000"/>
                </a:solidFill>
              </a:rPr>
              <a:t> </a:t>
            </a:r>
            <a:r>
              <a:rPr lang="ru-RU" dirty="0"/>
              <a:t>хотя бы под одно из перечисленных исключений</a:t>
            </a:r>
            <a:endParaRPr lang="ru-RU" sz="1000" b="1" i="1" dirty="0">
              <a:solidFill>
                <a:srgbClr val="C00000"/>
              </a:solidFill>
            </a:endParaRPr>
          </a:p>
        </p:txBody>
      </p:sp>
    </p:spTree>
    <p:extLst>
      <p:ext uri="{BB962C8B-B14F-4D97-AF65-F5344CB8AC3E}">
        <p14:creationId xmlns:p14="http://schemas.microsoft.com/office/powerpoint/2010/main" val="382286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757ACD3F-BFF2-5141-9126-41B091FA3873}"/>
              </a:ext>
            </a:extLst>
          </p:cNvPr>
          <p:cNvGraphicFramePr>
            <a:graphicFrameLocks noChangeAspect="1"/>
          </p:cNvGraphicFramePr>
          <p:nvPr>
            <p:custDataLst>
              <p:tags r:id="rId2"/>
            </p:custDataLst>
            <p:extLst>
              <p:ext uri="{D42A27DB-BD31-4B8C-83A1-F6EECF244321}">
                <p14:modId xmlns:p14="http://schemas.microsoft.com/office/powerpoint/2010/main" val="2908254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44"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a16="http://schemas.microsoft.com/office/drawing/2014/main" xmlns="" id="{B3E31D16-1A68-874E-8131-E982CA4D3C7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3" name="Заголовок 2"/>
          <p:cNvSpPr>
            <a:spLocks noGrp="1"/>
          </p:cNvSpPr>
          <p:nvPr>
            <p:ph type="title"/>
          </p:nvPr>
        </p:nvSpPr>
        <p:spPr>
          <a:xfrm>
            <a:off x="1258888" y="411163"/>
            <a:ext cx="5002321" cy="623248"/>
          </a:xfrm>
        </p:spPr>
        <p:txBody>
          <a:bodyPr/>
          <a:lstStyle/>
          <a:p>
            <a:pPr algn="l"/>
            <a:r>
              <a:rPr lang="ru-RU" dirty="0"/>
              <a:t>Что </a:t>
            </a:r>
            <a:r>
              <a:rPr lang="ru-RU" dirty="0" smtClean="0"/>
              <a:t>делать, </a:t>
            </a:r>
            <a:r>
              <a:rPr lang="ru-RU" dirty="0"/>
              <a:t>если организация сомневается</a:t>
            </a:r>
          </a:p>
        </p:txBody>
      </p:sp>
      <p:sp>
        <p:nvSpPr>
          <p:cNvPr id="4" name="Номер слайда 3"/>
          <p:cNvSpPr>
            <a:spLocks noGrp="1"/>
          </p:cNvSpPr>
          <p:nvPr>
            <p:ph type="sldNum" sz="quarter" idx="4"/>
          </p:nvPr>
        </p:nvSpPr>
        <p:spPr/>
        <p:txBody>
          <a:bodyPr/>
          <a:lstStyle/>
          <a:p>
            <a:fld id="{50F14DE7-7E30-4447-9A53-6BC505903302}" type="slidenum">
              <a:rPr lang="ru-RU" smtClean="0"/>
              <a:pPr/>
              <a:t>7</a:t>
            </a:fld>
            <a:endParaRPr lang="ru-RU" dirty="0"/>
          </a:p>
        </p:txBody>
      </p:sp>
      <p:sp>
        <p:nvSpPr>
          <p:cNvPr id="9" name="TextBox 8">
            <a:extLst>
              <a:ext uri="{FF2B5EF4-FFF2-40B4-BE49-F238E27FC236}">
                <a16:creationId xmlns:a16="http://schemas.microsoft.com/office/drawing/2014/main" xmlns="" id="{B816ACF9-2EE2-2D43-83CD-0190EEDADDEB}"/>
              </a:ext>
            </a:extLst>
          </p:cNvPr>
          <p:cNvSpPr txBox="1"/>
          <p:nvPr/>
        </p:nvSpPr>
        <p:spPr>
          <a:xfrm>
            <a:off x="825323" y="1400500"/>
            <a:ext cx="8145058" cy="3170099"/>
          </a:xfrm>
          <a:prstGeom prst="rect">
            <a:avLst/>
          </a:prstGeom>
          <a:noFill/>
        </p:spPr>
        <p:txBody>
          <a:bodyPr wrap="square" lIns="0" tIns="0" rIns="0" bIns="0" rtlCol="0">
            <a:spAutoFit/>
          </a:bodyPr>
          <a:lstStyle/>
          <a:p>
            <a:pPr marL="285750" indent="-285750">
              <a:spcAft>
                <a:spcPts val="300"/>
              </a:spcAft>
              <a:buClr>
                <a:srgbClr val="C00000"/>
              </a:buClr>
              <a:buFont typeface="Arial" panose="020B0604020202020204" pitchFamily="34" charset="0"/>
              <a:buChar char="•"/>
            </a:pPr>
            <a:r>
              <a:rPr lang="ru-RU" dirty="0"/>
              <a:t>Если организация осуществляет работу вахтовым методом и не входит в исключения – вопрос работать или не работать решается по соглашению между работодателем и работником</a:t>
            </a:r>
          </a:p>
          <a:p>
            <a:pPr marL="285750" indent="-285750">
              <a:spcAft>
                <a:spcPts val="300"/>
              </a:spcAft>
              <a:buClr>
                <a:srgbClr val="C00000"/>
              </a:buClr>
              <a:buFont typeface="Arial" panose="020B0604020202020204" pitchFamily="34" charset="0"/>
              <a:buChar char="•"/>
            </a:pPr>
            <a:r>
              <a:rPr lang="ru-RU" b="1" dirty="0">
                <a:solidFill>
                  <a:srgbClr val="C00000"/>
                </a:solidFill>
              </a:rPr>
              <a:t>Если Вы сомневаетесь, относитесь ли к предприятиям – исключениям, осуществляющим непрерывный производственный цикл, рекомендуем:</a:t>
            </a:r>
            <a:endParaRPr lang="ru-RU" dirty="0"/>
          </a:p>
          <a:p>
            <a:pPr marL="628650" lvl="1" indent="-285750">
              <a:spcAft>
                <a:spcPts val="300"/>
              </a:spcAft>
              <a:buFont typeface="Arial" panose="020B0604020202020204" pitchFamily="34" charset="0"/>
              <a:buChar char="•"/>
            </a:pPr>
            <a:r>
              <a:rPr lang="ru-RU" dirty="0"/>
              <a:t>Принять локальный акт по организации, определив участки работ, </a:t>
            </a:r>
            <a:r>
              <a:rPr lang="ru-RU" dirty="0" smtClean="0"/>
              <a:t>требующие </a:t>
            </a:r>
            <a:r>
              <a:rPr lang="ru-RU" dirty="0"/>
              <a:t>непрерывного процесса;</a:t>
            </a:r>
          </a:p>
          <a:p>
            <a:pPr marL="628650" lvl="1" indent="-285750">
              <a:spcAft>
                <a:spcPts val="300"/>
              </a:spcAft>
              <a:buFont typeface="Arial" panose="020B0604020202020204" pitchFamily="34" charset="0"/>
              <a:buChar char="•"/>
            </a:pPr>
            <a:r>
              <a:rPr lang="ru-RU" dirty="0"/>
              <a:t>Определить перечень должностей сотрудников, необходимых для реализации этого процесса.</a:t>
            </a:r>
          </a:p>
          <a:p>
            <a:endParaRPr lang="ru-RU" dirty="0"/>
          </a:p>
          <a:p>
            <a:r>
              <a:rPr lang="ru-RU" b="1" dirty="0"/>
              <a:t>Тогда предприятие сможет работать в режиме рабочей недели.</a:t>
            </a:r>
          </a:p>
          <a:p>
            <a:endParaRPr lang="ru-RU" dirty="0"/>
          </a:p>
          <a:p>
            <a:r>
              <a:rPr lang="ru-RU" b="1" i="1" dirty="0">
                <a:solidFill>
                  <a:srgbClr val="C00000"/>
                </a:solidFill>
              </a:rPr>
              <a:t>Обращаем внимание! </a:t>
            </a:r>
          </a:p>
          <a:p>
            <a:endParaRPr lang="ru-RU" dirty="0"/>
          </a:p>
          <a:p>
            <a:r>
              <a:rPr lang="ru-RU" dirty="0"/>
              <a:t>Нерабочий день не относится к выходным и праздничным дням, </a:t>
            </a:r>
            <a:r>
              <a:rPr lang="ru-RU" b="1" dirty="0"/>
              <a:t>оплата за работу в такой день </a:t>
            </a:r>
            <a:r>
              <a:rPr lang="ru-RU" b="1" dirty="0" smtClean="0"/>
              <a:t/>
            </a:r>
            <a:br>
              <a:rPr lang="ru-RU" b="1" dirty="0" smtClean="0"/>
            </a:br>
            <a:r>
              <a:rPr lang="ru-RU" b="1" dirty="0" smtClean="0"/>
              <a:t>НЕ </a:t>
            </a:r>
            <a:r>
              <a:rPr lang="ru-RU" b="1" dirty="0"/>
              <a:t>оплачивается в двойном размере.</a:t>
            </a:r>
          </a:p>
        </p:txBody>
      </p:sp>
      <p:sp>
        <p:nvSpPr>
          <p:cNvPr id="7" name="Овал 6">
            <a:extLst>
              <a:ext uri="{FF2B5EF4-FFF2-40B4-BE49-F238E27FC236}">
                <a16:creationId xmlns:a16="http://schemas.microsoft.com/office/drawing/2014/main" xmlns="" id="{A83E5DD0-64D5-1047-869D-B1ECE409EAF9}"/>
              </a:ext>
            </a:extLst>
          </p:cNvPr>
          <p:cNvSpPr/>
          <p:nvPr/>
        </p:nvSpPr>
        <p:spPr>
          <a:xfrm>
            <a:off x="1100762" y="2335201"/>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b="1" dirty="0"/>
              <a:t>1</a:t>
            </a:r>
          </a:p>
        </p:txBody>
      </p:sp>
      <p:sp>
        <p:nvSpPr>
          <p:cNvPr id="8" name="Овал 7">
            <a:extLst>
              <a:ext uri="{FF2B5EF4-FFF2-40B4-BE49-F238E27FC236}">
                <a16:creationId xmlns:a16="http://schemas.microsoft.com/office/drawing/2014/main" xmlns="" id="{2EA9408C-345B-B342-B8C6-B2195E217AE3}"/>
              </a:ext>
            </a:extLst>
          </p:cNvPr>
          <p:cNvSpPr/>
          <p:nvPr/>
        </p:nvSpPr>
        <p:spPr>
          <a:xfrm>
            <a:off x="1100762" y="2788799"/>
            <a:ext cx="216000" cy="21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b="1" dirty="0"/>
              <a:t>2</a:t>
            </a:r>
          </a:p>
        </p:txBody>
      </p:sp>
    </p:spTree>
    <p:extLst>
      <p:ext uri="{BB962C8B-B14F-4D97-AF65-F5344CB8AC3E}">
        <p14:creationId xmlns:p14="http://schemas.microsoft.com/office/powerpoint/2010/main" val="386983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9361362D-145F-244C-A635-5B501F1FE2CD}"/>
              </a:ext>
            </a:extLst>
          </p:cNvPr>
          <p:cNvGraphicFramePr>
            <a:graphicFrameLocks noChangeAspect="1"/>
          </p:cNvGraphicFramePr>
          <p:nvPr>
            <p:custDataLst>
              <p:tags r:id="rId2"/>
            </p:custDataLst>
            <p:extLst>
              <p:ext uri="{D42A27DB-BD31-4B8C-83A1-F6EECF244321}">
                <p14:modId xmlns:p14="http://schemas.microsoft.com/office/powerpoint/2010/main" val="40594058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76"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a16="http://schemas.microsoft.com/office/drawing/2014/main" xmlns="" id="{37B40A27-8743-3C4A-9115-568B2110D16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3" name="Заголовок 2">
            <a:extLst>
              <a:ext uri="{FF2B5EF4-FFF2-40B4-BE49-F238E27FC236}">
                <a16:creationId xmlns:a16="http://schemas.microsoft.com/office/drawing/2014/main" xmlns="" id="{B4305079-7665-E84B-B00B-4B47FE430620}"/>
              </a:ext>
            </a:extLst>
          </p:cNvPr>
          <p:cNvSpPr>
            <a:spLocks noGrp="1"/>
          </p:cNvSpPr>
          <p:nvPr>
            <p:ph type="title"/>
          </p:nvPr>
        </p:nvSpPr>
        <p:spPr>
          <a:xfrm>
            <a:off x="452843" y="439802"/>
            <a:ext cx="6017623" cy="623248"/>
          </a:xfrm>
        </p:spPr>
        <p:txBody>
          <a:bodyPr/>
          <a:lstStyle/>
          <a:p>
            <a:r>
              <a:rPr lang="ru-RU" dirty="0"/>
              <a:t>Что возможно сделать для снижения финансовой нагрузки в кризисный период</a:t>
            </a:r>
          </a:p>
        </p:txBody>
      </p:sp>
      <p:sp>
        <p:nvSpPr>
          <p:cNvPr id="4" name="Номер слайда 3">
            <a:extLst>
              <a:ext uri="{FF2B5EF4-FFF2-40B4-BE49-F238E27FC236}">
                <a16:creationId xmlns:a16="http://schemas.microsoft.com/office/drawing/2014/main" xmlns="" id="{EC12B82D-8329-D749-B6CE-6F17A73DA31E}"/>
              </a:ext>
            </a:extLst>
          </p:cNvPr>
          <p:cNvSpPr>
            <a:spLocks noGrp="1"/>
          </p:cNvSpPr>
          <p:nvPr>
            <p:ph type="sldNum" sz="quarter" idx="4"/>
          </p:nvPr>
        </p:nvSpPr>
        <p:spPr/>
        <p:txBody>
          <a:bodyPr/>
          <a:lstStyle/>
          <a:p>
            <a:fld id="{50F14DE7-7E30-4447-9A53-6BC505903302}" type="slidenum">
              <a:rPr lang="ru-RU" smtClean="0"/>
              <a:pPr/>
              <a:t>8</a:t>
            </a:fld>
            <a:endParaRPr lang="ru-RU" dirty="0"/>
          </a:p>
        </p:txBody>
      </p:sp>
      <p:sp>
        <p:nvSpPr>
          <p:cNvPr id="10" name="TextBox 9">
            <a:extLst>
              <a:ext uri="{FF2B5EF4-FFF2-40B4-BE49-F238E27FC236}">
                <a16:creationId xmlns:a16="http://schemas.microsoft.com/office/drawing/2014/main" xmlns="" id="{97371741-5C14-B84C-A2C9-B658EB40A547}"/>
              </a:ext>
            </a:extLst>
          </p:cNvPr>
          <p:cNvSpPr txBox="1"/>
          <p:nvPr/>
        </p:nvSpPr>
        <p:spPr>
          <a:xfrm>
            <a:off x="1060081" y="1486643"/>
            <a:ext cx="7472961" cy="553998"/>
          </a:xfrm>
          <a:prstGeom prst="rect">
            <a:avLst/>
          </a:prstGeom>
          <a:noFill/>
        </p:spPr>
        <p:txBody>
          <a:bodyPr wrap="square" lIns="0" tIns="0" rIns="0" bIns="0" rtlCol="0">
            <a:spAutoFit/>
          </a:bodyPr>
          <a:lstStyle/>
          <a:p>
            <a:pPr marL="285750" indent="-285750">
              <a:buClr>
                <a:srgbClr val="C00000"/>
              </a:buClr>
              <a:buFont typeface="Arial" panose="020B0604020202020204" pitchFamily="34" charset="0"/>
              <a:buChar char="•"/>
            </a:pPr>
            <a:r>
              <a:rPr lang="ru-RU" sz="1800" dirty="0">
                <a:cs typeface="Times New Roman" panose="02020603050405020304" pitchFamily="18" charset="0"/>
              </a:rPr>
              <a:t>Получить отсрочку по арендной плате (государственного и муниципального имущества) на 3 </a:t>
            </a:r>
            <a:r>
              <a:rPr lang="ru-RU" sz="1800" dirty="0" smtClean="0">
                <a:cs typeface="Times New Roman" panose="02020603050405020304" pitchFamily="18" charset="0"/>
              </a:rPr>
              <a:t>месяца</a:t>
            </a:r>
            <a:endParaRPr lang="ru-RU" sz="1800" dirty="0">
              <a:cs typeface="Times New Roman" panose="02020603050405020304" pitchFamily="18" charset="0"/>
            </a:endParaRPr>
          </a:p>
        </p:txBody>
      </p:sp>
      <p:sp>
        <p:nvSpPr>
          <p:cNvPr id="21" name="TextBox 20">
            <a:extLst>
              <a:ext uri="{FF2B5EF4-FFF2-40B4-BE49-F238E27FC236}">
                <a16:creationId xmlns:a16="http://schemas.microsoft.com/office/drawing/2014/main" xmlns="" id="{97371741-5C14-B84C-A2C9-B658EB40A547}"/>
              </a:ext>
            </a:extLst>
          </p:cNvPr>
          <p:cNvSpPr txBox="1"/>
          <p:nvPr/>
        </p:nvSpPr>
        <p:spPr>
          <a:xfrm>
            <a:off x="1060080" y="2261366"/>
            <a:ext cx="7472961" cy="553998"/>
          </a:xfrm>
          <a:prstGeom prst="rect">
            <a:avLst/>
          </a:prstGeom>
          <a:noFill/>
        </p:spPr>
        <p:txBody>
          <a:bodyPr wrap="square" lIns="0" tIns="0" rIns="0" bIns="0" rtlCol="0">
            <a:spAutoFit/>
          </a:bodyPr>
          <a:lstStyle/>
          <a:p>
            <a:pPr marL="285750" indent="-285750">
              <a:buClr>
                <a:srgbClr val="C00000"/>
              </a:buClr>
              <a:buFont typeface="Arial" panose="020B0604020202020204" pitchFamily="34" charset="0"/>
              <a:buChar char="•"/>
            </a:pPr>
            <a:r>
              <a:rPr lang="ru-RU" sz="1800" dirty="0"/>
              <a:t>Получить отсрочку по уплате кредита и процентов на 6 месяцев (обратитесь в Вашу кредитную организацию</a:t>
            </a:r>
            <a:r>
              <a:rPr lang="ru-RU" sz="1800" dirty="0" smtClean="0"/>
              <a:t>)</a:t>
            </a:r>
            <a:endParaRPr lang="ru-RU" sz="1800" dirty="0"/>
          </a:p>
        </p:txBody>
      </p:sp>
      <p:sp>
        <p:nvSpPr>
          <p:cNvPr id="22" name="TextBox 21">
            <a:extLst>
              <a:ext uri="{FF2B5EF4-FFF2-40B4-BE49-F238E27FC236}">
                <a16:creationId xmlns:a16="http://schemas.microsoft.com/office/drawing/2014/main" xmlns="" id="{97371741-5C14-B84C-A2C9-B658EB40A547}"/>
              </a:ext>
            </a:extLst>
          </p:cNvPr>
          <p:cNvSpPr txBox="1"/>
          <p:nvPr/>
        </p:nvSpPr>
        <p:spPr>
          <a:xfrm>
            <a:off x="1060085" y="3036090"/>
            <a:ext cx="6810700" cy="553998"/>
          </a:xfrm>
          <a:prstGeom prst="rect">
            <a:avLst/>
          </a:prstGeom>
          <a:noFill/>
        </p:spPr>
        <p:txBody>
          <a:bodyPr wrap="square" lIns="0" tIns="0" rIns="0" bIns="0" rtlCol="0">
            <a:spAutoFit/>
          </a:bodyPr>
          <a:lstStyle/>
          <a:p>
            <a:pPr marL="285750" indent="-285750">
              <a:buClr>
                <a:srgbClr val="C00000"/>
              </a:buClr>
              <a:buFont typeface="Arial" panose="020B0604020202020204" pitchFamily="34" charset="0"/>
              <a:buChar char="•"/>
            </a:pPr>
            <a:r>
              <a:rPr lang="ru-RU" sz="1800" dirty="0"/>
              <a:t>Получить отсрочку по уплате налоговых отчислений </a:t>
            </a:r>
            <a:br>
              <a:rPr lang="ru-RU" sz="1800" dirty="0"/>
            </a:br>
            <a:r>
              <a:rPr lang="ru-RU" sz="1800" dirty="0"/>
              <a:t>(за исключением НДС) на 6 </a:t>
            </a:r>
            <a:r>
              <a:rPr lang="ru-RU" sz="1800" dirty="0" smtClean="0"/>
              <a:t>месяцев</a:t>
            </a:r>
            <a:endParaRPr lang="ru-RU" sz="1800" dirty="0"/>
          </a:p>
        </p:txBody>
      </p:sp>
      <p:sp>
        <p:nvSpPr>
          <p:cNvPr id="23" name="TextBox 22">
            <a:extLst>
              <a:ext uri="{FF2B5EF4-FFF2-40B4-BE49-F238E27FC236}">
                <a16:creationId xmlns:a16="http://schemas.microsoft.com/office/drawing/2014/main" xmlns="" id="{97371741-5C14-B84C-A2C9-B658EB40A547}"/>
              </a:ext>
            </a:extLst>
          </p:cNvPr>
          <p:cNvSpPr txBox="1"/>
          <p:nvPr/>
        </p:nvSpPr>
        <p:spPr>
          <a:xfrm>
            <a:off x="1060082" y="3810814"/>
            <a:ext cx="7472961" cy="276999"/>
          </a:xfrm>
          <a:prstGeom prst="rect">
            <a:avLst/>
          </a:prstGeom>
          <a:noFill/>
        </p:spPr>
        <p:txBody>
          <a:bodyPr wrap="square" lIns="0" tIns="0" rIns="0" bIns="0" rtlCol="0">
            <a:spAutoFit/>
          </a:bodyPr>
          <a:lstStyle/>
          <a:p>
            <a:pPr marL="285750" indent="-285750">
              <a:buClr>
                <a:srgbClr val="C00000"/>
              </a:buClr>
              <a:buFont typeface="Arial" panose="020B0604020202020204" pitchFamily="34" charset="0"/>
              <a:buChar char="•"/>
            </a:pPr>
            <a:r>
              <a:rPr lang="ru-RU" sz="1800" dirty="0"/>
              <a:t>Получить отсрочку по уплате страховых взносов на 6 </a:t>
            </a:r>
            <a:r>
              <a:rPr lang="ru-RU" sz="1800" dirty="0" smtClean="0"/>
              <a:t>месяцев</a:t>
            </a:r>
            <a:endParaRPr lang="ru-RU" sz="1800" dirty="0"/>
          </a:p>
        </p:txBody>
      </p:sp>
      <p:grpSp>
        <p:nvGrpSpPr>
          <p:cNvPr id="2" name="Группа 1">
            <a:extLst>
              <a:ext uri="{FF2B5EF4-FFF2-40B4-BE49-F238E27FC236}">
                <a16:creationId xmlns:a16="http://schemas.microsoft.com/office/drawing/2014/main" xmlns="" id="{972F9D10-15C8-1E42-A20B-7684D672A442}"/>
              </a:ext>
            </a:extLst>
          </p:cNvPr>
          <p:cNvGrpSpPr/>
          <p:nvPr/>
        </p:nvGrpSpPr>
        <p:grpSpPr>
          <a:xfrm>
            <a:off x="1015818" y="2151003"/>
            <a:ext cx="7213781" cy="2047172"/>
            <a:chOff x="1224163" y="2253736"/>
            <a:chExt cx="8024175" cy="2047172"/>
          </a:xfrm>
        </p:grpSpPr>
        <p:cxnSp>
          <p:nvCxnSpPr>
            <p:cNvPr id="26" name="Прямая соединительная линия 25">
              <a:extLst>
                <a:ext uri="{FF2B5EF4-FFF2-40B4-BE49-F238E27FC236}">
                  <a16:creationId xmlns:a16="http://schemas.microsoft.com/office/drawing/2014/main" xmlns="" id="{7A0D9DC7-A64D-C14B-AD16-ED605676505D}"/>
                </a:ext>
              </a:extLst>
            </p:cNvPr>
            <p:cNvCxnSpPr/>
            <p:nvPr/>
          </p:nvCxnSpPr>
          <p:spPr>
            <a:xfrm>
              <a:off x="1224163" y="2253736"/>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a:extLst>
                <a:ext uri="{FF2B5EF4-FFF2-40B4-BE49-F238E27FC236}">
                  <a16:creationId xmlns:a16="http://schemas.microsoft.com/office/drawing/2014/main" xmlns="" id="{817C36A1-8C1F-B74F-9407-46EAF4D58961}"/>
                </a:ext>
              </a:extLst>
            </p:cNvPr>
            <p:cNvCxnSpPr/>
            <p:nvPr/>
          </p:nvCxnSpPr>
          <p:spPr>
            <a:xfrm>
              <a:off x="1224163" y="3803184"/>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B7630920-6583-2F42-BD82-AD359D90D145}"/>
                </a:ext>
              </a:extLst>
            </p:cNvPr>
            <p:cNvCxnSpPr/>
            <p:nvPr/>
          </p:nvCxnSpPr>
          <p:spPr>
            <a:xfrm>
              <a:off x="1224163" y="4300908"/>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7A0D9DC7-A64D-C14B-AD16-ED605676505D}"/>
                </a:ext>
              </a:extLst>
            </p:cNvPr>
            <p:cNvCxnSpPr/>
            <p:nvPr/>
          </p:nvCxnSpPr>
          <p:spPr>
            <a:xfrm>
              <a:off x="1224163" y="3028460"/>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xmlns="" id="{97371741-5C14-B84C-A2C9-B658EB40A547}"/>
              </a:ext>
            </a:extLst>
          </p:cNvPr>
          <p:cNvSpPr txBox="1"/>
          <p:nvPr/>
        </p:nvSpPr>
        <p:spPr>
          <a:xfrm>
            <a:off x="1060084" y="4308536"/>
            <a:ext cx="7472961" cy="276999"/>
          </a:xfrm>
          <a:prstGeom prst="rect">
            <a:avLst/>
          </a:prstGeom>
          <a:noFill/>
        </p:spPr>
        <p:txBody>
          <a:bodyPr wrap="square" lIns="0" tIns="0" rIns="0" bIns="0" rtlCol="0">
            <a:spAutoFit/>
          </a:bodyPr>
          <a:lstStyle/>
          <a:p>
            <a:pPr marL="285750" indent="-285750">
              <a:buClr>
                <a:srgbClr val="C00000"/>
              </a:buClr>
              <a:buFont typeface="Arial" panose="020B0604020202020204" pitchFamily="34" charset="0"/>
              <a:buChar char="•"/>
            </a:pPr>
            <a:r>
              <a:rPr lang="ru-RU" sz="1800" dirty="0"/>
              <a:t>Уменьшить размер страховых взносов с 30% до 15</a:t>
            </a:r>
            <a:r>
              <a:rPr lang="ru-RU" sz="1800" dirty="0" smtClean="0"/>
              <a:t>%</a:t>
            </a:r>
            <a:endParaRPr lang="ru-RU" sz="1800" dirty="0"/>
          </a:p>
        </p:txBody>
      </p:sp>
      <p:sp>
        <p:nvSpPr>
          <p:cNvPr id="8" name="Овал 7">
            <a:extLst>
              <a:ext uri="{FF2B5EF4-FFF2-40B4-BE49-F238E27FC236}">
                <a16:creationId xmlns:a16="http://schemas.microsoft.com/office/drawing/2014/main" xmlns="" id="{612B3583-E8D3-A542-87B9-FE55072CD8BF}"/>
              </a:ext>
            </a:extLst>
          </p:cNvPr>
          <p:cNvSpPr/>
          <p:nvPr/>
        </p:nvSpPr>
        <p:spPr>
          <a:xfrm>
            <a:off x="1004243" y="1532943"/>
            <a:ext cx="252000" cy="25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800" b="1" dirty="0"/>
              <a:t>1</a:t>
            </a:r>
          </a:p>
        </p:txBody>
      </p:sp>
      <p:sp>
        <p:nvSpPr>
          <p:cNvPr id="37" name="Овал 36">
            <a:extLst>
              <a:ext uri="{FF2B5EF4-FFF2-40B4-BE49-F238E27FC236}">
                <a16:creationId xmlns:a16="http://schemas.microsoft.com/office/drawing/2014/main" xmlns="" id="{22C0048B-B86D-084C-B903-179B1FCF906F}"/>
              </a:ext>
            </a:extLst>
          </p:cNvPr>
          <p:cNvSpPr/>
          <p:nvPr/>
        </p:nvSpPr>
        <p:spPr>
          <a:xfrm>
            <a:off x="1004243" y="2260909"/>
            <a:ext cx="252000" cy="25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800" b="1" dirty="0"/>
              <a:t>2</a:t>
            </a:r>
          </a:p>
        </p:txBody>
      </p:sp>
      <p:sp>
        <p:nvSpPr>
          <p:cNvPr id="38" name="Овал 37">
            <a:extLst>
              <a:ext uri="{FF2B5EF4-FFF2-40B4-BE49-F238E27FC236}">
                <a16:creationId xmlns:a16="http://schemas.microsoft.com/office/drawing/2014/main" xmlns="" id="{9F1C1829-FB92-AF40-97D7-E587B1D3B2D2}"/>
              </a:ext>
            </a:extLst>
          </p:cNvPr>
          <p:cNvSpPr/>
          <p:nvPr/>
        </p:nvSpPr>
        <p:spPr>
          <a:xfrm>
            <a:off x="1004243" y="2987620"/>
            <a:ext cx="252000" cy="25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800" b="1" dirty="0"/>
              <a:t>3</a:t>
            </a:r>
          </a:p>
        </p:txBody>
      </p:sp>
      <p:sp>
        <p:nvSpPr>
          <p:cNvPr id="39" name="Овал 38">
            <a:extLst>
              <a:ext uri="{FF2B5EF4-FFF2-40B4-BE49-F238E27FC236}">
                <a16:creationId xmlns:a16="http://schemas.microsoft.com/office/drawing/2014/main" xmlns="" id="{020627BF-47B2-A443-9C93-F2D382FBA1F1}"/>
              </a:ext>
            </a:extLst>
          </p:cNvPr>
          <p:cNvSpPr/>
          <p:nvPr/>
        </p:nvSpPr>
        <p:spPr>
          <a:xfrm>
            <a:off x="1004243" y="3822900"/>
            <a:ext cx="252000" cy="25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800" b="1" dirty="0"/>
              <a:t>4</a:t>
            </a:r>
          </a:p>
        </p:txBody>
      </p:sp>
      <p:sp>
        <p:nvSpPr>
          <p:cNvPr id="19" name="Овал 18">
            <a:extLst>
              <a:ext uri="{FF2B5EF4-FFF2-40B4-BE49-F238E27FC236}">
                <a16:creationId xmlns:a16="http://schemas.microsoft.com/office/drawing/2014/main" xmlns="" id="{020627BF-47B2-A443-9C93-F2D382FBA1F1}"/>
              </a:ext>
            </a:extLst>
          </p:cNvPr>
          <p:cNvSpPr/>
          <p:nvPr/>
        </p:nvSpPr>
        <p:spPr>
          <a:xfrm>
            <a:off x="1004243" y="4315712"/>
            <a:ext cx="252000" cy="25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800" b="1" dirty="0"/>
              <a:t>5</a:t>
            </a:r>
          </a:p>
        </p:txBody>
      </p:sp>
    </p:spTree>
    <p:extLst>
      <p:ext uri="{BB962C8B-B14F-4D97-AF65-F5344CB8AC3E}">
        <p14:creationId xmlns:p14="http://schemas.microsoft.com/office/powerpoint/2010/main" val="361007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hidden="1">
            <a:extLst>
              <a:ext uri="{FF2B5EF4-FFF2-40B4-BE49-F238E27FC236}">
                <a16:creationId xmlns:a16="http://schemas.microsoft.com/office/drawing/2014/main" xmlns="" id="{9361362D-145F-244C-A635-5B501F1FE2CD}"/>
              </a:ext>
            </a:extLst>
          </p:cNvPr>
          <p:cNvGraphicFramePr>
            <a:graphicFrameLocks noChangeAspect="1"/>
          </p:cNvGraphicFramePr>
          <p:nvPr>
            <p:custDataLst>
              <p:tags r:id="rId2"/>
            </p:custDataLst>
            <p:extLst>
              <p:ext uri="{D42A27DB-BD31-4B8C-83A1-F6EECF244321}">
                <p14:modId xmlns:p14="http://schemas.microsoft.com/office/powerpoint/2010/main" val="2240196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23" name="Слайд think-cell" r:id="rId5" imgW="7772400" imgH="10058400" progId="TCLayout.ActiveDocument.1">
                  <p:embed/>
                </p:oleObj>
              </mc:Choice>
              <mc:Fallback>
                <p:oleObj name="Слайд think-cell" r:id="rId5" imgW="7772400" imgH="1005840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Прямоугольник 4" hidden="1">
            <a:extLst>
              <a:ext uri="{FF2B5EF4-FFF2-40B4-BE49-F238E27FC236}">
                <a16:creationId xmlns:a16="http://schemas.microsoft.com/office/drawing/2014/main" xmlns="" id="{37B40A27-8743-3C4A-9115-568B2110D16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ru-RU" sz="1800" b="1" dirty="0">
              <a:latin typeface="Segoe UI" panose="020B0502040204020203" pitchFamily="34" charset="0"/>
              <a:ea typeface="Segoe UI" panose="020B0502040204020203" pitchFamily="34" charset="0"/>
              <a:sym typeface="Segoe UI" panose="020B0502040204020203" pitchFamily="34" charset="0"/>
            </a:endParaRPr>
          </a:p>
        </p:txBody>
      </p:sp>
      <p:sp>
        <p:nvSpPr>
          <p:cNvPr id="4" name="Номер слайда 3">
            <a:extLst>
              <a:ext uri="{FF2B5EF4-FFF2-40B4-BE49-F238E27FC236}">
                <a16:creationId xmlns:a16="http://schemas.microsoft.com/office/drawing/2014/main" xmlns="" id="{EC12B82D-8329-D749-B6CE-6F17A73DA31E}"/>
              </a:ext>
            </a:extLst>
          </p:cNvPr>
          <p:cNvSpPr>
            <a:spLocks noGrp="1"/>
          </p:cNvSpPr>
          <p:nvPr>
            <p:ph type="sldNum" sz="quarter" idx="4"/>
          </p:nvPr>
        </p:nvSpPr>
        <p:spPr/>
        <p:txBody>
          <a:bodyPr/>
          <a:lstStyle/>
          <a:p>
            <a:fld id="{50F14DE7-7E30-4447-9A53-6BC505903302}" type="slidenum">
              <a:rPr lang="ru-RU" smtClean="0"/>
              <a:pPr/>
              <a:t>9</a:t>
            </a:fld>
            <a:endParaRPr lang="ru-RU" dirty="0"/>
          </a:p>
        </p:txBody>
      </p:sp>
      <p:sp>
        <p:nvSpPr>
          <p:cNvPr id="10" name="TextBox 9">
            <a:extLst>
              <a:ext uri="{FF2B5EF4-FFF2-40B4-BE49-F238E27FC236}">
                <a16:creationId xmlns:a16="http://schemas.microsoft.com/office/drawing/2014/main" xmlns="" id="{97371741-5C14-B84C-A2C9-B658EB40A547}"/>
              </a:ext>
            </a:extLst>
          </p:cNvPr>
          <p:cNvSpPr txBox="1"/>
          <p:nvPr/>
        </p:nvSpPr>
        <p:spPr>
          <a:xfrm>
            <a:off x="1140543" y="1635578"/>
            <a:ext cx="7285262" cy="553998"/>
          </a:xfrm>
          <a:prstGeom prst="rect">
            <a:avLst/>
          </a:prstGeom>
          <a:noFill/>
        </p:spPr>
        <p:txBody>
          <a:bodyPr wrap="square" lIns="0" tIns="0" rIns="0" bIns="0" rtlCol="0">
            <a:spAutoFit/>
          </a:bodyPr>
          <a:lstStyle/>
          <a:p>
            <a:pPr marL="285750" indent="-285750">
              <a:buClr>
                <a:srgbClr val="C00000"/>
              </a:buClr>
              <a:buFont typeface="Arial" panose="020B0604020202020204" pitchFamily="34" charset="0"/>
              <a:buChar char="•"/>
            </a:pPr>
            <a:r>
              <a:rPr lang="ru-RU" sz="1800" b="1" dirty="0">
                <a:latin typeface="+mj-lt"/>
                <a:cs typeface="Times New Roman" panose="02020603050405020304" pitchFamily="18" charset="0"/>
              </a:rPr>
              <a:t>Получить беспроцентный заем  на выплату заработной платы </a:t>
            </a:r>
            <a:r>
              <a:rPr lang="ru-RU" sz="1800" b="1" dirty="0" smtClean="0">
                <a:latin typeface="+mj-lt"/>
                <a:cs typeface="Times New Roman" panose="02020603050405020304" pitchFamily="18" charset="0"/>
              </a:rPr>
              <a:t/>
            </a:r>
            <a:br>
              <a:rPr lang="ru-RU" sz="1800" b="1" dirty="0" smtClean="0">
                <a:latin typeface="+mj-lt"/>
                <a:cs typeface="Times New Roman" panose="02020603050405020304" pitchFamily="18" charset="0"/>
              </a:rPr>
            </a:br>
            <a:r>
              <a:rPr lang="ru-RU" sz="1800" b="1" dirty="0" smtClean="0">
                <a:latin typeface="+mj-lt"/>
                <a:cs typeface="Times New Roman" panose="02020603050405020304" pitchFamily="18" charset="0"/>
              </a:rPr>
              <a:t>(</a:t>
            </a:r>
            <a:r>
              <a:rPr lang="ru-RU" sz="1800" b="1" dirty="0">
                <a:latin typeface="+mj-lt"/>
                <a:cs typeface="Times New Roman" panose="02020603050405020304" pitchFamily="18" charset="0"/>
              </a:rPr>
              <a:t>Сбербанк, ВТБ)</a:t>
            </a:r>
          </a:p>
        </p:txBody>
      </p:sp>
      <p:sp>
        <p:nvSpPr>
          <p:cNvPr id="21" name="TextBox 20">
            <a:extLst>
              <a:ext uri="{FF2B5EF4-FFF2-40B4-BE49-F238E27FC236}">
                <a16:creationId xmlns:a16="http://schemas.microsoft.com/office/drawing/2014/main" xmlns="" id="{97371741-5C14-B84C-A2C9-B658EB40A547}"/>
              </a:ext>
            </a:extLst>
          </p:cNvPr>
          <p:cNvSpPr txBox="1"/>
          <p:nvPr/>
        </p:nvSpPr>
        <p:spPr>
          <a:xfrm>
            <a:off x="1140544" y="2483188"/>
            <a:ext cx="7285262" cy="830997"/>
          </a:xfrm>
          <a:prstGeom prst="rect">
            <a:avLst/>
          </a:prstGeom>
          <a:noFill/>
        </p:spPr>
        <p:txBody>
          <a:bodyPr wrap="square" lIns="0" tIns="0" rIns="0" bIns="0" rtlCol="0">
            <a:spAutoFit/>
          </a:bodyPr>
          <a:lstStyle/>
          <a:p>
            <a:pPr marL="285750" indent="-285750">
              <a:buClr>
                <a:srgbClr val="C00000"/>
              </a:buClr>
              <a:buFont typeface="Arial" panose="020B0604020202020204" pitchFamily="34" charset="0"/>
              <a:buChar char="•"/>
            </a:pPr>
            <a:r>
              <a:rPr lang="ru-RU" sz="1800" dirty="0"/>
              <a:t>Привлечь кредитные средства по льготной ставке в институтах поддержки (Фонд микрофинансирования – до 5 млн руб. под  6%. Фонд развития промышленности – от 20 до 150 млн руб. от 1 до 5 %) </a:t>
            </a:r>
          </a:p>
        </p:txBody>
      </p:sp>
      <p:sp>
        <p:nvSpPr>
          <p:cNvPr id="22" name="TextBox 21">
            <a:extLst>
              <a:ext uri="{FF2B5EF4-FFF2-40B4-BE49-F238E27FC236}">
                <a16:creationId xmlns:a16="http://schemas.microsoft.com/office/drawing/2014/main" xmlns="" id="{97371741-5C14-B84C-A2C9-B658EB40A547}"/>
              </a:ext>
            </a:extLst>
          </p:cNvPr>
          <p:cNvSpPr txBox="1"/>
          <p:nvPr/>
        </p:nvSpPr>
        <p:spPr>
          <a:xfrm>
            <a:off x="1140543" y="3607795"/>
            <a:ext cx="7574629" cy="769441"/>
          </a:xfrm>
          <a:prstGeom prst="rect">
            <a:avLst/>
          </a:prstGeom>
          <a:noFill/>
        </p:spPr>
        <p:txBody>
          <a:bodyPr wrap="square" lIns="0" tIns="0" rIns="0" bIns="0" rtlCol="0">
            <a:spAutoFit/>
          </a:bodyPr>
          <a:lstStyle/>
          <a:p>
            <a:pPr marL="285750" indent="-285750">
              <a:buClr>
                <a:srgbClr val="C00000"/>
              </a:buClr>
              <a:buFont typeface="Arial" panose="020B0604020202020204" pitchFamily="34" charset="0"/>
              <a:buChar char="•"/>
            </a:pPr>
            <a:r>
              <a:rPr lang="ru-RU" sz="1800" dirty="0"/>
              <a:t>Обратиться за получением субсидии на различные цели (в сферах, наиболее пострадавших в сложившейся ситуации</a:t>
            </a:r>
            <a:r>
              <a:rPr lang="ru-RU" sz="1800" dirty="0" smtClean="0"/>
              <a:t>)</a:t>
            </a:r>
            <a:r>
              <a:rPr lang="ru-RU" sz="1800" dirty="0"/>
              <a:t/>
            </a:r>
            <a:br>
              <a:rPr lang="ru-RU" sz="1800" dirty="0"/>
            </a:br>
            <a:r>
              <a:rPr lang="ru-RU" i="1" dirty="0"/>
              <a:t>Ожидается принятие соответствующих нормативных правовых актов.</a:t>
            </a:r>
          </a:p>
        </p:txBody>
      </p:sp>
      <p:grpSp>
        <p:nvGrpSpPr>
          <p:cNvPr id="9" name="Группа 8">
            <a:extLst>
              <a:ext uri="{FF2B5EF4-FFF2-40B4-BE49-F238E27FC236}">
                <a16:creationId xmlns:a16="http://schemas.microsoft.com/office/drawing/2014/main" xmlns="" id="{B366C25F-6A88-6E4F-A33D-A1E947F9F237}"/>
              </a:ext>
            </a:extLst>
          </p:cNvPr>
          <p:cNvGrpSpPr/>
          <p:nvPr/>
        </p:nvGrpSpPr>
        <p:grpSpPr>
          <a:xfrm>
            <a:off x="1014543" y="2336382"/>
            <a:ext cx="7411262" cy="1124609"/>
            <a:chOff x="1142429" y="2336382"/>
            <a:chExt cx="8024176" cy="1124609"/>
          </a:xfrm>
        </p:grpSpPr>
        <p:cxnSp>
          <p:nvCxnSpPr>
            <p:cNvPr id="26" name="Прямая соединительная линия 25">
              <a:extLst>
                <a:ext uri="{FF2B5EF4-FFF2-40B4-BE49-F238E27FC236}">
                  <a16:creationId xmlns:a16="http://schemas.microsoft.com/office/drawing/2014/main" xmlns="" id="{7A0D9DC7-A64D-C14B-AD16-ED605676505D}"/>
                </a:ext>
              </a:extLst>
            </p:cNvPr>
            <p:cNvCxnSpPr/>
            <p:nvPr/>
          </p:nvCxnSpPr>
          <p:spPr>
            <a:xfrm>
              <a:off x="1142430" y="2336382"/>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7A0D9DC7-A64D-C14B-AD16-ED605676505D}"/>
                </a:ext>
              </a:extLst>
            </p:cNvPr>
            <p:cNvCxnSpPr/>
            <p:nvPr/>
          </p:nvCxnSpPr>
          <p:spPr>
            <a:xfrm>
              <a:off x="1142429" y="3460991"/>
              <a:ext cx="8024175" cy="0"/>
            </a:xfrm>
            <a:prstGeom prst="line">
              <a:avLst/>
            </a:prstGeom>
            <a:ln w="6350">
              <a:prstDash val="dash"/>
            </a:ln>
          </p:spPr>
          <p:style>
            <a:lnRef idx="1">
              <a:schemeClr val="accent1"/>
            </a:lnRef>
            <a:fillRef idx="0">
              <a:schemeClr val="accent1"/>
            </a:fillRef>
            <a:effectRef idx="0">
              <a:schemeClr val="accent1"/>
            </a:effectRef>
            <a:fontRef idx="minor">
              <a:schemeClr val="tx1"/>
            </a:fontRef>
          </p:style>
        </p:cxnSp>
      </p:grpSp>
      <p:sp>
        <p:nvSpPr>
          <p:cNvPr id="18" name="Заголовок 2">
            <a:extLst>
              <a:ext uri="{FF2B5EF4-FFF2-40B4-BE49-F238E27FC236}">
                <a16:creationId xmlns:a16="http://schemas.microsoft.com/office/drawing/2014/main" xmlns="" id="{443C9B99-323A-5F4D-B9F7-D749EABF37BA}"/>
              </a:ext>
            </a:extLst>
          </p:cNvPr>
          <p:cNvSpPr>
            <a:spLocks noGrp="1"/>
          </p:cNvSpPr>
          <p:nvPr>
            <p:ph type="title"/>
          </p:nvPr>
        </p:nvSpPr>
        <p:spPr>
          <a:xfrm>
            <a:off x="452843" y="439802"/>
            <a:ext cx="6017623" cy="623248"/>
          </a:xfrm>
        </p:spPr>
        <p:txBody>
          <a:bodyPr/>
          <a:lstStyle/>
          <a:p>
            <a:r>
              <a:rPr lang="ru-RU" dirty="0"/>
              <a:t>Что возможно сделать для снижения финансовой нагрузки в кризисный период</a:t>
            </a:r>
          </a:p>
        </p:txBody>
      </p:sp>
      <p:sp>
        <p:nvSpPr>
          <p:cNvPr id="19" name="Овал 18">
            <a:extLst>
              <a:ext uri="{FF2B5EF4-FFF2-40B4-BE49-F238E27FC236}">
                <a16:creationId xmlns:a16="http://schemas.microsoft.com/office/drawing/2014/main" xmlns="" id="{EDC652B6-5A9D-604A-85EA-4FCA882D2F11}"/>
              </a:ext>
            </a:extLst>
          </p:cNvPr>
          <p:cNvSpPr/>
          <p:nvPr/>
        </p:nvSpPr>
        <p:spPr>
          <a:xfrm>
            <a:off x="1014543" y="1680112"/>
            <a:ext cx="252000" cy="25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800" b="1" dirty="0"/>
              <a:t>1</a:t>
            </a:r>
          </a:p>
        </p:txBody>
      </p:sp>
      <p:sp>
        <p:nvSpPr>
          <p:cNvPr id="20" name="Овал 19">
            <a:extLst>
              <a:ext uri="{FF2B5EF4-FFF2-40B4-BE49-F238E27FC236}">
                <a16:creationId xmlns:a16="http://schemas.microsoft.com/office/drawing/2014/main" xmlns="" id="{E929DE8B-7CFE-F24F-B12A-472FD8D27FB5}"/>
              </a:ext>
            </a:extLst>
          </p:cNvPr>
          <p:cNvSpPr/>
          <p:nvPr/>
        </p:nvSpPr>
        <p:spPr>
          <a:xfrm>
            <a:off x="1014543" y="2488653"/>
            <a:ext cx="252000" cy="25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800" b="1" dirty="0"/>
              <a:t>2</a:t>
            </a:r>
          </a:p>
        </p:txBody>
      </p:sp>
      <p:sp>
        <p:nvSpPr>
          <p:cNvPr id="23" name="Овал 22">
            <a:extLst>
              <a:ext uri="{FF2B5EF4-FFF2-40B4-BE49-F238E27FC236}">
                <a16:creationId xmlns:a16="http://schemas.microsoft.com/office/drawing/2014/main" xmlns="" id="{9BE0B789-06BC-3C40-B4B8-611B52C7268E}"/>
              </a:ext>
            </a:extLst>
          </p:cNvPr>
          <p:cNvSpPr/>
          <p:nvPr/>
        </p:nvSpPr>
        <p:spPr>
          <a:xfrm>
            <a:off x="1014543" y="3658686"/>
            <a:ext cx="252000" cy="25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ru-RU" sz="1800" b="1" dirty="0"/>
              <a:t>3</a:t>
            </a:r>
          </a:p>
        </p:txBody>
      </p:sp>
    </p:spTree>
    <p:extLst>
      <p:ext uri="{BB962C8B-B14F-4D97-AF65-F5344CB8AC3E}">
        <p14:creationId xmlns:p14="http://schemas.microsoft.com/office/powerpoint/2010/main" val="2100227431"/>
      </p:ext>
    </p:extLst>
  </p:cSld>
  <p:clrMapOvr>
    <a:masterClrMapping/>
  </p:clrMapOvr>
</p:sld>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DbeYApfPuwoZchbD8Uta0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_.ar6Pa5XjCHE_Vx7Qg8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_.ar6Pa5XjCHE_Vx7Qg8x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c6UKgjAVX8FGp.zOmfF5g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_.ar6Pa5XjCHE_Vx7Qg8x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_.ar6Pa5XjCHE_Vx7Qg8x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_.ar6Pa5XjCHE_Vx7Qg8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2nvrTSmpRLiaXkWeCfZ3d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_.ar6Pa5XjCHE_Vx7Qg8x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_.ar6Pa5XjCHE_Vx7Qg8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Lhb8r8ypMbTBjJG.Z23nV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IEFRoemG73AorSyGfu4Alg"/>
</p:tagLst>
</file>

<file path=ppt/theme/theme1.xml><?xml version="1.0" encoding="utf-8"?>
<a:theme xmlns:a="http://schemas.openxmlformats.org/drawingml/2006/main" name="Тема Office">
  <a:themeElements>
    <a:clrScheme name="Пользовательские 16">
      <a:dk1>
        <a:srgbClr val="000000"/>
      </a:dk1>
      <a:lt1>
        <a:srgbClr val="FFFFFF"/>
      </a:lt1>
      <a:dk2>
        <a:srgbClr val="3B2362"/>
      </a:dk2>
      <a:lt2>
        <a:srgbClr val="E20C3C"/>
      </a:lt2>
      <a:accent1>
        <a:srgbClr val="262F81"/>
      </a:accent1>
      <a:accent2>
        <a:srgbClr val="EB4B76"/>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