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8" r:id="rId11"/>
    <p:sldId id="270" r:id="rId12"/>
    <p:sldId id="271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591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114" d="100"/>
          <a:sy n="114" d="100"/>
        </p:scale>
        <p:origin x="468" y="144"/>
      </p:cViewPr>
      <p:guideLst>
        <p:guide pos="3591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54021-6772-4A57-861F-90A75A7AA084}" type="datetime1">
              <a:rPr lang="ru-RU" smtClean="0"/>
              <a:pPr rtl="0"/>
              <a:t>01.10.2020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6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0E2EC71-EA82-4BBF-9279-07E91EB2821A}" type="datetime1">
              <a:rPr lang="ru-RU" noProof="0" smtClean="0"/>
              <a:pPr rtl="0"/>
              <a:t>01.10.2020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1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1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8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0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6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7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2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01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3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3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3023092" y="4453465"/>
            <a:ext cx="6120000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+7 678-555-0128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Афанасий Быков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bykov@example.com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912235" y="2421953"/>
            <a:ext cx="4392000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Текст 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Рисунок 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945847" y="1667974"/>
            <a:ext cx="63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1" name="Текст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3148724" y="4804366"/>
            <a:ext cx="5904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РАЗМЕТКА ТЕКСТА 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8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РАЗМЕТКА ТЕКСТА 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060240"/>
            <a:ext cx="5320386" cy="882524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8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1" name="Текст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528201" y="1667974"/>
            <a:ext cx="316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246187"/>
            <a:ext cx="4357688" cy="2161001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Диаграмма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563" y="3359239"/>
            <a:ext cx="2596896" cy="2252574"/>
          </a:xfrm>
        </p:spPr>
        <p:txBody>
          <a:bodyPr lIns="0" rIns="0" rtlCol="0">
            <a:noAutofit/>
          </a:bodyPr>
          <a:lstStyle>
            <a:lvl1pPr marL="0" indent="0" algn="l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2592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3" name="Таблица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955041" y="1667974"/>
            <a:ext cx="1029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16" name="Мультимедиа 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73046" y="367291"/>
            <a:ext cx="4367531" cy="324417"/>
          </a:xfrm>
        </p:spPr>
        <p:txBody>
          <a:bodyPr rtlCol="0"/>
          <a:lstStyle/>
          <a:p>
            <a:r>
              <a:rPr lang="ru-RU" dirty="0"/>
              <a:t>Администрация городского округа Электросталь 2020г.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1710" y="1314431"/>
            <a:ext cx="6263730" cy="324417"/>
          </a:xfrm>
        </p:spPr>
        <p:txBody>
          <a:bodyPr rtlCol="0"/>
          <a:lstStyle/>
          <a:p>
            <a:r>
              <a:rPr lang="ru-RU" b="0" cap="all" dirty="0"/>
              <a:t>КОМИТЕТ ИМУЩЕСТВЕННЫХ ОТНОШЕНИЙ</a:t>
            </a:r>
          </a:p>
          <a:p>
            <a:pPr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5400" b="1" dirty="0"/>
              <a:t>ОСТОРОЖНО. ОПАСНО.  БОРЩЕВИК.</a:t>
            </a:r>
            <a:endParaRPr lang="ru-RU" sz="5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104"/>
          </a:xfrm>
        </p:spPr>
        <p:txBody>
          <a:bodyPr rtlCol="0">
            <a:normAutofit/>
          </a:bodyPr>
          <a:lstStyle/>
          <a:p>
            <a:r>
              <a:rPr lang="ru-RU" sz="4000" dirty="0"/>
              <a:t>УВАЖАЕМЫЕ РОДИТЕЛИ ПОМНИТЕ!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38242DD-860A-4446-A9ED-6BCEE87AC1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Администрация городского округа Электросталь.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2702AE2-358E-4E9A-AF91-90EFED799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0541" y="1537577"/>
            <a:ext cx="6261333" cy="4497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Борщевик относится к ядовитым лекарственным растениям, может вызывать воспаление кожи, сходное с солнечным ожогом.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Поражения соком и пыльцой растения могут образоваться не только при контакте незащищенной кожи с ним ,но и через одежду.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Выезжая на природу, необходимо обезопасить себя и своих детей от возможной неприятной встречи с полезными в тоже время опасным растением.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Предупредите детей о растении БОРЩЕВИК и расскажите им, какую опасность оно представляет.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Володя\Pictures\borshchevik-eto-tolko-tsvetochki-v-cherede-izdevatelstv-nad-detmi-v-rossijskikh-internatak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1957" y="2005138"/>
            <a:ext cx="4264438" cy="2841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EEBD98-EC4F-46F5-8E84-A3AC42C6B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1C068E-27D7-4096-8E4A-87A04136A2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1946EB-598D-4EEE-822A-7C9725E5432A}"/>
              </a:ext>
            </a:extLst>
          </p:cNvPr>
          <p:cNvSpPr/>
          <p:nvPr/>
        </p:nvSpPr>
        <p:spPr>
          <a:xfrm>
            <a:off x="696286" y="536895"/>
            <a:ext cx="844771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</a:rPr>
              <a:t>Кому придется платить штраф за борщевик В Подмосковье, как и на большей части территории России, распространение борщевика Сосновского приобрело размеры стихийного бедствия. «Захвачены» значительные площади: по обочинам железнодорожных путей и автотрасс, по берегам водоёмов, в населённых пунктах, сельскохозяйственных угодьях, на дачных и приусадебных участках. Однако, у каждого клочка земли есть хозяин. Пока состояние вверенного участка не соответствует требованиям, к собственнику может применяться предписание нового закона, предусматривающее наказание штрафами, проще говоря — штраф за борщевик.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C4FA5F-E0D8-4C50-8D08-7B8F02AF4718}"/>
              </a:ext>
            </a:extLst>
          </p:cNvPr>
          <p:cNvSpPr/>
          <p:nvPr/>
        </p:nvSpPr>
        <p:spPr>
          <a:xfrm>
            <a:off x="696286" y="3429000"/>
            <a:ext cx="98235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11111"/>
              </a:solidFill>
              <a:latin typeface="Montserrat"/>
            </a:endParaRPr>
          </a:p>
          <a:p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</a:rPr>
              <a:t>К ответственности привлекаются: Администрации регионов, Организации, Должностные лица, А также владельцы дач и загородных участков. Необходимо понимать, что закон касается в том числе территорий, отведенных под застройку, промышленных земель, участков, зарегистрированных под цели садоводства и частные территории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95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0CB0D9-5EDA-4F5C-9805-B4F97F58A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428FCC-254A-4BB9-BC88-25E0AB0644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C3B511-5BBB-45F9-AF01-4C8710AFAA23}"/>
              </a:ext>
            </a:extLst>
          </p:cNvPr>
          <p:cNvSpPr/>
          <p:nvPr/>
        </p:nvSpPr>
        <p:spPr>
          <a:xfrm>
            <a:off x="939567" y="197346"/>
            <a:ext cx="106456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111111"/>
              </a:solidFill>
              <a:latin typeface="Montserrat"/>
            </a:endParaRPr>
          </a:p>
          <a:p>
            <a:endParaRPr lang="ru-RU" sz="2000" dirty="0">
              <a:solidFill>
                <a:srgbClr val="111111"/>
              </a:solidFill>
              <a:latin typeface="Montserrat"/>
            </a:endParaRPr>
          </a:p>
          <a:p>
            <a:r>
              <a:rPr lang="ru-RU" sz="2000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</a:rPr>
              <a:t>Каковы размеры штрафов за борщевик Размеры штрафов за борщевик установлены внесением поправок во второй Закон по МО № 37/2016-ОЗ «Кодекс Московской области об административных правонарушениях». </a:t>
            </a:r>
          </a:p>
          <a:p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</a:rPr>
              <a:t>В статье 6.11 появилась часть 5: Официальный текст Закона: «5. Непроведение мероприятий по удалению с земельных участков борщевика Сосновского влечет предупреждение или наложение административного штрафа на граждан в размере от двух тысяч до пяти тысяч рублей; на должностных лиц – от двадцати тысяч до пятидесяти тысяч рублей; на юридических лиц – от ста пятидесяти тысяч до одного миллиона рублей» Конкретный объём санкций будет назначаться, учитывая площади земли, её кадастровой стоимости и статуса собственника. Например, штраф может быть рассчитан как % суммы кадастровой стоимости участка, но, если такая стоимость не определена – может применяться фиксированная ставка. </a:t>
            </a:r>
          </a:p>
          <a:p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Montserrat"/>
              </a:rPr>
              <a:t>Для собственников участков – физических лиц – штраф имеет предел в 5 тыс. рублей, а вот должностному лицу, например председателю вашего СНТ, может быть выписан штраф уже до 50 000 р.</a:t>
            </a:r>
            <a:b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6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3600" dirty="0"/>
              <a:t>Что представляет из себя борщевик его опасность и влияние на здоровье людей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noProof="0"/>
              <a:t>Администрация городского округа Электросталь.</a:t>
            </a:r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169256"/>
            <a:ext cx="5846935" cy="782638"/>
          </a:xfrm>
        </p:spPr>
        <p:txBody>
          <a:bodyPr rtlCol="0">
            <a:noAutofit/>
          </a:bodyPr>
          <a:lstStyle/>
          <a:p>
            <a:r>
              <a:rPr lang="ru-RU" sz="4000" b="1" dirty="0"/>
              <a:t>ВНИМАНИЕ! ОПАСНОЕ РАСТЕНИЕ!</a:t>
            </a:r>
            <a:endParaRPr lang="ru-RU" sz="4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2172806"/>
            <a:ext cx="5667104" cy="3653228"/>
          </a:xfrm>
        </p:spPr>
        <p:txBody>
          <a:bodyPr rtlCol="0">
            <a:noAutofit/>
          </a:bodyPr>
          <a:lstStyle/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Борщевик - относится к семейству зонтичных, насчитывает около 70 видов. В нашей стране растет несколько из них, и опасны они для человека в разной степени.</a:t>
            </a: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Наибольшее распространение получил борщевик Сосновского, завезенный после второй мировой войны с Кавказа, который распространился в средней полосе России повсеместно и превратился в природное бедствие, образовав местами заросли.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1026" name="Picture 2" descr="C:\Users\Володя\Pictures\2019-07-05_13-09-56_c831d.jpg"/>
          <p:cNvPicPr>
            <a:picLocks noChangeAspect="1" noChangeArrowheads="1"/>
          </p:cNvPicPr>
          <p:nvPr/>
        </p:nvPicPr>
        <p:blipFill>
          <a:blip r:embed="rId3"/>
          <a:srcRect l="18278" t="1873" r="20889" b="1873"/>
          <a:stretch>
            <a:fillRect/>
          </a:stretch>
        </p:blipFill>
        <p:spPr bwMode="auto">
          <a:xfrm>
            <a:off x="6964844" y="124946"/>
            <a:ext cx="5090543" cy="6604485"/>
          </a:xfrm>
          <a:prstGeom prst="rect">
            <a:avLst/>
          </a:prstGeom>
          <a:noFill/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/>
              <a:t>Администрация городского округа Электросталь.</a:t>
            </a:r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6" y="378823"/>
            <a:ext cx="6008913" cy="1497275"/>
          </a:xfrm>
        </p:spPr>
        <p:txBody>
          <a:bodyPr rtlCol="0">
            <a:normAutofit/>
          </a:bodyPr>
          <a:lstStyle/>
          <a:p>
            <a:r>
              <a:rPr lang="ru-RU" sz="4400" b="1" dirty="0"/>
              <a:t>ВНИМАНИЕ! ОПАСНОЕ РАСТЕНИЕ!</a:t>
            </a: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92500"/>
          </a:bodyPr>
          <a:lstStyle/>
          <a:p>
            <a:r>
              <a:rPr lang="ru-RU" b="1" dirty="0"/>
              <a:t>Особенно опасен в период цветения </a:t>
            </a:r>
          </a:p>
          <a:p>
            <a:r>
              <a:rPr lang="ru-RU" b="1" dirty="0"/>
              <a:t>(июнь-июль) и в начале созревания (август)!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3236" y="222070"/>
            <a:ext cx="5686696" cy="3265714"/>
          </a:xfrm>
        </p:spPr>
        <p:txBody>
          <a:bodyPr vert="horz" lIns="0" tIns="45720" rIns="91440" bIns="4572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Борщевик растет на лугах, опушках, вдоль дорог. В высоту достигает 2.5 – 3 метра, имеет полный стебель, большие листья и белые цветки собранные в зонтик.</a:t>
            </a:r>
          </a:p>
          <a:p>
            <a:pPr algn="just">
              <a:lnSpc>
                <a:spcPct val="100000"/>
              </a:lnSpc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Наибольшую опасность борщевик представляет в летнее время. Сильная аллергия может быть вызвана запахом, пыльцой и соком ядовитого растения, известны случаи, когда люди получали токсические отравления. Содержащиеся в растении кумарин и эфирные масла способствуют образованию ожогов при прикосновении.</a:t>
            </a:r>
          </a:p>
          <a:p>
            <a:pPr algn="just">
              <a:lnSpc>
                <a:spcPct val="100000"/>
              </a:lnSpc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/>
              <a:t>Администрация городского округа Электросталь.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2050" name="Picture 2" descr="C:\Users\Володя\Pictures\Борщевик.jpg"/>
          <p:cNvPicPr>
            <a:picLocks noChangeAspect="1" noChangeArrowheads="1"/>
          </p:cNvPicPr>
          <p:nvPr/>
        </p:nvPicPr>
        <p:blipFill>
          <a:blip r:embed="rId3"/>
          <a:srcRect l="615" r="615" b="13646"/>
          <a:stretch>
            <a:fillRect/>
          </a:stretch>
        </p:blipFill>
        <p:spPr bwMode="auto">
          <a:xfrm>
            <a:off x="73599" y="3413848"/>
            <a:ext cx="12043203" cy="3384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217995"/>
            <a:ext cx="10515600" cy="1325563"/>
          </a:xfrm>
        </p:spPr>
        <p:txBody>
          <a:bodyPr rtlCol="0">
            <a:normAutofit/>
          </a:bodyPr>
          <a:lstStyle/>
          <a:p>
            <a:r>
              <a:rPr lang="ru-RU" sz="4400" b="1" dirty="0"/>
              <a:t>ВНИМАНИЕ! ОПАСНОЕ РАСТЕНИЕ!</a:t>
            </a: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8012" y="1325793"/>
            <a:ext cx="11247119" cy="629105"/>
          </a:xfrm>
        </p:spPr>
        <p:txBody>
          <a:bodyPr rtlCol="0"/>
          <a:lstStyle/>
          <a:p>
            <a:r>
              <a:rPr lang="ru-RU" sz="2000" b="1" dirty="0"/>
              <a:t>Все проблемы, связанные с борщевиками, в основном относятся лишь к одному виду, «агрессору» дорожных обочин и запущенных полей –борщевику </a:t>
            </a:r>
            <a:r>
              <a:rPr lang="ru-RU" sz="2000" b="1" dirty="0" err="1"/>
              <a:t>сосновского</a:t>
            </a:r>
            <a:r>
              <a:rPr lang="ru-RU" sz="2000" b="1" dirty="0"/>
              <a:t> (</a:t>
            </a:r>
            <a:r>
              <a:rPr lang="ru-RU" sz="2000" b="1" dirty="0" err="1"/>
              <a:t>Heracleum</a:t>
            </a:r>
            <a:r>
              <a:rPr lang="ru-RU" sz="2000" b="1" dirty="0"/>
              <a:t> </a:t>
            </a:r>
            <a:r>
              <a:rPr lang="ru-RU" sz="2000" b="1" dirty="0" err="1"/>
              <a:t>sosnowskiy</a:t>
            </a:r>
            <a:r>
              <a:rPr lang="ru-RU" sz="2000" b="1" dirty="0"/>
              <a:t>).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0825" y="1993628"/>
            <a:ext cx="10244225" cy="454353"/>
          </a:xfrm>
        </p:spPr>
        <p:txBody>
          <a:bodyPr rtlCol="0"/>
          <a:lstStyle/>
          <a:p>
            <a:pPr algn="ctr"/>
            <a:r>
              <a:rPr lang="ru-RU" sz="2400" dirty="0"/>
              <a:t>Откуда взялся Борщевик Сосновского?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4767" y="3605349"/>
            <a:ext cx="11025050" cy="2534194"/>
          </a:xfrm>
        </p:spPr>
        <p:txBody>
          <a:bodyPr rtlCol="0">
            <a:normAutofit fontScale="92500" lnSpcReduction="20000"/>
          </a:bodyPr>
          <a:lstStyle/>
          <a:p>
            <a:pPr algn="just"/>
            <a:endParaRPr lang="ru-RU" dirty="0"/>
          </a:p>
          <a:p>
            <a:pPr algn="just"/>
            <a:r>
              <a:rPr lang="ru-RU" sz="2200" b="1" dirty="0">
                <a:latin typeface="Arial" pitchFamily="34" charset="0"/>
                <a:cs typeface="Arial" pitchFamily="34" charset="0"/>
              </a:rPr>
              <a:t>Был введен искусственно. Изначально полагалось, что это будет силосная культура для корма скота.</a:t>
            </a:r>
          </a:p>
          <a:p>
            <a:pPr algn="just"/>
            <a:r>
              <a:rPr lang="ru-RU" sz="2200" b="1" dirty="0">
                <a:latin typeface="Arial" pitchFamily="34" charset="0"/>
                <a:cs typeface="Arial" pitchFamily="34" charset="0"/>
              </a:rPr>
              <a:t>Но позже выяснилось, что для кормления скота борщевик Сосновского применять нельзя (молоко животных приобретает горький вкус и становится не пригодным как для кормления потомства, так и для употребления людям).</a:t>
            </a:r>
          </a:p>
          <a:p>
            <a:pPr algn="just"/>
            <a:r>
              <a:rPr lang="ru-RU" sz="2200" b="1" dirty="0">
                <a:latin typeface="Arial" pitchFamily="34" charset="0"/>
                <a:cs typeface="Arial" pitchFamily="34" charset="0"/>
              </a:rPr>
              <a:t>Культивирование борщевика было начато в СССР после Великой Отечественной войны по распоряжению И. В. Сталина, за что впоследствии он получил у крестьян название «Месть Сталина». До 70-х годов XX века его высаживали вдоль дорог для предотвращения выхода на них сельскохозяйственных и диких животных.</a:t>
            </a:r>
          </a:p>
          <a:p>
            <a:pPr algn="just" rtl="0"/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/>
              <a:t>Администрация городского округа Электросталь.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316582" y="2455817"/>
            <a:ext cx="692332" cy="1097280"/>
          </a:xfrm>
          <a:prstGeom prst="downArrow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3075" name="Picture 3" descr="C:\Users\Володя\Pictures\borshevik-pre112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056" y="1983535"/>
            <a:ext cx="2129150" cy="1596863"/>
          </a:xfrm>
          <a:prstGeom prst="rect">
            <a:avLst/>
          </a:prstGeom>
          <a:noFill/>
        </p:spPr>
      </p:pic>
      <p:pic>
        <p:nvPicPr>
          <p:cNvPr id="3076" name="Picture 4" descr="C:\Users\Володя\Pictures\regnum_picture_15639743741043635_nor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5849" y="1955097"/>
            <a:ext cx="2463340" cy="1803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F674264-BCEC-4B65-BCCB-84112D3E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020" y="214222"/>
            <a:ext cx="8825266" cy="1327196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/>
              <a:t>ОПАСНОСТЬ БОРЩЕВИКА</a:t>
            </a:r>
            <a:endParaRPr lang="ru-RU" noProof="1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FFBF84-B41C-4FA8-BD4A-97F6C064C3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Администрация городского округа Электросталь.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1" dirty="0" smtClean="0"/>
              <a:pPr rtl="0"/>
              <a:t>6</a:t>
            </a:fld>
            <a:endParaRPr lang="ru-RU" noProof="1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81897" y="1227911"/>
            <a:ext cx="6191794" cy="4389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 algn="just">
              <a:spcBef>
                <a:spcPts val="600"/>
              </a:spcBef>
              <a:buClr>
                <a:schemeClr val="bg2"/>
              </a:buClr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Опасным борщевик делают ядовитые вещества, которые он выделяет в атмосферу.</a:t>
            </a:r>
          </a:p>
          <a:p>
            <a:pPr marL="180000" indent="-180000" algn="just">
              <a:spcBef>
                <a:spcPts val="600"/>
              </a:spcBef>
              <a:buClr>
                <a:schemeClr val="bg2"/>
              </a:buClr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Листья борщевика богаты эфирными маслами.</a:t>
            </a:r>
          </a:p>
          <a:p>
            <a:pPr marL="180000" indent="-180000" algn="just">
              <a:spcBef>
                <a:spcPts val="600"/>
              </a:spcBef>
              <a:buClr>
                <a:schemeClr val="bg2"/>
              </a:buClr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Прикосновение к растению может вызывать раздражение и ожог кожи за счёт того, что все части растений содержат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фуранокумарины-вещества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резко повышающие чувствительность организма к ультрафиолетовому излучению. Самые сильные ожоги борщевик вызывает, соприкасаясь с кожными покровами в ясные солнечные дни.</a:t>
            </a:r>
          </a:p>
          <a:p>
            <a:pPr marL="180000" indent="-180000" algn="just">
              <a:spcBef>
                <a:spcPts val="600"/>
              </a:spcBef>
              <a:buClr>
                <a:schemeClr val="bg2"/>
              </a:buClr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Чтобы получить ожог, достаточно и непродолжительного и несильного облучения солнцем участка кожи, испачканного соком растения.</a:t>
            </a:r>
          </a:p>
          <a:p>
            <a:pPr marL="180000" indent="-180000" algn="just">
              <a:spcBef>
                <a:spcPts val="600"/>
              </a:spcBef>
              <a:buClr>
                <a:schemeClr val="bg2"/>
              </a:buClr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Володя\Pictures\00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5" y="1620157"/>
            <a:ext cx="4394151" cy="348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17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24568C-56E6-4923-BD06-A73B1839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42" y="303652"/>
            <a:ext cx="9565249" cy="1237765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/>
              <a:t>ОПАСНОСТЬ БОРЩЕВИКА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5F46D-4480-4519-95A2-222F038523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806" y="5056094"/>
            <a:ext cx="11181805" cy="1423466"/>
          </a:xfrm>
        </p:spPr>
        <p:txBody>
          <a:bodyPr rtlCol="0"/>
          <a:lstStyle/>
          <a:p>
            <a:pPr algn="ctr"/>
            <a:r>
              <a:rPr lang="ru-RU" b="1" dirty="0"/>
              <a:t>Будьте внимательны во время прогулки!</a:t>
            </a:r>
          </a:p>
          <a:p>
            <a:pPr algn="ctr"/>
            <a:r>
              <a:rPr lang="ru-RU" b="1" dirty="0"/>
              <a:t>Особенно опасно контактировать с БОРЩЕВИКОМ в солнечную погоду. 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631035-F5E3-46D5-B807-5F49C1F57A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Администрация городского округа Электросталь.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8A5CE3-2115-4267-9A88-04013EE99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3893" y="1228876"/>
            <a:ext cx="7106193" cy="377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поражённых участках кожи возникает ожог второй степени (волдыри, заполненные жидкостью). 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Особая опасность заключается в том, что прикосновение к растению первое время не дает никаких неприятных ощущений.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Реакция от контакта с борщевиком проявляется не сразу, а по прошествии некоторого времени – от нескольких часов до нескольких суток.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Являетсяконтактнымидыхательнымаллергеномиимеетсильныйзапах,которыйощущаетсяужевпятиметрахотрастения(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распухаетгортань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Будьте внимательны во время прогулки!</a:t>
            </a:r>
          </a:p>
        </p:txBody>
      </p:sp>
      <p:pic>
        <p:nvPicPr>
          <p:cNvPr id="5122" name="Picture 2" descr="C:\Users\Володя\Pictures\ij-1024x768.jpg"/>
          <p:cNvPicPr>
            <a:picLocks noChangeAspect="1" noChangeArrowheads="1"/>
          </p:cNvPicPr>
          <p:nvPr/>
        </p:nvPicPr>
        <p:blipFill>
          <a:blip r:embed="rId3"/>
          <a:srcRect l="3691" b="5906"/>
          <a:stretch>
            <a:fillRect/>
          </a:stretch>
        </p:blipFill>
        <p:spPr bwMode="auto">
          <a:xfrm>
            <a:off x="7387423" y="1345475"/>
            <a:ext cx="4617222" cy="3383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99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4000" b="1" dirty="0"/>
              <a:t>ПРИЗНАКИ КОНТАКТА С БОРЩЕВИКОМ</a:t>
            </a:r>
            <a:endParaRPr lang="ru-RU" sz="4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B30A82-8E4A-471C-A080-278975C95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Администрация городского округа Электросталь.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6390" y="1541414"/>
            <a:ext cx="5368833" cy="431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Сильное покраснение;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Жжение и легкий зуд травмированного участка;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Покраснение сменяется увеличивающимися волдырями, внутри которых находится прозрачная жидкость;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может повыситься температура тела;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 общее легкое недомогание.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травма от контакта с борщевиком похожа на стандартный ожог второй степени</a:t>
            </a:r>
          </a:p>
          <a:p>
            <a:pPr marL="180000" indent="-180000" algn="just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0D25F46D-4480-4519-95A2-222F0385239E}"/>
              </a:ext>
            </a:extLst>
          </p:cNvPr>
          <p:cNvSpPr txBox="1">
            <a:spLocks/>
          </p:cNvSpPr>
          <p:nvPr/>
        </p:nvSpPr>
        <p:spPr>
          <a:xfrm>
            <a:off x="727806" y="5056094"/>
            <a:ext cx="10571565" cy="913632"/>
          </a:xfrm>
          <a:prstGeom prst="rect">
            <a:avLst/>
          </a:prstGeom>
        </p:spPr>
        <p:txBody>
          <a:bodyPr rtlCol="0"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3860" y="5308266"/>
            <a:ext cx="6419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НЕМЕДЛЕННО ОБРАТИТЬСЯ ЗА ПОМОЩЬЮ!</a:t>
            </a:r>
            <a:endParaRPr lang="ru-RU" sz="2400" dirty="0"/>
          </a:p>
        </p:txBody>
      </p:sp>
      <p:pic>
        <p:nvPicPr>
          <p:cNvPr id="6147" name="Picture 3" descr="C:\Users\Володя\Pictures\pngtree-outpatient-outpatient-doctor-doctors-cartoon-png-image_4791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5591" y="1685109"/>
            <a:ext cx="3426640" cy="3426640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 rot="16200000">
            <a:off x="6505305" y="2677886"/>
            <a:ext cx="1071154" cy="1358537"/>
          </a:xfrm>
          <a:prstGeom prst="downArrow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4000" b="1" dirty="0"/>
              <a:t>ПЕРВАЯ ПОМОЩЬ ПРИ КОНТАКТЕ С БОРЩЕВИКОМ</a:t>
            </a:r>
            <a:endParaRPr lang="ru-RU" sz="4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B30A82-8E4A-471C-A080-278975C95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/>
              <a:t>Администрация городского округа Электросталь.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1073" y="1580606"/>
            <a:ext cx="6087291" cy="4140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защитить пораженные участки от солнечных лучей минимум на двое суток;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тщательно промыть пораженные места водой с мылом; 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принять антигистаминное средство;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 оказания первой помощи необходимо обратиться к врачу;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ожог затронул глаза, рот или другие слизистые оболочки, немедленно промойте! к врачу обращаться нужно настолько срочно, насколько это возможно;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наложить повязку (непроницаемую для света , желательно светлую).</a:t>
            </a:r>
          </a:p>
        </p:txBody>
      </p:sp>
      <p:pic>
        <p:nvPicPr>
          <p:cNvPr id="7170" name="Picture 2" descr="C:\Users\Володя\Pictures\im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8133" y="1539513"/>
            <a:ext cx="3254038" cy="29802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44046" y="4563683"/>
            <a:ext cx="5947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НЕМЕДЛЕННО ОБРАТИТЬСЯ ЗА ПОМОЩЬЮ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ПО ТЕЛЕФОНАМ:112, 103</a:t>
            </a:r>
          </a:p>
        </p:txBody>
      </p:sp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</p:sld>
</file>

<file path=ppt/theme/theme1.xml><?xml version="1.0" encoding="utf-8"?>
<a:theme xmlns:a="http://schemas.openxmlformats.org/drawingml/2006/main" name="tf22977542_win32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657_TF22977542" id="{BFD103F6-B756-4241-8A62-8A5DCCFC94F1}" vid="{BDB6EC45-ADC3-492A-B1CD-3D723C23B06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tf22977542_win32</Template>
  <TotalTime>0</TotalTime>
  <Words>1087</Words>
  <Application>Microsoft Office PowerPoint</Application>
  <PresentationFormat>Широкоэкранный</PresentationFormat>
  <Paragraphs>98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Gill Sans MT</vt:lpstr>
      <vt:lpstr>Montserrat</vt:lpstr>
      <vt:lpstr>tf22977542_win32</vt:lpstr>
      <vt:lpstr>ОСТОРОЖНО. ОПАСНО.  БОРЩЕВИК.</vt:lpstr>
      <vt:lpstr>Что представляет из себя борщевик его опасность и влияние на здоровье людей</vt:lpstr>
      <vt:lpstr>ВНИМАНИЕ! ОПАСНОЕ РАСТЕНИЕ!</vt:lpstr>
      <vt:lpstr>ВНИМАНИЕ! ОПАСНОЕ РАСТЕНИЕ!</vt:lpstr>
      <vt:lpstr>ВНИМАНИЕ! ОПАСНОЕ РАСТЕНИЕ!</vt:lpstr>
      <vt:lpstr>ОПАСНОСТЬ БОРЩЕВИКА</vt:lpstr>
      <vt:lpstr>ОПАСНОСТЬ БОРЩЕВИКА</vt:lpstr>
      <vt:lpstr>ПРИЗНАКИ КОНТАКТА С БОРЩЕВИКОМ</vt:lpstr>
      <vt:lpstr>ПЕРВАЯ ПОМОЩЬ ПРИ КОНТАКТЕ С БОРЩЕВИКОМ</vt:lpstr>
      <vt:lpstr>УВАЖАЕМЫЕ РОДИТЕЛИ ПОМНИТЕ!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2020-09-30T16:55:08Z</dcterms:created>
  <dcterms:modified xsi:type="dcterms:W3CDTF">2020-10-01T06:31:33Z</dcterms:modified>
</cp:coreProperties>
</file>