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8"/>
  </p:notesMasterIdLst>
  <p:sldIdLst>
    <p:sldId id="256" r:id="rId2"/>
    <p:sldId id="270" r:id="rId3"/>
    <p:sldId id="305" r:id="rId4"/>
    <p:sldId id="306" r:id="rId5"/>
    <p:sldId id="293" r:id="rId6"/>
    <p:sldId id="294" r:id="rId7"/>
    <p:sldId id="303" r:id="rId8"/>
    <p:sldId id="271" r:id="rId9"/>
    <p:sldId id="286" r:id="rId10"/>
    <p:sldId id="287" r:id="rId11"/>
    <p:sldId id="288" r:id="rId12"/>
    <p:sldId id="289" r:id="rId13"/>
    <p:sldId id="307" r:id="rId14"/>
    <p:sldId id="291" r:id="rId15"/>
    <p:sldId id="292" r:id="rId16"/>
    <p:sldId id="308" r:id="rId17"/>
  </p:sldIdLst>
  <p:sldSz cx="10323513" cy="7192963"/>
  <p:notesSz cx="9866313" cy="67357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8DC9D7A-73E3-4297-97A9-C790E50FB28B}">
  <a:tblStyle styleId="{58DC9D7A-73E3-4297-97A9-C790E50FB2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121025" y="504825"/>
            <a:ext cx="3627438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1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52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08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474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711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737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605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169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848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37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098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96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940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4825"/>
            <a:ext cx="3627437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28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517669" y="919870"/>
            <a:ext cx="1466901" cy="605392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37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912"/>
            <a:ext cx="9778659" cy="7202875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525386"/>
            <a:ext cx="9988769" cy="4142194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151575" y="5983087"/>
            <a:ext cx="6187818" cy="60552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774264" y="1525367"/>
            <a:ext cx="6060322" cy="41420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419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784254" y="6254911"/>
            <a:ext cx="7549379" cy="938078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3028863" y="6483945"/>
            <a:ext cx="6778700" cy="4413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16179" lvl="0" indent="-258089">
              <a:spcBef>
                <a:spcPts val="0"/>
              </a:spcBef>
              <a:spcAft>
                <a:spcPts val="0"/>
              </a:spcAft>
              <a:buSzPts val="1300"/>
              <a:buNone/>
              <a:defRPr sz="1468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8600670" y="6483945"/>
            <a:ext cx="1679264" cy="4413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9" y="-2"/>
            <a:ext cx="2486980" cy="938078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8600670" y="6483945"/>
            <a:ext cx="1679264" cy="4413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7842937" y="6254911"/>
            <a:ext cx="2486980" cy="938078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9" y="-2"/>
            <a:ext cx="2486980" cy="938078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37"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37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9311" y="548999"/>
            <a:ext cx="5936697" cy="1071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9311" y="1856242"/>
            <a:ext cx="6923663" cy="439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00670" y="6483945"/>
            <a:ext cx="1679264" cy="44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35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8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578177" y="1296908"/>
            <a:ext cx="6710283" cy="3343965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pPr algn="ctr"/>
            <a:r>
              <a:rPr lang="ru-RU" sz="3200" dirty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Перечень свободных земельных участков и производственных площадей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346482-98F1-49E8-AD6E-5E674F0E16C6}"/>
              </a:ext>
            </a:extLst>
          </p:cNvPr>
          <p:cNvSpPr/>
          <p:nvPr/>
        </p:nvSpPr>
        <p:spPr>
          <a:xfrm>
            <a:off x="492147" y="3966844"/>
            <a:ext cx="6882342" cy="4050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/>
            <a:r>
              <a:rPr lang="ru-RU" sz="2032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Городского округа Электросталь Московской области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A892F5-2A96-4CAF-84B2-20558096416C}"/>
              </a:ext>
            </a:extLst>
          </p:cNvPr>
          <p:cNvSpPr/>
          <p:nvPr/>
        </p:nvSpPr>
        <p:spPr>
          <a:xfrm>
            <a:off x="6649802" y="6022638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EEF78A-E78B-4E95-8783-A84E98709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750" y="2121716"/>
            <a:ext cx="792593" cy="847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950595" y="3224262"/>
            <a:ext cx="4422379" cy="60356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pPr algn="ctr"/>
            <a:r>
              <a:rPr lang="en" sz="3387" dirty="0"/>
              <a:t>185,244 users</a:t>
            </a:r>
            <a:endParaRPr sz="3387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E9E3C8-EB04-4A17-A7AB-A178F3EF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94" y="2148628"/>
            <a:ext cx="2249400" cy="7305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097ECB-3091-4EA3-9F49-DEAFD2E64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92" y="2879149"/>
            <a:ext cx="2249400" cy="750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BFD427-CC68-4A3E-843B-B3F8E4360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92" y="3629249"/>
            <a:ext cx="2249400" cy="6641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89CF5B-51E2-4084-942E-79B60B766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92" y="4293384"/>
            <a:ext cx="2249400" cy="8081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31B5D6-776A-4674-A755-DDB02B9D1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92" y="5101515"/>
            <a:ext cx="2249400" cy="93712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91F9FC3-2A06-4346-824C-4D79E8EF9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837681"/>
              </p:ext>
            </p:extLst>
          </p:nvPr>
        </p:nvGraphicFramePr>
        <p:xfrm>
          <a:off x="2054592" y="1516904"/>
          <a:ext cx="5743467" cy="45217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248377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018194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721127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1755769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</a:tblGrid>
              <a:tr h="654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685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50:16:0704015:73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ПАО «Машиностроительный завод»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3235" marR="103235" marT="51618" marB="51618"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25,6678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Новые Дома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49909"/>
                  </a:ext>
                </a:extLst>
              </a:tr>
              <a:tr h="7914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50:46:0060106:40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116,8600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</a:t>
                      </a: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</a:t>
                      </a: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Электросталь, ул. Юбилейная, дом 3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530432"/>
                  </a:ext>
                </a:extLst>
              </a:tr>
              <a:tr h="656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50:16:0704018:200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5,5855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Елизаветино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146945"/>
                  </a:ext>
                </a:extLst>
              </a:tr>
              <a:tr h="805188">
                <a:tc>
                  <a:txBody>
                    <a:bodyPr/>
                    <a:lstStyle/>
                    <a:p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50:16:0704017:203</a:t>
                      </a:r>
                      <a:endParaRPr lang="ru-RU" sz="1800" dirty="0"/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11,8243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вблизи деревни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Всеволодово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311256"/>
                  </a:ext>
                </a:extLst>
              </a:tr>
              <a:tr h="9291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50:16:0000000:60745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113,8304 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Елизаветино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43573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D23167-BFF9-42C0-8333-82430B82F802}"/>
              </a:ext>
            </a:extLst>
          </p:cNvPr>
          <p:cNvSpPr/>
          <p:nvPr/>
        </p:nvSpPr>
        <p:spPr>
          <a:xfrm>
            <a:off x="8333662" y="6497519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B6D6F72-96C6-4709-A38C-865D3EF1C087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3043930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950595" y="3224262"/>
            <a:ext cx="4422379" cy="60356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pPr algn="ctr"/>
            <a:r>
              <a:rPr lang="en" sz="3387" dirty="0"/>
              <a:t>185,244 users</a:t>
            </a:r>
            <a:endParaRPr sz="3387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C437F7-0D81-4A0F-A51B-D4D01F159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87" y="1940147"/>
            <a:ext cx="2535332" cy="664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EEE662-06D1-46B5-B3F4-8D0E379FE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87" y="2604802"/>
            <a:ext cx="2535332" cy="7677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B89982-90C9-468F-91CF-1B285CF2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87" y="3387357"/>
            <a:ext cx="2535332" cy="8055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17CFE0-B769-4465-B513-EB1971DED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87" y="4207726"/>
            <a:ext cx="2535332" cy="754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190169-A55E-4193-A070-509806639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87" y="4976802"/>
            <a:ext cx="2535332" cy="918938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AB697F8-3D4B-44EE-A119-A83FF7069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719622"/>
              </p:ext>
            </p:extLst>
          </p:nvPr>
        </p:nvGraphicFramePr>
        <p:xfrm>
          <a:off x="1912887" y="1428380"/>
          <a:ext cx="6497740" cy="44673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543650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032110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712142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2209838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</a:tblGrid>
              <a:tr h="5161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653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50:16:0704017:207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ПАО «Машиностроительный завод»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3235" marR="103235" marT="51618" marB="51618"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0,0174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49909"/>
                  </a:ext>
                </a:extLst>
              </a:tr>
              <a:tr h="7914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50:16:0704017:208 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0,0066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718436"/>
                  </a:ext>
                </a:extLst>
              </a:tr>
              <a:tr h="810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50:16:0704017:209 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0,0046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146945"/>
                  </a:ext>
                </a:extLst>
              </a:tr>
              <a:tr h="766672">
                <a:tc>
                  <a:txBody>
                    <a:bodyPr/>
                    <a:lstStyle/>
                    <a:p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50:16:0704017:211</a:t>
                      </a:r>
                      <a:endParaRPr lang="ru-RU" sz="1800" dirty="0"/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2,2154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339098"/>
                  </a:ext>
                </a:extLst>
              </a:tr>
              <a:tr h="9291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50:16:0704017:213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0,5004  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361456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873315-CF8E-4A83-A7FC-8770C2049DA6}"/>
              </a:ext>
            </a:extLst>
          </p:cNvPr>
          <p:cNvSpPr/>
          <p:nvPr/>
        </p:nvSpPr>
        <p:spPr>
          <a:xfrm>
            <a:off x="8333662" y="6497519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354F135-B828-4609-996E-D90CF943C005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2036355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950595" y="3224262"/>
            <a:ext cx="4422379" cy="60356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pPr algn="ctr"/>
            <a:r>
              <a:rPr lang="en" sz="3387" dirty="0"/>
              <a:t>185,244 users</a:t>
            </a:r>
            <a:endParaRPr sz="3387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09C958-E7B8-4850-BAE9-ED5628559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8" y="3144587"/>
            <a:ext cx="3435751" cy="10377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A268F9-EAF6-4111-90B8-28B37136D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7" y="4182339"/>
            <a:ext cx="3435751" cy="1151612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A69D7061-6602-47E4-BBE6-4A645467E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676644"/>
              </p:ext>
            </p:extLst>
          </p:nvPr>
        </p:nvGraphicFramePr>
        <p:xfrm>
          <a:off x="769429" y="2321692"/>
          <a:ext cx="8784655" cy="30444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438902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499965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933670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2912118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</a:tblGrid>
              <a:tr h="8239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14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14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14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14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10504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50:16:0704017:214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ПАО «Машиностроительный завод»</a:t>
                      </a:r>
                      <a:endParaRPr lang="ru-RU" sz="14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11,3526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14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14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49909"/>
                  </a:ext>
                </a:extLst>
              </a:tr>
              <a:tr h="11378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50:16:0000000:70972 </a:t>
                      </a:r>
                      <a:endParaRPr lang="ru-RU" sz="14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156,5919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деревня Бабеево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718436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C4D526-1C79-4AE5-83AD-3F04351FB09C}"/>
              </a:ext>
            </a:extLst>
          </p:cNvPr>
          <p:cNvSpPr/>
          <p:nvPr/>
        </p:nvSpPr>
        <p:spPr>
          <a:xfrm>
            <a:off x="8333662" y="6497519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7063C3-13BD-44F1-ACD4-377153346010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359272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358086" y="2586006"/>
            <a:ext cx="9082215" cy="2333854"/>
            <a:chOff x="185742" y="1287960"/>
            <a:chExt cx="8044527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93A69B-D02A-4DEA-9009-41456AD259D8}"/>
              </a:ext>
            </a:extLst>
          </p:cNvPr>
          <p:cNvSpPr/>
          <p:nvPr/>
        </p:nvSpPr>
        <p:spPr>
          <a:xfrm>
            <a:off x="2112014" y="3228763"/>
            <a:ext cx="5570960" cy="103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32" b="1" dirty="0">
                <a:solidFill>
                  <a:schemeClr val="tx1"/>
                </a:solidFill>
                <a:latin typeface="Arial Narrow" panose="020B0606020202030204" pitchFamily="34" charset="0"/>
              </a:rPr>
              <a:t>Перечень свободных производственных площадей на территории городского округа Электросталь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B63DEB2-DBB7-4E3E-BF6C-D9962C1DB9E5}"/>
              </a:ext>
            </a:extLst>
          </p:cNvPr>
          <p:cNvSpPr/>
          <p:nvPr/>
        </p:nvSpPr>
        <p:spPr>
          <a:xfrm>
            <a:off x="8333662" y="6497519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699856-4FB5-486F-9C6E-FB22E2A50797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1826955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3128525" y="6480660"/>
            <a:ext cx="7074868" cy="35631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r>
              <a:rPr lang="ru-RU" sz="12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производственных площадей на территории городского округа Электросталь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3CBE916D-AFBE-4EC1-8195-AFE142D2F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318214"/>
              </p:ext>
            </p:extLst>
          </p:nvPr>
        </p:nvGraphicFramePr>
        <p:xfrm>
          <a:off x="1492645" y="1397055"/>
          <a:ext cx="8436422" cy="424380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8003">
                  <a:extLst>
                    <a:ext uri="{9D8B030D-6E8A-4147-A177-3AD203B41FA5}">
                      <a16:colId xmlns:a16="http://schemas.microsoft.com/office/drawing/2014/main" val="2589054931"/>
                    </a:ext>
                  </a:extLst>
                </a:gridCol>
                <a:gridCol w="1925143">
                  <a:extLst>
                    <a:ext uri="{9D8B030D-6E8A-4147-A177-3AD203B41FA5}">
                      <a16:colId xmlns:a16="http://schemas.microsoft.com/office/drawing/2014/main" val="3011845114"/>
                    </a:ext>
                  </a:extLst>
                </a:gridCol>
                <a:gridCol w="1248575">
                  <a:extLst>
                    <a:ext uri="{9D8B030D-6E8A-4147-A177-3AD203B41FA5}">
                      <a16:colId xmlns:a16="http://schemas.microsoft.com/office/drawing/2014/main" val="3552145163"/>
                    </a:ext>
                  </a:extLst>
                </a:gridCol>
                <a:gridCol w="1030861">
                  <a:extLst>
                    <a:ext uri="{9D8B030D-6E8A-4147-A177-3AD203B41FA5}">
                      <a16:colId xmlns:a16="http://schemas.microsoft.com/office/drawing/2014/main" val="4223440641"/>
                    </a:ext>
                  </a:extLst>
                </a:gridCol>
                <a:gridCol w="1235470">
                  <a:extLst>
                    <a:ext uri="{9D8B030D-6E8A-4147-A177-3AD203B41FA5}">
                      <a16:colId xmlns:a16="http://schemas.microsoft.com/office/drawing/2014/main" val="3858615950"/>
                    </a:ext>
                  </a:extLst>
                </a:gridCol>
                <a:gridCol w="1718370">
                  <a:extLst>
                    <a:ext uri="{9D8B030D-6E8A-4147-A177-3AD203B41FA5}">
                      <a16:colId xmlns:a16="http://schemas.microsoft.com/office/drawing/2014/main" val="2236544896"/>
                    </a:ext>
                  </a:extLst>
                </a:gridCol>
              </a:tblGrid>
              <a:tr h="494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Наименование организации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Месторасположение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Условия предоставления производственных площадей 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Суммарная свободная площадь производственных помещений, кв. м.: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Наличие ограничений по СЗЗ: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Наличие инженерных коммуникаций: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904507"/>
                  </a:ext>
                </a:extLst>
              </a:tr>
              <a:tr h="53442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«ЭЗТМ»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(Блок складов)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Красная д.19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и продажа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9000,0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Газоснабжение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7454142"/>
                  </a:ext>
                </a:extLst>
              </a:tr>
              <a:tr h="48981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«ЭЗТМ»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(Склад №8)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Красная д.19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Продажа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3366,4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5952109"/>
                  </a:ext>
                </a:extLst>
              </a:tr>
              <a:tr h="65486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АО «МЗ «Электросталь»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ул. Железнодорожная д.1 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с последующей продажей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9845,6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СЗЗ 500 м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Газоснабжение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33915174"/>
                  </a:ext>
                </a:extLst>
              </a:tr>
              <a:tr h="488446">
                <a:tc rowSpan="5">
                  <a:txBody>
                    <a:bodyPr/>
                    <a:lstStyle/>
                    <a:p>
                      <a:pPr marL="2286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«ЭХМЗ им. Н.Д. Зелинского»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 д.1, территории №2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с последующей продажей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5760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Ограничение прав в соответствии со статьей 56 ЗК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5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8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6475381"/>
                  </a:ext>
                </a:extLst>
              </a:tr>
              <a:tr h="480589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 д.1, территории №1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4752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864696"/>
                  </a:ext>
                </a:extLst>
              </a:tr>
              <a:tr h="357668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 д.1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с последующей продажей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4304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71648"/>
                  </a:ext>
                </a:extLst>
              </a:tr>
              <a:tr h="357668">
                <a:tc vMerge="1">
                  <a:txBody>
                    <a:bodyPr/>
                    <a:lstStyle/>
                    <a:p>
                      <a:pPr marL="2286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д. 1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Аренда с последующей продажей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3427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593325"/>
                  </a:ext>
                </a:extLst>
              </a:tr>
              <a:tr h="357668">
                <a:tc vMerge="1">
                  <a:txBody>
                    <a:bodyPr/>
                    <a:lstStyle/>
                    <a:p>
                      <a:pPr marL="2286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д. 1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800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28344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227488-2C55-45B3-B3BF-8D37D3B640B4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3322478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3100533" y="6493650"/>
            <a:ext cx="7074868" cy="35631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r>
              <a:rPr lang="ru-RU" sz="12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производственных площадей на территории городского округа Электросталь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3CBE916D-AFBE-4EC1-8195-AFE142D2F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716297"/>
              </p:ext>
            </p:extLst>
          </p:nvPr>
        </p:nvGraphicFramePr>
        <p:xfrm>
          <a:off x="1334612" y="1914547"/>
          <a:ext cx="7654289" cy="33638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28131">
                  <a:extLst>
                    <a:ext uri="{9D8B030D-6E8A-4147-A177-3AD203B41FA5}">
                      <a16:colId xmlns:a16="http://schemas.microsoft.com/office/drawing/2014/main" val="2589054931"/>
                    </a:ext>
                  </a:extLst>
                </a:gridCol>
                <a:gridCol w="1504667">
                  <a:extLst>
                    <a:ext uri="{9D8B030D-6E8A-4147-A177-3AD203B41FA5}">
                      <a16:colId xmlns:a16="http://schemas.microsoft.com/office/drawing/2014/main" val="3011845114"/>
                    </a:ext>
                  </a:extLst>
                </a:gridCol>
                <a:gridCol w="1270263">
                  <a:extLst>
                    <a:ext uri="{9D8B030D-6E8A-4147-A177-3AD203B41FA5}">
                      <a16:colId xmlns:a16="http://schemas.microsoft.com/office/drawing/2014/main" val="3552145163"/>
                    </a:ext>
                  </a:extLst>
                </a:gridCol>
                <a:gridCol w="1048767">
                  <a:extLst>
                    <a:ext uri="{9D8B030D-6E8A-4147-A177-3AD203B41FA5}">
                      <a16:colId xmlns:a16="http://schemas.microsoft.com/office/drawing/2014/main" val="4223440641"/>
                    </a:ext>
                  </a:extLst>
                </a:gridCol>
                <a:gridCol w="1445532">
                  <a:extLst>
                    <a:ext uri="{9D8B030D-6E8A-4147-A177-3AD203B41FA5}">
                      <a16:colId xmlns:a16="http://schemas.microsoft.com/office/drawing/2014/main" val="3858615950"/>
                    </a:ext>
                  </a:extLst>
                </a:gridCol>
                <a:gridCol w="1256929">
                  <a:extLst>
                    <a:ext uri="{9D8B030D-6E8A-4147-A177-3AD203B41FA5}">
                      <a16:colId xmlns:a16="http://schemas.microsoft.com/office/drawing/2014/main" val="1005509915"/>
                    </a:ext>
                  </a:extLst>
                </a:gridCol>
              </a:tblGrid>
              <a:tr h="515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Наименование организации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Месторасположение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Условия предоставления производственных площадей 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Суммарная свободная площадь производственных помещений, кв. м.: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Наличие ограничений по СЗЗ: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Наличие инженерных коммуникаций: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904507"/>
                  </a:ext>
                </a:extLst>
              </a:tr>
              <a:tr h="56976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АО «ЭНПО «Неорганика»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 д.4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с последующей продажей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11751,14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3689787"/>
                  </a:ext>
                </a:extLst>
              </a:tr>
              <a:tr h="56976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</a:t>
                      </a: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Электростальхлеб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»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Красная </a:t>
                      </a:r>
                    </a:p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д. 0/6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704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51974"/>
                  </a:ext>
                </a:extLst>
              </a:tr>
              <a:tr h="56976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ООО «Славянский </a:t>
                      </a: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Дом+К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»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Рабочая 31 Г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5000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0438446"/>
                  </a:ext>
                </a:extLst>
              </a:tr>
              <a:tr h="56976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АО «АТП-10»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Горького д .30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400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7851071"/>
                  </a:ext>
                </a:extLst>
              </a:tr>
              <a:tr h="569766">
                <a:tc>
                  <a:txBody>
                    <a:bodyPr/>
                    <a:lstStyle/>
                    <a:p>
                      <a:pPr marL="2286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«НИКБООР»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Строительный переулок д.5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500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28252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54064E-DF6A-4886-B8A2-10D1034ACE01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679649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3072542" y="6493650"/>
            <a:ext cx="7074868" cy="35631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r>
              <a:rPr lang="ru-RU" sz="12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производственных площадей на территории городского округа Электросталь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3CBE916D-AFBE-4EC1-8195-AFE142D2F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645092"/>
              </p:ext>
            </p:extLst>
          </p:nvPr>
        </p:nvGraphicFramePr>
        <p:xfrm>
          <a:off x="1492647" y="1842151"/>
          <a:ext cx="7338222" cy="350866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08870">
                  <a:extLst>
                    <a:ext uri="{9D8B030D-6E8A-4147-A177-3AD203B41FA5}">
                      <a16:colId xmlns:a16="http://schemas.microsoft.com/office/drawing/2014/main" val="2589054931"/>
                    </a:ext>
                  </a:extLst>
                </a:gridCol>
                <a:gridCol w="1478976">
                  <a:extLst>
                    <a:ext uri="{9D8B030D-6E8A-4147-A177-3AD203B41FA5}">
                      <a16:colId xmlns:a16="http://schemas.microsoft.com/office/drawing/2014/main" val="3011845114"/>
                    </a:ext>
                  </a:extLst>
                </a:gridCol>
                <a:gridCol w="1248575">
                  <a:extLst>
                    <a:ext uri="{9D8B030D-6E8A-4147-A177-3AD203B41FA5}">
                      <a16:colId xmlns:a16="http://schemas.microsoft.com/office/drawing/2014/main" val="3552145163"/>
                    </a:ext>
                  </a:extLst>
                </a:gridCol>
                <a:gridCol w="1030861">
                  <a:extLst>
                    <a:ext uri="{9D8B030D-6E8A-4147-A177-3AD203B41FA5}">
                      <a16:colId xmlns:a16="http://schemas.microsoft.com/office/drawing/2014/main" val="4223440641"/>
                    </a:ext>
                  </a:extLst>
                </a:gridCol>
                <a:gridCol w="1235470">
                  <a:extLst>
                    <a:ext uri="{9D8B030D-6E8A-4147-A177-3AD203B41FA5}">
                      <a16:colId xmlns:a16="http://schemas.microsoft.com/office/drawing/2014/main" val="3858615950"/>
                    </a:ext>
                  </a:extLst>
                </a:gridCol>
                <a:gridCol w="1235470">
                  <a:extLst>
                    <a:ext uri="{9D8B030D-6E8A-4147-A177-3AD203B41FA5}">
                      <a16:colId xmlns:a16="http://schemas.microsoft.com/office/drawing/2014/main" val="3852959835"/>
                    </a:ext>
                  </a:extLst>
                </a:gridCol>
              </a:tblGrid>
              <a:tr h="5697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Наименование организации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Месторасположение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Условия предоставления производственных площадей 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Суммарная свободная площадь производственных помещений, кв. м.: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</a:rPr>
                        <a:t>Наличие ограничений по СЗЗ: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Наличие инженерных коммуникаций: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904507"/>
                  </a:ext>
                </a:extLst>
              </a:tr>
              <a:tr h="489816">
                <a:tc row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АО «УПТК»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Рабочая д.33/1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480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6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8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52661" marR="52661" marT="26330" marB="2633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7454142"/>
                  </a:ext>
                </a:extLst>
              </a:tr>
              <a:tr h="489816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300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952124"/>
                  </a:ext>
                </a:extLst>
              </a:tr>
              <a:tr h="489816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1400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04957"/>
                  </a:ext>
                </a:extLst>
              </a:tr>
              <a:tr h="489816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3209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525563"/>
                  </a:ext>
                </a:extLst>
              </a:tr>
              <a:tr h="489816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2400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949050"/>
                  </a:ext>
                </a:extLst>
              </a:tr>
              <a:tr h="489816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307</a:t>
                      </a:r>
                    </a:p>
                  </a:txBody>
                  <a:tcPr marL="52661" marR="52661" marT="26330" marB="26330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642132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8735AA-6B42-442A-B059-0D320138F384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40257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358086" y="2588961"/>
            <a:ext cx="9082215" cy="2333854"/>
            <a:chOff x="185742" y="1287960"/>
            <a:chExt cx="8044527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93A69B-D02A-4DEA-9009-41456AD259D8}"/>
              </a:ext>
            </a:extLst>
          </p:cNvPr>
          <p:cNvSpPr/>
          <p:nvPr/>
        </p:nvSpPr>
        <p:spPr>
          <a:xfrm>
            <a:off x="2283748" y="3388082"/>
            <a:ext cx="5570960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32" b="1" dirty="0">
                <a:solidFill>
                  <a:schemeClr val="tx1"/>
                </a:solidFill>
                <a:latin typeface="Arial Narrow" panose="020B0606020202030204" pitchFamily="34" charset="0"/>
              </a:rPr>
              <a:t>Перечень свободных земельных участков для реализации инвестиционных проектов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607A8BD-D973-4C8F-8F8A-630FF2B86919}"/>
              </a:ext>
            </a:extLst>
          </p:cNvPr>
          <p:cNvSpPr/>
          <p:nvPr/>
        </p:nvSpPr>
        <p:spPr>
          <a:xfrm>
            <a:off x="8333662" y="6497519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AB3353-CB15-4B60-95BE-12B55102BDDE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3072541" y="6493650"/>
            <a:ext cx="7074868" cy="35631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r>
              <a:rPr lang="ru-RU" sz="135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земельных участков на территории городского округа Электросталь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84E778-4392-48BE-97E3-1771280A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868" y="2464043"/>
            <a:ext cx="2268818" cy="8756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5C288C-05F7-4083-AC1A-8CE77936D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68" y="3344086"/>
            <a:ext cx="2268818" cy="789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F6F05E-5AE8-4E89-A12C-9E843D3D1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869" y="4133807"/>
            <a:ext cx="2268817" cy="987085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024F1CB-E42C-4CA4-9188-117C02FC2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053552"/>
              </p:ext>
            </p:extLst>
          </p:nvPr>
        </p:nvGraphicFramePr>
        <p:xfrm>
          <a:off x="1131869" y="1797382"/>
          <a:ext cx="8530404" cy="33143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276409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093078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797036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1761161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  <a:gridCol w="2602720">
                  <a:extLst>
                    <a:ext uri="{9D8B030D-6E8A-4147-A177-3AD203B41FA5}">
                      <a16:colId xmlns:a16="http://schemas.microsoft.com/office/drawing/2014/main" val="1410631956"/>
                    </a:ext>
                  </a:extLst>
                </a:gridCol>
              </a:tblGrid>
              <a:tr h="637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Разрешенное использование</a:t>
                      </a:r>
                      <a:r>
                        <a:rPr lang="ru-RU" sz="900" kern="1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по документу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9291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50:46:0010101:525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Администрация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г.о</a:t>
                      </a: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. Электросталь</a:t>
                      </a:r>
                    </a:p>
                  </a:txBody>
                  <a:tcPr marL="103235" marR="103235" marT="51618" marB="51618"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1,1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г. Электросталь,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ул. Северная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b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Тяжелая промышленность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70061"/>
                  </a:ext>
                </a:extLst>
              </a:tr>
              <a:tr h="7843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50:46:0010101:526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0,3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505419"/>
                  </a:ext>
                </a:extLst>
              </a:tr>
              <a:tr h="8029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50:46:0010101:514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178770"/>
                  </a:ext>
                </a:extLst>
              </a:tr>
              <a:tr h="8832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1,5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7265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01CAFA-46A9-4D1F-92E3-61A959FCB1B7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2494802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3025888" y="6530972"/>
            <a:ext cx="7074868" cy="35631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r>
              <a:rPr lang="ru-RU" sz="135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земельных участков на территории городского округа Электросталь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4BDE3-6A43-4B05-96CC-A3B28C77B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868" y="2424487"/>
            <a:ext cx="2268818" cy="9404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857A69-8E10-43B1-B117-D9ACDD6D0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68" y="3380198"/>
            <a:ext cx="2268817" cy="7505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24C3DA-882D-42F7-9382-7853A3A1F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868" y="4145951"/>
            <a:ext cx="2268817" cy="1041737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024F1CB-E42C-4CA4-9188-117C02FC2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203599"/>
              </p:ext>
            </p:extLst>
          </p:nvPr>
        </p:nvGraphicFramePr>
        <p:xfrm>
          <a:off x="1131869" y="1759428"/>
          <a:ext cx="8530404" cy="34610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276409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093078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797036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1761161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  <a:gridCol w="2602720">
                  <a:extLst>
                    <a:ext uri="{9D8B030D-6E8A-4147-A177-3AD203B41FA5}">
                      <a16:colId xmlns:a16="http://schemas.microsoft.com/office/drawing/2014/main" val="1410631956"/>
                    </a:ext>
                  </a:extLst>
                </a:gridCol>
              </a:tblGrid>
              <a:tr h="637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Разрешенное использование</a:t>
                      </a:r>
                      <a:r>
                        <a:rPr lang="ru-RU" sz="900" kern="1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по документу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972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50:46:0060605:127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Администрация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г.о</a:t>
                      </a: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. Электросталь</a:t>
                      </a:r>
                    </a:p>
                  </a:txBody>
                  <a:tcPr marL="103235" marR="103235" marT="51618" marB="51618" vert="vert270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0,6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 г. Электросталь,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проезд </a:t>
                      </a:r>
                      <a:r>
                        <a:rPr lang="ru-RU" sz="900" b="0" i="0" u="none" strike="noStrike" kern="1200" cap="none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Криулинский</a:t>
                      </a:r>
                      <a:endParaRPr lang="ru-RU" sz="900" b="0" i="0" u="none" strike="noStrike" kern="1200" cap="none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Для размещения производственной базы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70061"/>
                  </a:ext>
                </a:extLst>
              </a:tr>
              <a:tr h="784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50:46:0060605:141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0,4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505419"/>
                  </a:ext>
                </a:extLst>
              </a:tr>
              <a:tr h="1605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50:46:0010101:43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178770"/>
                  </a:ext>
                </a:extLst>
              </a:tr>
              <a:tr h="906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г. Электросталь, ул. Красная, с западной стороны от котельной "Северная"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Для размещения промышленных объектов, объектов коммунального хозяйства, материально-технического снабжения, сбыта и заготовок, транспорта</a:t>
                      </a:r>
                      <a:endParaRPr lang="ru-RU" sz="1800" dirty="0"/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7265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E7AD665-C36C-4A11-A331-0469C74F4F76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107916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3165367" y="6489297"/>
            <a:ext cx="7074868" cy="35631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r>
              <a:rPr lang="ru-RU" sz="135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земельных участков на территории городского округа Электросталь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6739C3-602B-4A7B-B21A-B35D5489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51" y="3108736"/>
            <a:ext cx="2268818" cy="8943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002A4F-4DCE-4D4B-8239-BEEC3B0C7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50" y="4003133"/>
            <a:ext cx="2268817" cy="721024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024F1CB-E42C-4CA4-9188-117C02FC2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011638"/>
              </p:ext>
            </p:extLst>
          </p:nvPr>
        </p:nvGraphicFramePr>
        <p:xfrm>
          <a:off x="896553" y="2447684"/>
          <a:ext cx="8530404" cy="228736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276409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093078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797036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1761161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  <a:gridCol w="2602720">
                  <a:extLst>
                    <a:ext uri="{9D8B030D-6E8A-4147-A177-3AD203B41FA5}">
                      <a16:colId xmlns:a16="http://schemas.microsoft.com/office/drawing/2014/main" val="1410631956"/>
                    </a:ext>
                  </a:extLst>
                </a:gridCol>
              </a:tblGrid>
              <a:tr h="637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Разрешенное использование</a:t>
                      </a:r>
                      <a:r>
                        <a:rPr lang="ru-RU" sz="900" kern="1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по документу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9291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50:46:0060605:116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ОАО "</a:t>
                      </a:r>
                      <a:r>
                        <a:rPr lang="ru-RU" sz="900" b="0" i="0" u="none" strike="noStrike" kern="1200" cap="none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УМиАТ</a:t>
                      </a: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№ 4 СММ"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1,9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г. Электросталь ул.Рабочая,д.33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Для размещения производственных и административных зданий, строений, сооружений промышленности, коммунального хозяйства, материально-технического продовольственного снабжения, сбыта и заготовок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70061"/>
                  </a:ext>
                </a:extLst>
              </a:tr>
              <a:tr h="720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50:46:0060504:25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ОАО «КОНТРАКТ»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kern="1200" cap="none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0,4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г.о</a:t>
                      </a: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Электросталь,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Криулинский</a:t>
                      </a: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проезд, д.5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Под транспортно-складскую базу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271844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EE0F939-3234-4E88-98E1-0B0AD7160F01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227706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3141101" y="6523090"/>
            <a:ext cx="7074868" cy="35631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r>
              <a:rPr lang="ru-RU" sz="135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земельных участков на территории городского округа Электросталь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D9325-922C-4F67-B618-010D26F6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041" y="4324804"/>
            <a:ext cx="2303779" cy="8073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05975A-A5E9-413D-8CD8-899813D05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382" y="2679734"/>
            <a:ext cx="2289438" cy="9176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8EF21D-9FE9-4778-A949-118085773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384" y="3597432"/>
            <a:ext cx="2289436" cy="727372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024F1CB-E42C-4CA4-9188-117C02FC2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055747"/>
              </p:ext>
            </p:extLst>
          </p:nvPr>
        </p:nvGraphicFramePr>
        <p:xfrm>
          <a:off x="1982041" y="2191832"/>
          <a:ext cx="7347075" cy="294029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321953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062063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770828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1415858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  <a:gridCol w="1776373">
                  <a:extLst>
                    <a:ext uri="{9D8B030D-6E8A-4147-A177-3AD203B41FA5}">
                      <a16:colId xmlns:a16="http://schemas.microsoft.com/office/drawing/2014/main" val="1220932143"/>
                    </a:ext>
                  </a:extLst>
                </a:gridCol>
              </a:tblGrid>
              <a:tr h="5161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Разрешенное использование</a:t>
                      </a:r>
                      <a:r>
                        <a:rPr lang="ru-RU" sz="900" kern="1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по документу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81251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50:16:0502056:439</a:t>
                      </a:r>
                      <a:endParaRPr lang="ru-RU" sz="9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ООО "УК "Виктория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Эстейт</a:t>
                      </a: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26,8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Г. Электросталь, поселок Случайный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b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Производственного назначения под производство, склады, логистику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49909"/>
                  </a:ext>
                </a:extLst>
              </a:tr>
              <a:tr h="10635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50:46:0060601:302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718436"/>
                  </a:ext>
                </a:extLst>
              </a:tr>
              <a:tr h="720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50:16:0502056:440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170061"/>
                  </a:ext>
                </a:extLst>
              </a:tr>
              <a:tr h="7843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50:16:0000000:68509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vert="vert270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15,4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505419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AB623E-74E2-409C-8F16-71FEF9018AD2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115133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358086" y="2588961"/>
            <a:ext cx="9082215" cy="2333854"/>
            <a:chOff x="185742" y="1287960"/>
            <a:chExt cx="8044527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103218" tIns="103218" rIns="103218" bIns="103218" anchor="ctr" anchorCtr="0">
              <a:noAutofit/>
            </a:bodyPr>
            <a:lstStyle/>
            <a:p>
              <a:endParaRPr sz="193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93A69B-D02A-4DEA-9009-41456AD259D8}"/>
              </a:ext>
            </a:extLst>
          </p:cNvPr>
          <p:cNvSpPr/>
          <p:nvPr/>
        </p:nvSpPr>
        <p:spPr>
          <a:xfrm>
            <a:off x="2283748" y="3388082"/>
            <a:ext cx="5570960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32" b="1" dirty="0">
                <a:solidFill>
                  <a:schemeClr val="tx1"/>
                </a:solidFill>
                <a:latin typeface="Arial Narrow" panose="020B0606020202030204" pitchFamily="34" charset="0"/>
              </a:rPr>
              <a:t>Перечень свободных земельных участков </a:t>
            </a:r>
          </a:p>
          <a:p>
            <a:pPr algn="ctr"/>
            <a:r>
              <a:rPr lang="ru-RU" sz="2032" b="1" dirty="0">
                <a:solidFill>
                  <a:schemeClr val="tx1"/>
                </a:solidFill>
                <a:latin typeface="Arial Narrow" panose="020B0606020202030204" pitchFamily="34" charset="0"/>
              </a:rPr>
              <a:t>сельскохозяйственного назначения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9280BF3-12C3-4534-8F1E-EF88D76E0FCB}"/>
              </a:ext>
            </a:extLst>
          </p:cNvPr>
          <p:cNvSpPr/>
          <p:nvPr/>
        </p:nvSpPr>
        <p:spPr>
          <a:xfrm>
            <a:off x="8333662" y="6497519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5E10C1-07A1-4C94-B27A-CD4841414631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421278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950595" y="3224262"/>
            <a:ext cx="4422379" cy="60356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pPr algn="ctr"/>
            <a:r>
              <a:rPr lang="en" sz="3387" dirty="0"/>
              <a:t>185,244 users</a:t>
            </a:r>
            <a:endParaRPr sz="3387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F53017-16F0-435F-8AFE-87FC63569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5" y="1972048"/>
            <a:ext cx="2431309" cy="8008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76B38E0-6A99-429E-AF85-6A500FAE8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5" y="2744708"/>
            <a:ext cx="2440288" cy="6842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00ED266-7886-4803-8E3F-EC4699B6A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5" y="3444005"/>
            <a:ext cx="2431309" cy="68429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CCDAFDF-4AB6-41B7-9343-1DEA71D24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5" y="4149264"/>
            <a:ext cx="2431308" cy="64489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DAF0951-F976-4520-AC8C-236763A70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5" y="4836596"/>
            <a:ext cx="2431308" cy="908113"/>
          </a:xfrm>
          <a:prstGeom prst="rect">
            <a:avLst/>
          </a:prstGeom>
        </p:spPr>
      </p:pic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FE69675B-C52F-43B1-9743-A2C95B51F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526346"/>
              </p:ext>
            </p:extLst>
          </p:nvPr>
        </p:nvGraphicFramePr>
        <p:xfrm>
          <a:off x="1920475" y="1454663"/>
          <a:ext cx="6247244" cy="42836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435586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048602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751491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2011565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</a:tblGrid>
              <a:tr h="5299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Га.: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адрес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67564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50:16:0604162:5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ПАО «Машиностроительный завод»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235" marR="103235" marT="51618" marB="51618"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157,5331 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р-н Ногинский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49909"/>
                  </a:ext>
                </a:extLst>
              </a:tr>
              <a:tr h="13232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50:46:0060601:302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13,0354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р-н Ногинский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718436"/>
                  </a:ext>
                </a:extLst>
              </a:tr>
              <a:tr h="6538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50:16:0703052:69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70061"/>
                  </a:ext>
                </a:extLst>
              </a:tr>
              <a:tr h="710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50:16:0704015:70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34,6489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городской округ Электросталь, вблизи деревни Степаново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146945"/>
                  </a:ext>
                </a:extLst>
              </a:tr>
              <a:tr h="652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50:16:0703052:71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0,6569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р-н Ногинский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505419"/>
                  </a:ext>
                </a:extLst>
              </a:tr>
              <a:tr h="9291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50:16:0704015:71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2,5742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р-н Ногинский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178770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7F1E66-9EAE-471F-8225-A6ACA3AD3E50}"/>
              </a:ext>
            </a:extLst>
          </p:cNvPr>
          <p:cNvSpPr/>
          <p:nvPr/>
        </p:nvSpPr>
        <p:spPr>
          <a:xfrm>
            <a:off x="8333662" y="6497519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9BED481-684E-4624-A0B9-11E9D234EFA1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950595" y="3224262"/>
            <a:ext cx="4422379" cy="603560"/>
          </a:xfrm>
          <a:prstGeom prst="rect">
            <a:avLst/>
          </a:prstGeom>
        </p:spPr>
        <p:txBody>
          <a:bodyPr spcFirstLastPara="1" wrap="square" lIns="103218" tIns="103218" rIns="103218" bIns="103218" anchor="ctr" anchorCtr="0">
            <a:noAutofit/>
          </a:bodyPr>
          <a:lstStyle/>
          <a:p>
            <a:pPr algn="ctr"/>
            <a:r>
              <a:rPr lang="en" sz="3387" dirty="0"/>
              <a:t>185,244 users</a:t>
            </a:r>
            <a:endParaRPr sz="3387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3CFFCE-03A6-4763-B8A2-8A93A1EF9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85" y="2157651"/>
            <a:ext cx="2360745" cy="6202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F424A-52D7-4E7D-BCB1-F2932E47F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85" y="2780150"/>
            <a:ext cx="2360745" cy="6986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1A2BB5F-446E-466F-9F75-87357A3A8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85" y="3478823"/>
            <a:ext cx="2360745" cy="6997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43BEC9-8362-4894-9CBC-617CD1E59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86" y="4177498"/>
            <a:ext cx="2360745" cy="8574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6AC5CC-EDDE-4A36-BB24-506FD4B44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84" y="5029955"/>
            <a:ext cx="2360746" cy="943709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CBAD8AF0-11D6-4B06-BEBB-07F8A49F2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665122"/>
              </p:ext>
            </p:extLst>
          </p:nvPr>
        </p:nvGraphicFramePr>
        <p:xfrm>
          <a:off x="1996384" y="1373668"/>
          <a:ext cx="6065063" cy="459038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364559">
                  <a:extLst>
                    <a:ext uri="{9D8B030D-6E8A-4147-A177-3AD203B41FA5}">
                      <a16:colId xmlns:a16="http://schemas.microsoft.com/office/drawing/2014/main" val="4047350660"/>
                    </a:ext>
                  </a:extLst>
                </a:gridCol>
                <a:gridCol w="1051309">
                  <a:extLst>
                    <a:ext uri="{9D8B030D-6E8A-4147-A177-3AD203B41FA5}">
                      <a16:colId xmlns:a16="http://schemas.microsoft.com/office/drawing/2014/main" val="2766928582"/>
                    </a:ext>
                  </a:extLst>
                </a:gridCol>
                <a:gridCol w="690765">
                  <a:extLst>
                    <a:ext uri="{9D8B030D-6E8A-4147-A177-3AD203B41FA5}">
                      <a16:colId xmlns:a16="http://schemas.microsoft.com/office/drawing/2014/main" val="1924309831"/>
                    </a:ext>
                  </a:extLst>
                </a:gridCol>
                <a:gridCol w="1958430">
                  <a:extLst>
                    <a:ext uri="{9D8B030D-6E8A-4147-A177-3AD203B41FA5}">
                      <a16:colId xmlns:a16="http://schemas.microsoft.com/office/drawing/2014/main" val="2312101089"/>
                    </a:ext>
                  </a:extLst>
                </a:gridCol>
              </a:tblGrid>
              <a:tr h="7926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9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7551"/>
                  </a:ext>
                </a:extLst>
              </a:tr>
              <a:tr h="605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50:16:0704017:169 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ПАО «Машиностроительный завод»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3235" marR="103235" marT="51618" marB="51618"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10,2889 </a:t>
                      </a: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вблизи поселка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49909"/>
                  </a:ext>
                </a:extLst>
              </a:tr>
              <a:tr h="6997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50:16:0704017:170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51,9930</a:t>
                      </a:r>
                      <a:endParaRPr lang="ru-RU" sz="14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вблизи деревни Степаново</a:t>
                      </a: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70061"/>
                  </a:ext>
                </a:extLst>
              </a:tr>
              <a:tr h="7133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50:16:0704017:171</a:t>
                      </a:r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5,8047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вблизи деревни </a:t>
                      </a:r>
                      <a:r>
                        <a:rPr lang="ru-RU" sz="9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Всеволодово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35" marR="103235" marT="51618" marB="51618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146945"/>
                  </a:ext>
                </a:extLst>
              </a:tr>
              <a:tr h="850171">
                <a:tc>
                  <a:txBody>
                    <a:bodyPr/>
                    <a:lstStyle/>
                    <a:p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50:16:0704011:30</a:t>
                      </a:r>
                      <a:endParaRPr lang="ru-RU" sz="1800" dirty="0"/>
                    </a:p>
                  </a:txBody>
                  <a:tcPr marL="103235" marR="103235" marT="51618" marB="51618"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42,5565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р-н Ногинский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358294"/>
                  </a:ext>
                </a:extLst>
              </a:tr>
              <a:tr h="9291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50:16:0704011:31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6,2114 </a:t>
                      </a: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р-н Ногинский</a:t>
                      </a:r>
                    </a:p>
                  </a:txBody>
                  <a:tcPr marL="103235" marR="103235" marT="51618" marB="51618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006286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7AE67AA-635D-41E9-A2BF-D62597BAF662}"/>
              </a:ext>
            </a:extLst>
          </p:cNvPr>
          <p:cNvSpPr/>
          <p:nvPr/>
        </p:nvSpPr>
        <p:spPr>
          <a:xfrm>
            <a:off x="8333662" y="6497519"/>
            <a:ext cx="1850186" cy="390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3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sz="193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C87D75D-672E-4E58-87D3-A72FF7FA85F3}"/>
              </a:ext>
            </a:extLst>
          </p:cNvPr>
          <p:cNvSpPr/>
          <p:nvPr/>
        </p:nvSpPr>
        <p:spPr>
          <a:xfrm>
            <a:off x="190713" y="314795"/>
            <a:ext cx="1687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</p:spTree>
    <p:extLst>
      <p:ext uri="{BB962C8B-B14F-4D97-AF65-F5344CB8AC3E}">
        <p14:creationId xmlns:p14="http://schemas.microsoft.com/office/powerpoint/2010/main" val="3278230127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1211</Words>
  <Application>Microsoft Office PowerPoint</Application>
  <PresentationFormat>Произвольный</PresentationFormat>
  <Paragraphs>429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Arial Narrow</vt:lpstr>
      <vt:lpstr>Arial Unicode MS</vt:lpstr>
      <vt:lpstr>Arvo</vt:lpstr>
      <vt:lpstr>Calibri</vt:lpstr>
      <vt:lpstr>Constantia</vt:lpstr>
      <vt:lpstr>Roboto Condensed</vt:lpstr>
      <vt:lpstr>Roboto Condensed Light</vt:lpstr>
      <vt:lpstr>Times New Roman</vt:lpstr>
      <vt:lpstr>Salerio template</vt:lpstr>
      <vt:lpstr>Перечень свободных земельных участков и производственных площадей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185,244 users</vt:lpstr>
      <vt:lpstr>185,244 users</vt:lpstr>
      <vt:lpstr>185,244 users</vt:lpstr>
      <vt:lpstr>185,244 users</vt:lpstr>
      <vt:lpstr>185,244 users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</dc:title>
  <dc:creator>user</dc:creator>
  <cp:lastModifiedBy>user</cp:lastModifiedBy>
  <cp:revision>151</cp:revision>
  <cp:lastPrinted>2019-08-16T07:56:29Z</cp:lastPrinted>
  <dcterms:modified xsi:type="dcterms:W3CDTF">2019-10-16T08:44:00Z</dcterms:modified>
</cp:coreProperties>
</file>