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0"/>
  </p:notesMasterIdLst>
  <p:handoutMasterIdLst>
    <p:handoutMasterId r:id="rId11"/>
  </p:handoutMasterIdLst>
  <p:sldIdLst>
    <p:sldId id="395" r:id="rId2"/>
    <p:sldId id="393" r:id="rId3"/>
    <p:sldId id="398" r:id="rId4"/>
    <p:sldId id="402" r:id="rId5"/>
    <p:sldId id="399" r:id="rId6"/>
    <p:sldId id="397" r:id="rId7"/>
    <p:sldId id="396" r:id="rId8"/>
    <p:sldId id="379" r:id="rId9"/>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A9706"/>
    <a:srgbClr val="F55F0B"/>
    <a:srgbClr val="F7B309"/>
    <a:srgbClr val="090DB7"/>
    <a:srgbClr val="18481D"/>
    <a:srgbClr val="0099CC"/>
    <a:srgbClr val="23669D"/>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varScale="1">
        <p:scale>
          <a:sx n="91" d="100"/>
          <a:sy n="91" d="100"/>
        </p:scale>
        <p:origin x="1290" y="7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handoutMaster" Target="handoutMasters/handout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b="1"/>
            </a:pPr>
            <a:r>
              <a:rPr lang="ru-RU" sz="1400" b="1" dirty="0"/>
              <a:t>Динамика портфеля займов</a:t>
            </a:r>
          </a:p>
        </c:rich>
      </c:tx>
      <c:layout>
        <c:manualLayout>
          <c:xMode val="edge"/>
          <c:yMode val="edge"/>
          <c:x val="0.30034542729845742"/>
          <c:y val="2.2824966403416726E-2"/>
        </c:manualLayout>
      </c:layout>
      <c:overlay val="0"/>
      <c:spPr>
        <a:noFill/>
        <a:ln>
          <a:noFill/>
        </a:ln>
        <a:effectLst/>
      </c:spPr>
    </c:title>
    <c:autoTitleDeleted val="0"/>
    <c:view3D>
      <c:rotX val="15"/>
      <c:rotY val="20"/>
      <c:depthPercent val="100"/>
      <c:rAngAx val="1"/>
    </c:view3D>
    <c:floor>
      <c:thickness val="0"/>
      <c:spPr>
        <a:solidFill>
          <a:srgbClr val="CCECFF"/>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515844128699564E-2"/>
          <c:y val="0.16197223067083263"/>
          <c:w val="0.93948413319369395"/>
          <c:h val="0.69955496032841813"/>
        </c:manualLayout>
      </c:layout>
      <c:bar3DChart>
        <c:barDir val="col"/>
        <c:grouping val="clustered"/>
        <c:varyColors val="0"/>
        <c:ser>
          <c:idx val="0"/>
          <c:order val="0"/>
          <c:tx>
            <c:strRef>
              <c:f>Лист1!$B$1</c:f>
              <c:strCache>
                <c:ptCount val="1"/>
                <c:pt idx="0">
                  <c:v>Динамика портфеля займов</c:v>
                </c:pt>
              </c:strCache>
            </c:strRef>
          </c:tx>
          <c:spPr>
            <a:solidFill>
              <a:schemeClr val="accent1"/>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D4-4B59-8749-CC3BFF413A20}"/>
                </c:ext>
              </c:extLst>
            </c:dLbl>
            <c:dLbl>
              <c:idx val="1"/>
              <c:layout>
                <c:manualLayout>
                  <c:x val="-3.1291832353464652E-2"/>
                  <c:y val="5.4668774857711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D4-4B59-8749-CC3BFF413A20}"/>
                </c:ext>
              </c:extLst>
            </c:dLbl>
            <c:dLbl>
              <c:idx val="2"/>
              <c:layout>
                <c:manualLayout>
                  <c:x val="-2.9451136332672614E-2"/>
                  <c:y val="2.21898507045655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D4-4B59-8749-CC3BFF413A20}"/>
                </c:ext>
              </c:extLst>
            </c:dLbl>
            <c:dLbl>
              <c:idx val="3"/>
              <c:layout>
                <c:manualLayout>
                  <c:x val="-4.0723129445001977E-2"/>
                  <c:y val="2.53785251462667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D4-4B59-8749-CC3BFF413A20}"/>
                </c:ext>
              </c:extLst>
            </c:dLbl>
            <c:dLbl>
              <c:idx val="4"/>
              <c:layout>
                <c:manualLayout>
                  <c:x val="-3.631863910728348E-2"/>
                  <c:y val="2.37590394949105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D4-4B59-8749-CC3BFF413A20}"/>
                </c:ext>
              </c:extLst>
            </c:dLbl>
            <c:dLbl>
              <c:idx val="5"/>
              <c:layout>
                <c:manualLayout>
                  <c:x val="-3.972366190086974E-2"/>
                  <c:y val="3.51151888794264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D4-4B59-8749-CC3BFF413A20}"/>
                </c:ext>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Лист1!$A$8:$A$12</c:f>
              <c:numCache>
                <c:formatCode>General</c:formatCode>
                <c:ptCount val="5"/>
                <c:pt idx="0">
                  <c:v>2016</c:v>
                </c:pt>
                <c:pt idx="1">
                  <c:v>2017</c:v>
                </c:pt>
                <c:pt idx="2">
                  <c:v>2018</c:v>
                </c:pt>
                <c:pt idx="3">
                  <c:v>2019</c:v>
                </c:pt>
                <c:pt idx="4">
                  <c:v>2020</c:v>
                </c:pt>
              </c:numCache>
            </c:numRef>
          </c:cat>
          <c:val>
            <c:numRef>
              <c:f>Лист1!$B$8:$B$12</c:f>
              <c:numCache>
                <c:formatCode>General</c:formatCode>
                <c:ptCount val="5"/>
                <c:pt idx="0">
                  <c:v>242.4</c:v>
                </c:pt>
                <c:pt idx="1">
                  <c:v>275</c:v>
                </c:pt>
                <c:pt idx="2">
                  <c:v>276</c:v>
                </c:pt>
                <c:pt idx="3">
                  <c:v>330</c:v>
                </c:pt>
                <c:pt idx="4">
                  <c:v>500</c:v>
                </c:pt>
              </c:numCache>
            </c:numRef>
          </c:val>
          <c:shape val="cylinder"/>
          <c:extLst>
            <c:ext xmlns:c16="http://schemas.microsoft.com/office/drawing/2014/chart" uri="{C3380CC4-5D6E-409C-BE32-E72D297353CC}">
              <c16:uniqueId val="{00000006-12D4-4B59-8749-CC3BFF413A20}"/>
            </c:ext>
          </c:extLst>
        </c:ser>
        <c:dLbls>
          <c:showLegendKey val="0"/>
          <c:showVal val="0"/>
          <c:showCatName val="0"/>
          <c:showSerName val="0"/>
          <c:showPercent val="0"/>
          <c:showBubbleSize val="0"/>
        </c:dLbls>
        <c:gapWidth val="150"/>
        <c:shape val="box"/>
        <c:axId val="297672192"/>
        <c:axId val="94329600"/>
        <c:axId val="0"/>
      </c:bar3DChart>
      <c:catAx>
        <c:axId val="297672192"/>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0"/>
            </a:pPr>
            <a:endParaRPr lang="ru-RU"/>
          </a:p>
        </c:txPr>
        <c:crossAx val="94329600"/>
        <c:crosses val="autoZero"/>
        <c:auto val="1"/>
        <c:lblAlgn val="ctr"/>
        <c:lblOffset val="100"/>
        <c:noMultiLvlLbl val="0"/>
      </c:catAx>
      <c:valAx>
        <c:axId val="94329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b="0"/>
                </a:pPr>
                <a:r>
                  <a:rPr lang="ru-RU" b="0"/>
                  <a:t>Млн. руб.</a:t>
                </a:r>
              </a:p>
            </c:rich>
          </c:tx>
          <c:layout>
            <c:manualLayout>
              <c:xMode val="edge"/>
              <c:yMode val="edge"/>
              <c:x val="2.1362943900464785E-2"/>
              <c:y val="0.37887557298282437"/>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297672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27.07.2021</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27.07.2021</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 /><Relationship Id="rId2" Type="http://schemas.openxmlformats.org/officeDocument/2006/relationships/tags" Target="../tags/tag4.xml" /><Relationship Id="rId1" Type="http://schemas.openxmlformats.org/officeDocument/2006/relationships/tags" Target="../tags/tag3.xml" /><Relationship Id="rId6" Type="http://schemas.openxmlformats.org/officeDocument/2006/relationships/slideMaster" Target="../slideMasters/slideMaster1.xml" /><Relationship Id="rId5" Type="http://schemas.openxmlformats.org/officeDocument/2006/relationships/tags" Target="../tags/tag7.xml" /><Relationship Id="rId4" Type="http://schemas.openxmlformats.org/officeDocument/2006/relationships/tags" Target="../tags/tag6.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7" Type="http://schemas.openxmlformats.org/officeDocument/2006/relationships/image" Target="../media/image1.png"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ags" Target="../tags/tag2.xml" /><Relationship Id="rId5" Type="http://schemas.openxmlformats.org/officeDocument/2006/relationships/tags" Target="../tags/tag1.xml"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3" Type="http://schemas.openxmlformats.org/officeDocument/2006/relationships/image" Target="../media/image5.png" /><Relationship Id="rId7" Type="http://schemas.openxmlformats.org/officeDocument/2006/relationships/image" Target="../media/image9.jpeg" /><Relationship Id="rId2" Type="http://schemas.openxmlformats.org/officeDocument/2006/relationships/image" Target="../media/image2.JPG" /><Relationship Id="rId1" Type="http://schemas.openxmlformats.org/officeDocument/2006/relationships/slideLayout" Target="../slideLayouts/slideLayout3.xml" /><Relationship Id="rId6" Type="http://schemas.openxmlformats.org/officeDocument/2006/relationships/image" Target="../media/image8.jpeg" /><Relationship Id="rId5" Type="http://schemas.openxmlformats.org/officeDocument/2006/relationships/image" Target="../media/image7.jpeg" /><Relationship Id="rId4" Type="http://schemas.openxmlformats.org/officeDocument/2006/relationships/image" Target="../media/image6.jpeg" /></Relationships>
</file>

<file path=ppt/slides/_rels/slide7.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image" Target="../media/image2.JPG" /><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hyperlink" Target="http://www.mofmicro.ru/" TargetMode="External" /><Relationship Id="rId1" Type="http://schemas.openxmlformats.org/officeDocument/2006/relationships/slideLayout" Target="../slideLayouts/slideLayout3.xml" /><Relationship Id="rId4" Type="http://schemas.openxmlformats.org/officeDocument/2006/relationships/image" Target="../media/ima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0</a:t>
            </a:fld>
            <a:endParaRPr lang="en-US" altLang="ru-RU"/>
          </a:p>
        </p:txBody>
      </p:sp>
      <p:sp>
        <p:nvSpPr>
          <p:cNvPr id="6" name="TextBox 5">
            <a:extLst>
              <a:ext uri="{FF2B5EF4-FFF2-40B4-BE49-F238E27FC236}">
                <a16:creationId xmlns:a16="http://schemas.microsoft.com/office/drawing/2014/main" id="{BFDD2A02-06D6-4161-9B1A-8F12C58BF724}"/>
              </a:ext>
            </a:extLst>
          </p:cNvPr>
          <p:cNvSpPr txBox="1"/>
          <p:nvPr/>
        </p:nvSpPr>
        <p:spPr>
          <a:xfrm>
            <a:off x="429790" y="837276"/>
            <a:ext cx="8919035" cy="646331"/>
          </a:xfrm>
          <a:prstGeom prst="rect">
            <a:avLst/>
          </a:prstGeom>
          <a:noFill/>
        </p:spPr>
        <p:txBody>
          <a:bodyPr wrap="square" rtlCol="0">
            <a:spAutoFit/>
          </a:bodyPr>
          <a:lstStyle/>
          <a:p>
            <a:pPr algn="ctr"/>
            <a:r>
              <a:rPr lang="ru-RU"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b="1" dirty="0">
                <a:solidFill>
                  <a:schemeClr val="accent2">
                    <a:lumMod val="75000"/>
                  </a:schemeClr>
                </a:solidFill>
                <a:latin typeface="Century Gothic" panose="020B0502020202020204" pitchFamily="34" charset="0"/>
              </a:rPr>
              <a:t>Учредитель - Министерство инвестиций, промышленности и науки МО</a:t>
            </a:r>
          </a:p>
        </p:txBody>
      </p:sp>
      <p:graphicFrame>
        <p:nvGraphicFramePr>
          <p:cNvPr id="8" name="Таблица 7">
            <a:extLst>
              <a:ext uri="{FF2B5EF4-FFF2-40B4-BE49-F238E27FC236}">
                <a16:creationId xmlns:a16="http://schemas.microsoft.com/office/drawing/2014/main" id="{EAD6A002-3DD9-4E21-BAF2-D20B03B24541}"/>
              </a:ext>
            </a:extLst>
          </p:cNvPr>
          <p:cNvGraphicFramePr>
            <a:graphicFrameLocks noGrp="1"/>
          </p:cNvGraphicFramePr>
          <p:nvPr>
            <p:extLst>
              <p:ext uri="{D42A27DB-BD31-4B8C-83A1-F6EECF244321}">
                <p14:modId xmlns:p14="http://schemas.microsoft.com/office/powerpoint/2010/main" val="192201994"/>
              </p:ext>
            </p:extLst>
          </p:nvPr>
        </p:nvGraphicFramePr>
        <p:xfrm>
          <a:off x="174843" y="2312956"/>
          <a:ext cx="9428930" cy="4069588"/>
        </p:xfrm>
        <a:graphic>
          <a:graphicData uri="http://schemas.openxmlformats.org/drawingml/2006/table">
            <a:tbl>
              <a:tblPr bandRow="1">
                <a:tableStyleId>{2D5ABB26-0587-4C30-8999-92F81FD0307C}</a:tableStyleId>
              </a:tblPr>
              <a:tblGrid>
                <a:gridCol w="1970828">
                  <a:extLst>
                    <a:ext uri="{9D8B030D-6E8A-4147-A177-3AD203B41FA5}">
                      <a16:colId xmlns:a16="http://schemas.microsoft.com/office/drawing/2014/main" val="1769557677"/>
                    </a:ext>
                  </a:extLst>
                </a:gridCol>
                <a:gridCol w="1846907">
                  <a:extLst>
                    <a:ext uri="{9D8B030D-6E8A-4147-A177-3AD203B41FA5}">
                      <a16:colId xmlns:a16="http://schemas.microsoft.com/office/drawing/2014/main" val="4289887176"/>
                    </a:ext>
                  </a:extLst>
                </a:gridCol>
                <a:gridCol w="5611195">
                  <a:extLst>
                    <a:ext uri="{9D8B030D-6E8A-4147-A177-3AD203B41FA5}">
                      <a16:colId xmlns:a16="http://schemas.microsoft.com/office/drawing/2014/main" val="2897751755"/>
                    </a:ext>
                  </a:extLst>
                </a:gridCol>
              </a:tblGrid>
              <a:tr h="3692154">
                <a:tc>
                  <a:txBody>
                    <a:bodyPr/>
                    <a:lstStyle/>
                    <a:p>
                      <a:r>
                        <a:rPr lang="ru-RU" sz="1800" b="1" dirty="0">
                          <a:latin typeface="Arial" panose="020B0604020202020204" pitchFamily="34" charset="0"/>
                          <a:cs typeface="Arial" panose="020B0604020202020204" pitchFamily="34" charset="0"/>
                        </a:rPr>
                        <a:t>Основная программа</a:t>
                      </a:r>
                    </a:p>
                  </a:txBody>
                  <a:tcP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Сумма -</a:t>
                      </a:r>
                    </a:p>
                    <a:p>
                      <a:pPr>
                        <a:lnSpc>
                          <a:spcPct val="150000"/>
                        </a:lnSpc>
                      </a:pPr>
                      <a:r>
                        <a:rPr lang="ru-RU" sz="1600" dirty="0">
                          <a:latin typeface="Arial" panose="020B0604020202020204" pitchFamily="34" charset="0"/>
                          <a:cs typeface="Arial" panose="020B0604020202020204" pitchFamily="34" charset="0"/>
                        </a:rPr>
                        <a:t>Срок -</a:t>
                      </a:r>
                    </a:p>
                    <a:p>
                      <a:pPr>
                        <a:lnSpc>
                          <a:spcPct val="150000"/>
                        </a:lnSpc>
                      </a:pPr>
                      <a:r>
                        <a:rPr lang="ru-RU" sz="1600" dirty="0">
                          <a:latin typeface="Arial" panose="020B0604020202020204" pitchFamily="34" charset="0"/>
                          <a:cs typeface="Arial" panose="020B0604020202020204" pitchFamily="34" charset="0"/>
                        </a:rPr>
                        <a:t>% ставка -</a:t>
                      </a:r>
                    </a:p>
                    <a:p>
                      <a:pPr>
                        <a:lnSpc>
                          <a:spcPct val="150000"/>
                        </a:lnSpc>
                      </a:pPr>
                      <a:r>
                        <a:rPr lang="ru-RU" sz="1600" dirty="0">
                          <a:latin typeface="Arial" panose="020B0604020202020204" pitchFamily="34" charset="0"/>
                          <a:cs typeface="Arial" panose="020B0604020202020204" pitchFamily="34" charset="0"/>
                        </a:rPr>
                        <a:t>Обеспечение -</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до 5 000 000 руб.</a:t>
                      </a:r>
                    </a:p>
                    <a:p>
                      <a:pPr>
                        <a:lnSpc>
                          <a:spcPct val="150000"/>
                        </a:lnSpc>
                      </a:pPr>
                      <a:r>
                        <a:rPr lang="ru-RU" sz="1600" dirty="0">
                          <a:latin typeface="Arial" panose="020B0604020202020204" pitchFamily="34" charset="0"/>
                          <a:cs typeface="Arial" panose="020B0604020202020204" pitchFamily="34" charset="0"/>
                        </a:rPr>
                        <a:t>до 3 лет</a:t>
                      </a:r>
                    </a:p>
                    <a:p>
                      <a:pPr>
                        <a:lnSpc>
                          <a:spcPct val="150000"/>
                        </a:lnSpc>
                      </a:pPr>
                      <a:r>
                        <a:rPr lang="ru-RU" sz="1600" b="1" dirty="0">
                          <a:latin typeface="Arial" panose="020B0604020202020204" pitchFamily="34" charset="0"/>
                          <a:cs typeface="Arial" panose="020B0604020202020204" pitchFamily="34" charset="0"/>
                        </a:rPr>
                        <a:t>от 1% до 7% годовых</a:t>
                      </a:r>
                    </a:p>
                    <a:p>
                      <a:pPr>
                        <a:lnSpc>
                          <a:spcPct val="150000"/>
                        </a:lnSpc>
                      </a:pPr>
                      <a:r>
                        <a:rPr lang="ru-RU" sz="1600" dirty="0">
                          <a:latin typeface="Arial" panose="020B0604020202020204" pitchFamily="34" charset="0"/>
                          <a:cs typeface="Arial" panose="020B0604020202020204" pitchFamily="34" charset="0"/>
                        </a:rPr>
                        <a:t>Залог и/или поручительство 3-х лиц, дополнительное поручительство собственников, </a:t>
                      </a:r>
                    </a:p>
                    <a:p>
                      <a:pPr>
                        <a:lnSpc>
                          <a:spcPct val="150000"/>
                        </a:lnSpc>
                      </a:pPr>
                      <a:r>
                        <a:rPr lang="ru-RU" sz="1600" dirty="0">
                          <a:latin typeface="Arial" panose="020B0604020202020204" pitchFamily="34" charset="0"/>
                          <a:cs typeface="Arial" panose="020B0604020202020204" pitchFamily="34" charset="0"/>
                        </a:rPr>
                        <a:t>поручительство Гарантийного фонда</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 принятие решения 1-10 рабочих дней</a:t>
                      </a:r>
                    </a:p>
                    <a:p>
                      <a:pPr>
                        <a:lnSpc>
                          <a:spcPct val="150000"/>
                        </a:lnSpc>
                      </a:pPr>
                      <a:r>
                        <a:rPr lang="ru-RU" sz="1600" dirty="0">
                          <a:latin typeface="Arial" panose="020B0604020202020204" pitchFamily="34" charset="0"/>
                          <a:cs typeface="Arial" panose="020B0604020202020204" pitchFamily="34" charset="0"/>
                        </a:rPr>
                        <a:t>- возможна поэтапная выдача</a:t>
                      </a:r>
                    </a:p>
                    <a:p>
                      <a:pPr>
                        <a:lnSpc>
                          <a:spcPct val="150000"/>
                        </a:lnSpc>
                      </a:pPr>
                      <a:r>
                        <a:rPr lang="ru-RU" sz="1600" dirty="0">
                          <a:latin typeface="Arial" panose="020B0604020202020204" pitchFamily="34" charset="0"/>
                          <a:cs typeface="Arial" panose="020B0604020202020204" pitchFamily="34" charset="0"/>
                        </a:rPr>
                        <a:t>- возможна отсрочка возврата основного долга</a:t>
                      </a:r>
                    </a:p>
                    <a:p>
                      <a:pPr>
                        <a:lnSpc>
                          <a:spcPct val="150000"/>
                        </a:lnSpc>
                      </a:pPr>
                      <a:r>
                        <a:rPr lang="ru-RU" sz="1600" dirty="0">
                          <a:latin typeface="Arial" panose="020B0604020202020204" pitchFamily="34" charset="0"/>
                          <a:cs typeface="Arial" panose="020B0604020202020204" pitchFamily="34" charset="0"/>
                        </a:rPr>
                        <a:t>- гибкий график погашения</a:t>
                      </a:r>
                    </a:p>
                  </a:txBody>
                  <a:tcP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72023" y="3685309"/>
            <a:ext cx="1241913" cy="960581"/>
          </a:xfrm>
          <a:prstGeom prst="rect">
            <a:avLst/>
          </a:prstGeom>
          <a:extLst>
            <a:ext uri="{909E8E84-426E-40DD-AFC4-6F175D3DCCD1}">
              <a14:hiddenFill xmlns:a14="http://schemas.microsoft.com/office/drawing/2010/main">
                <a:solidFill>
                  <a:srgbClr val="FFFFFF"/>
                </a:solidFill>
              </a14:hiddenFill>
            </a:ext>
          </a:extLst>
        </p:spPr>
      </p:pic>
      <p:sp>
        <p:nvSpPr>
          <p:cNvPr id="15" name="Прямоугольник 14">
            <a:extLst>
              <a:ext uri="{FF2B5EF4-FFF2-40B4-BE49-F238E27FC236}">
                <a16:creationId xmlns:a16="http://schemas.microsoft.com/office/drawing/2014/main" id="{FFE6D8B4-FA87-4A6C-A59B-943B46AEF52E}"/>
              </a:ext>
            </a:extLst>
          </p:cNvPr>
          <p:cNvSpPr/>
          <p:nvPr/>
        </p:nvSpPr>
        <p:spPr>
          <a:xfrm>
            <a:off x="366102" y="1595767"/>
            <a:ext cx="904641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Предоставляет </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займы субъектам </a:t>
            </a:r>
            <a:r>
              <a:rPr lang="ru-RU" b="1" dirty="0">
                <a:solidFill>
                  <a:prstClr val="black"/>
                </a:solidFill>
                <a:latin typeface="Arial" panose="020B0604020202020204" pitchFamily="34" charset="0"/>
                <a:cs typeface="Arial" panose="020B0604020202020204" pitchFamily="34" charset="0"/>
              </a:rPr>
              <a:t>малого и среднего предпринимательства и «самозанятым»</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8" name="Прямоугольник 7">
            <a:extLst>
              <a:ext uri="{FF2B5EF4-FFF2-40B4-BE49-F238E27FC236}">
                <a16:creationId xmlns:a16="http://schemas.microsoft.com/office/drawing/2014/main"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(основная программа) с 13.05.</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2021  </a:t>
            </a:r>
          </a:p>
        </p:txBody>
      </p:sp>
      <p:graphicFrame>
        <p:nvGraphicFramePr>
          <p:cNvPr id="10" name="Таблица 9">
            <a:extLst>
              <a:ext uri="{FF2B5EF4-FFF2-40B4-BE49-F238E27FC236}">
                <a16:creationId xmlns:a16="http://schemas.microsoft.com/office/drawing/2014/main" id="{B7B8371A-6138-4D53-990E-454DC870490C}"/>
              </a:ext>
            </a:extLst>
          </p:cNvPr>
          <p:cNvGraphicFramePr>
            <a:graphicFrameLocks noGrp="1"/>
          </p:cNvGraphicFramePr>
          <p:nvPr>
            <p:extLst>
              <p:ext uri="{D42A27DB-BD31-4B8C-83A1-F6EECF244321}">
                <p14:modId xmlns:p14="http://schemas.microsoft.com/office/powerpoint/2010/main" val="1328202216"/>
              </p:ext>
            </p:extLst>
          </p:nvPr>
        </p:nvGraphicFramePr>
        <p:xfrm>
          <a:off x="427227" y="1379874"/>
          <a:ext cx="9318961" cy="4999901"/>
        </p:xfrm>
        <a:graphic>
          <a:graphicData uri="http://schemas.openxmlformats.org/drawingml/2006/table">
            <a:tbl>
              <a:tblPr firstRow="1">
                <a:tableStyleId>{C083E6E3-FA7D-4D7B-A595-EF9225AFEA82}</a:tableStyleId>
              </a:tblPr>
              <a:tblGrid>
                <a:gridCol w="352460">
                  <a:extLst>
                    <a:ext uri="{9D8B030D-6E8A-4147-A177-3AD203B41FA5}">
                      <a16:colId xmlns:a16="http://schemas.microsoft.com/office/drawing/2014/main" val="814462805"/>
                    </a:ext>
                  </a:extLst>
                </a:gridCol>
                <a:gridCol w="1646272">
                  <a:extLst>
                    <a:ext uri="{9D8B030D-6E8A-4147-A177-3AD203B41FA5}">
                      <a16:colId xmlns:a16="http://schemas.microsoft.com/office/drawing/2014/main" val="2068135918"/>
                    </a:ext>
                  </a:extLst>
                </a:gridCol>
                <a:gridCol w="7320229">
                  <a:extLst>
                    <a:ext uri="{9D8B030D-6E8A-4147-A177-3AD203B41FA5}">
                      <a16:colId xmlns:a16="http://schemas.microsoft.com/office/drawing/2014/main" val="3252443004"/>
                    </a:ext>
                  </a:extLst>
                </a:gridCol>
              </a:tblGrid>
              <a:tr h="341657">
                <a:tc>
                  <a:txBody>
                    <a:bodyPr/>
                    <a:lstStyle/>
                    <a:p>
                      <a:pPr algn="ctr"/>
                      <a:endParaRPr lang="ru-RU" sz="14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Ставка </a:t>
                      </a:r>
                      <a:r>
                        <a:rPr lang="ru-RU" sz="1200" b="0" kern="1200" dirty="0">
                          <a:solidFill>
                            <a:schemeClr val="tx1"/>
                          </a:solidFill>
                          <a:latin typeface="Century" panose="02040604050505020304" pitchFamily="18" charset="0"/>
                          <a:ea typeface="+mn-ea"/>
                          <a:cs typeface="Arial" panose="020B0604020202020204" pitchFamily="34" charset="0"/>
                        </a:rPr>
                        <a:t>(годовых)</a:t>
                      </a:r>
                      <a:endParaRPr lang="ru-RU" sz="1400" b="0" kern="1200" dirty="0">
                        <a:solidFill>
                          <a:schemeClr val="tx1"/>
                        </a:solidFill>
                        <a:latin typeface="Century" panose="02040604050505020304" pitchFamily="18" charset="0"/>
                        <a:ea typeface="+mn-ea"/>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 Категория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3565523"/>
                  </a:ext>
                </a:extLst>
              </a:tr>
              <a:tr h="513554">
                <a:tc>
                  <a:txBody>
                    <a:bodyPr/>
                    <a:lstStyle/>
                    <a:p>
                      <a:pPr algn="ctr"/>
                      <a:r>
                        <a:rPr lang="ru-RU" sz="1400" b="0" dirty="0">
                          <a:solidFill>
                            <a:schemeClr val="tx1"/>
                          </a:solidFill>
                          <a:latin typeface="Century" panose="02040604050505020304" pitchFamily="18" charset="0"/>
                          <a:cs typeface="Arial" panose="020B0604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marR="0" lvl="0" indent="-285750" algn="l" defTabSz="93275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400" b="0" dirty="0">
                          <a:solidFill>
                            <a:schemeClr val="tx1"/>
                          </a:solidFill>
                          <a:latin typeface="Century" panose="02040604050505020304" pitchFamily="18" charset="0"/>
                          <a:cs typeface="Arial" panose="020B0604020202020204" pitchFamily="34" charset="0"/>
                        </a:rPr>
                        <a:t>субъекты социального предпринимательства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гостиницы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народные художественные промыслы</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001670"/>
                  </a:ext>
                </a:extLst>
              </a:tr>
              <a:tr h="2157394">
                <a:tc>
                  <a:txBody>
                    <a:bodyPr/>
                    <a:lstStyle/>
                    <a:p>
                      <a:pPr algn="ctr"/>
                      <a:r>
                        <a:rPr lang="ru-RU" sz="1400" b="0" dirty="0">
                          <a:solidFill>
                            <a:schemeClr val="tx1"/>
                          </a:solidFill>
                          <a:latin typeface="Century" panose="02040604050505020304" pitchFamily="18" charset="0"/>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panose="02040604050505020304" pitchFamily="18" charset="0"/>
                          <a:cs typeface="Arial" panose="020B0604020202020204" pitchFamily="34" charset="0"/>
                        </a:rPr>
                        <a:t>3,5%</a:t>
                      </a:r>
                    </a:p>
                    <a:p>
                      <a:pPr algn="ctr"/>
                      <a:endParaRPr lang="ru-RU" sz="1400" b="0" dirty="0">
                        <a:solidFill>
                          <a:schemeClr val="tx1"/>
                        </a:solidFill>
                        <a:latin typeface="Century" panose="02040604050505020304" pitchFamily="18" charset="0"/>
                        <a:cs typeface="Arial" panose="020B0604020202020204" pitchFamily="34" charset="0"/>
                      </a:endParaRPr>
                    </a:p>
                    <a:p>
                      <a:pPr algn="ctr"/>
                      <a:r>
                        <a:rPr lang="ru-RU" sz="900" b="0" dirty="0">
                          <a:solidFill>
                            <a:schemeClr val="tx1"/>
                          </a:solidFill>
                          <a:latin typeface="Century" panose="02040604050505020304" pitchFamily="18" charset="0"/>
                          <a:cs typeface="Arial" panose="020B0604020202020204" pitchFamily="34" charset="0"/>
                        </a:rPr>
                        <a:t>(приоритетные категории приказа МЭР </a:t>
                      </a:r>
                      <a:r>
                        <a:rPr lang="ru-RU" sz="900" b="0">
                          <a:solidFill>
                            <a:schemeClr val="tx1"/>
                          </a:solidFill>
                          <a:latin typeface="Century" panose="02040604050505020304" pitchFamily="18" charset="0"/>
                          <a:cs typeface="Arial" panose="020B0604020202020204" pitchFamily="34" charset="0"/>
                        </a:rPr>
                        <a:t>№142)</a:t>
                      </a:r>
                      <a:endParaRPr lang="ru-RU" sz="9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особых экономических зон Московской области </a:t>
                      </a:r>
                    </a:p>
                    <a:p>
                      <a:pPr marL="0" indent="0">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(«Дубна», «Ступино-квадрат», «Исток» Фрязино, «Кашира», «Максимиха») </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промышленных (индустриальных) парков, агропромышленных и технопарков, бизнес-инкубаторов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экспортёры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женщины-предприниматели</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молодой предприниматель (до 35 лет)</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сельскохозяйственные кооперативы и члены таких кооперативов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проекты в сферах туризма, экологии или спорта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405071"/>
                  </a:ext>
                </a:extLst>
              </a:tr>
              <a:tr h="1138335">
                <a:tc>
                  <a:txBody>
                    <a:bodyPr/>
                    <a:lstStyle/>
                    <a:p>
                      <a:pPr algn="ctr"/>
                      <a:r>
                        <a:rPr lang="ru-RU" sz="1400" dirty="0">
                          <a:solidFill>
                            <a:schemeClr val="tx1"/>
                          </a:solidFill>
                          <a:latin typeface="Century" panose="02040604050505020304" pitchFamily="18" charset="0"/>
                          <a:cs typeface="Arial" panose="020B0604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4,5%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Виды деятельности: сельское хозяйство, обрабатывающие производства, научные исследования и разработки, образование, деятельность в области здравоохранения, общепит, бытовые и социальные услуги,</a:t>
                      </a:r>
                    </a:p>
                    <a:p>
                      <a:r>
                        <a:rPr lang="ru-RU" sz="1400" dirty="0">
                          <a:solidFill>
                            <a:schemeClr val="tx1"/>
                          </a:solidFill>
                          <a:latin typeface="Century" panose="02040604050505020304" pitchFamily="18" charset="0"/>
                          <a:cs typeface="Arial" panose="020B0604020202020204" pitchFamily="34" charset="0"/>
                        </a:rPr>
                        <a:t>а также относящиеся к 1-2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30261"/>
                  </a:ext>
                </a:extLst>
              </a:tr>
              <a:tr h="543444">
                <a:tc>
                  <a:txBody>
                    <a:bodyPr/>
                    <a:lstStyle/>
                    <a:p>
                      <a:pPr algn="ctr"/>
                      <a:r>
                        <a:rPr lang="ru-RU" sz="1400" dirty="0">
                          <a:solidFill>
                            <a:schemeClr val="tx1"/>
                          </a:solidFill>
                          <a:latin typeface="Century" panose="02040604050505020304" pitchFamily="18" charset="0"/>
                          <a:cs typeface="Arial" panose="020B0604020202020204" pitchFamily="34" charset="0"/>
                        </a:rPr>
                        <a:t>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7%</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Прочие виды деятельности</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860714"/>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sp>
        <p:nvSpPr>
          <p:cNvPr id="9" name="Прямоугольник 8">
            <a:extLst>
              <a:ext uri="{FF2B5EF4-FFF2-40B4-BE49-F238E27FC236}">
                <a16:creationId xmlns:a16="http://schemas.microsoft.com/office/drawing/2014/main"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id="{D8DA43FC-7011-44EC-B637-362B067D2AD7}"/>
              </a:ext>
            </a:extLst>
          </p:cNvPr>
          <p:cNvSpPr/>
          <p:nvPr/>
        </p:nvSpPr>
        <p:spPr>
          <a:xfrm>
            <a:off x="575020" y="1483230"/>
            <a:ext cx="8755960" cy="1510101"/>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Для субъектов МСП приоритетных категорий или видов деятельности: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0,5 млн. без залога; до 3 млн. руб. с поручительством Гарантийного фонда или залогом;</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период деятельности (поступление выручки) не менее 6 мес.</a:t>
            </a:r>
          </a:p>
          <a:p>
            <a:pPr lvl="0"/>
            <a:endParaRPr lang="ru-RU" sz="1400" dirty="0"/>
          </a:p>
        </p:txBody>
      </p:sp>
      <p:sp>
        <p:nvSpPr>
          <p:cNvPr id="3" name="TextBox 2">
            <a:extLst>
              <a:ext uri="{FF2B5EF4-FFF2-40B4-BE49-F238E27FC236}">
                <a16:creationId xmlns:a16="http://schemas.microsoft.com/office/drawing/2014/main" id="{F03AD06F-0BF0-4F9D-A121-9D390A572FB1}"/>
              </a:ext>
            </a:extLst>
          </p:cNvPr>
          <p:cNvSpPr txBox="1"/>
          <p:nvPr/>
        </p:nvSpPr>
        <p:spPr>
          <a:xfrm>
            <a:off x="575020" y="1113898"/>
            <a:ext cx="3601563" cy="369332"/>
          </a:xfrm>
          <a:prstGeom prst="rect">
            <a:avLst/>
          </a:prstGeom>
          <a:noFill/>
        </p:spPr>
        <p:txBody>
          <a:bodyPr wrap="none" rtlCol="0">
            <a:spAutoFit/>
          </a:bodyPr>
          <a:lstStyle/>
          <a:p>
            <a:r>
              <a:rPr lang="ru-RU" b="1" dirty="0"/>
              <a:t>«Приоритетный»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id="{F406D88F-48BE-4523-BA51-D7520F515885}"/>
              </a:ext>
            </a:extLst>
          </p:cNvPr>
          <p:cNvSpPr/>
          <p:nvPr/>
        </p:nvSpPr>
        <p:spPr>
          <a:xfrm>
            <a:off x="575020" y="3318670"/>
            <a:ext cx="8755960" cy="164868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Calibri" panose="020F0502020204030204" pitchFamily="34" charset="0"/>
                <a:cs typeface="Times New Roman" panose="02020603050405020304" pitchFamily="18" charset="0"/>
              </a:rPr>
              <a:t>П</a:t>
            </a:r>
            <a:r>
              <a:rPr lang="ru-RU" sz="1400" dirty="0">
                <a:effectLst/>
                <a:latin typeface="Century" panose="02040604050505020304" pitchFamily="18" charset="0"/>
                <a:ea typeface="Calibri" panose="020F0502020204030204" pitchFamily="34" charset="0"/>
                <a:cs typeface="Times New Roman" panose="02020603050405020304" pitchFamily="18" charset="0"/>
              </a:rPr>
              <a:t>оддержка развития МСП в округах Коломна, Зарайск, Лотошино, Шаховская, Серебряные Пруды, Шатура, Волоколамский, Орехово-Зуевский, Луховицы, Электрогорск:</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отраслей; до 3 млн. для прочих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- 1%; срок до 3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rPr>
              <a:t>период деятельности (поступление выручки) не менее 6 мес.</a:t>
            </a:r>
            <a:endParaRPr lang="ru-RU" sz="1100" dirty="0">
              <a:latin typeface="Century" panose="02040604050505020304" pitchFamily="18" charset="0"/>
            </a:endParaRPr>
          </a:p>
        </p:txBody>
      </p:sp>
      <p:sp>
        <p:nvSpPr>
          <p:cNvPr id="12" name="TextBox 11">
            <a:extLst>
              <a:ext uri="{FF2B5EF4-FFF2-40B4-BE49-F238E27FC236}">
                <a16:creationId xmlns:a16="http://schemas.microsoft.com/office/drawing/2014/main" id="{06190B7E-527A-4CD4-8AFA-4D4C4BE275E1}"/>
              </a:ext>
            </a:extLst>
          </p:cNvPr>
          <p:cNvSpPr txBox="1"/>
          <p:nvPr/>
        </p:nvSpPr>
        <p:spPr>
          <a:xfrm>
            <a:off x="575020" y="2949338"/>
            <a:ext cx="4390304" cy="369332"/>
          </a:xfrm>
          <a:prstGeom prst="rect">
            <a:avLst/>
          </a:prstGeom>
          <a:noFill/>
        </p:spPr>
        <p:txBody>
          <a:bodyPr wrap="none" rtlCol="0">
            <a:spAutoFit/>
          </a:bodyPr>
          <a:lstStyle/>
          <a:p>
            <a:r>
              <a:rPr lang="ru-RU" b="1" dirty="0"/>
              <a:t>«Удаленные территории» - 1%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id="{5DB69F93-4306-4CE8-B7AC-258378EB9D0F}"/>
              </a:ext>
            </a:extLst>
          </p:cNvPr>
          <p:cNvCxnSpPr>
            <a:cxnSpLocks/>
          </p:cNvCxnSpPr>
          <p:nvPr/>
        </p:nvCxnSpPr>
        <p:spPr bwMode="auto">
          <a:xfrm>
            <a:off x="575020" y="327467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id="{6DA21403-7F3E-4523-A2FC-4252515BD5E3}"/>
              </a:ext>
            </a:extLst>
          </p:cNvPr>
          <p:cNvSpPr/>
          <p:nvPr/>
        </p:nvSpPr>
        <p:spPr>
          <a:xfrm>
            <a:off x="575020" y="5380675"/>
            <a:ext cx="8755960" cy="113719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latin typeface="Century" panose="02040604050505020304" pitchFamily="18" charset="0"/>
                <a:ea typeface="Calibri" panose="020F0502020204030204" pitchFamily="34" charset="0"/>
                <a:cs typeface="Times New Roman" panose="02020603050405020304" pitchFamily="18" charset="0"/>
              </a:rPr>
              <a:t>Поддержка начинающих и стартапов</a:t>
            </a:r>
            <a:r>
              <a:rPr lang="ru-RU" sz="1400" dirty="0">
                <a:effectLst/>
                <a:latin typeface="Century" panose="02040604050505020304" pitchFamily="18" charset="0"/>
                <a:ea typeface="Calibri" panose="020F0502020204030204" pitchFamily="34" charset="0"/>
                <a:cs typeface="Times New Roman" panose="02020603050405020304" pitchFamily="18" charset="0"/>
              </a:rPr>
              <a:t>: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 50 до 500 тыс. руб. сроком до 3 лет (до 1 млн. с поручительством Гарантийного фонда)</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4,5% - для приоритетных категорий или видов деятельности;   7%   - для иных;</a:t>
            </a:r>
          </a:p>
          <a:p>
            <a:pPr marL="342900" lvl="0" indent="-342900" algn="just">
              <a:lnSpc>
                <a:spcPct val="107000"/>
              </a:lnSpc>
              <a:spcAft>
                <a:spcPts val="800"/>
              </a:spcAft>
              <a:buFont typeface="Times New Roman" panose="02020603050405020304" pitchFamily="18" charset="0"/>
              <a:buChar char="-"/>
            </a:pPr>
            <a:r>
              <a:rPr lang="ru-RU" sz="1400" dirty="0">
                <a:latin typeface="Century" panose="02040604050505020304" pitchFamily="18" charset="0"/>
                <a:ea typeface="Calibri" panose="020F0502020204030204" pitchFamily="34" charset="0"/>
                <a:cs typeface="Times New Roman" panose="02020603050405020304" pitchFamily="18" charset="0"/>
              </a:rPr>
              <a:t>Без залога</a:t>
            </a:r>
            <a:r>
              <a:rPr lang="ru-RU" sz="1400" dirty="0">
                <a:effectLst/>
                <a:latin typeface="Century" panose="02040604050505020304" pitchFamily="18" charset="0"/>
                <a:ea typeface="Calibri" panose="020F0502020204030204" pitchFamily="34" charset="0"/>
                <a:cs typeface="Times New Roman" panose="02020603050405020304" pitchFamily="18" charset="0"/>
              </a:rPr>
              <a:t>. Для ООО поручительство учредителей, для ИП – супруги.</a:t>
            </a:r>
          </a:p>
          <a:p>
            <a:pPr lvl="0"/>
            <a:endParaRPr lang="ru-RU" sz="1100" dirty="0">
              <a:latin typeface="Century" panose="02040604050505020304" pitchFamily="18" charset="0"/>
            </a:endParaRPr>
          </a:p>
        </p:txBody>
      </p:sp>
      <p:sp>
        <p:nvSpPr>
          <p:cNvPr id="16" name="TextBox 15">
            <a:extLst>
              <a:ext uri="{FF2B5EF4-FFF2-40B4-BE49-F238E27FC236}">
                <a16:creationId xmlns:a16="http://schemas.microsoft.com/office/drawing/2014/main" id="{5C72DFDA-0045-4F3D-9D2B-6331C23DA6C5}"/>
              </a:ext>
            </a:extLst>
          </p:cNvPr>
          <p:cNvSpPr txBox="1"/>
          <p:nvPr/>
        </p:nvSpPr>
        <p:spPr>
          <a:xfrm>
            <a:off x="575020" y="5011342"/>
            <a:ext cx="4136838" cy="369332"/>
          </a:xfrm>
          <a:prstGeom prst="rect">
            <a:avLst/>
          </a:prstGeom>
          <a:noFill/>
        </p:spPr>
        <p:txBody>
          <a:bodyPr wrap="none" rtlCol="0">
            <a:spAutoFit/>
          </a:bodyPr>
          <a:lstStyle/>
          <a:p>
            <a:r>
              <a:rPr lang="ru-RU" b="1" dirty="0"/>
              <a:t>«Начни свое дело» - </a:t>
            </a:r>
            <a:r>
              <a:rPr lang="ru-RU" sz="1400" b="1" dirty="0"/>
              <a:t>от</a:t>
            </a:r>
            <a:r>
              <a:rPr lang="ru-RU" b="1" dirty="0"/>
              <a:t>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id="{D98DE968-B646-423C-9017-276F83944E12}"/>
              </a:ext>
            </a:extLst>
          </p:cNvPr>
          <p:cNvCxnSpPr>
            <a:cxnSpLocks/>
          </p:cNvCxnSpPr>
          <p:nvPr/>
        </p:nvCxnSpPr>
        <p:spPr bwMode="auto">
          <a:xfrm>
            <a:off x="575020" y="5336681"/>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8093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sp>
        <p:nvSpPr>
          <p:cNvPr id="9" name="Прямоугольник 8">
            <a:extLst>
              <a:ext uri="{FF2B5EF4-FFF2-40B4-BE49-F238E27FC236}">
                <a16:creationId xmlns:a16="http://schemas.microsoft.com/office/drawing/2014/main"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id="{D8DA43FC-7011-44EC-B637-362B067D2AD7}"/>
              </a:ext>
            </a:extLst>
          </p:cNvPr>
          <p:cNvSpPr/>
          <p:nvPr/>
        </p:nvSpPr>
        <p:spPr>
          <a:xfrm>
            <a:off x="575020" y="1483231"/>
            <a:ext cx="8755960" cy="130700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поддержка предпринимателей в возрасте до 35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 залог и/или поручительство;</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Без залога до 0,5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млн.руб</a:t>
            </a:r>
            <a:r>
              <a:rPr lang="ru-RU" sz="1400" dirty="0">
                <a:effectLst/>
                <a:latin typeface="Century" panose="02040604050505020304" pitchFamily="18" charset="0"/>
                <a:ea typeface="Calibri" panose="020F0502020204030204" pitchFamily="34" charset="0"/>
                <a:cs typeface="Times New Roman" panose="02020603050405020304" pitchFamily="18" charset="0"/>
              </a:rPr>
              <a:t>. или до 1 млн. при сроке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деят</a:t>
            </a:r>
            <a:r>
              <a:rPr lang="ru-RU" sz="1400" dirty="0">
                <a:effectLst/>
                <a:latin typeface="Century" panose="02040604050505020304" pitchFamily="18" charset="0"/>
                <a:ea typeface="Calibri" panose="020F0502020204030204" pitchFamily="34" charset="0"/>
                <a:cs typeface="Times New Roman" panose="02020603050405020304" pitchFamily="18" charset="0"/>
              </a:rPr>
              <a:t>. от 2 лет, чистых активах не менее 3 млн. и наличии положительной кредитной истории заемщика и бенифициаров.</a:t>
            </a:r>
          </a:p>
          <a:p>
            <a:pPr lvl="0"/>
            <a:endParaRPr lang="ru-RU" sz="1100" dirty="0">
              <a:latin typeface="Century" panose="02040604050505020304" pitchFamily="18" charset="0"/>
            </a:endParaRPr>
          </a:p>
        </p:txBody>
      </p:sp>
      <p:sp>
        <p:nvSpPr>
          <p:cNvPr id="3" name="TextBox 2">
            <a:extLst>
              <a:ext uri="{FF2B5EF4-FFF2-40B4-BE49-F238E27FC236}">
                <a16:creationId xmlns:a16="http://schemas.microsoft.com/office/drawing/2014/main" id="{F03AD06F-0BF0-4F9D-A121-9D390A572FB1}"/>
              </a:ext>
            </a:extLst>
          </p:cNvPr>
          <p:cNvSpPr txBox="1"/>
          <p:nvPr/>
        </p:nvSpPr>
        <p:spPr>
          <a:xfrm>
            <a:off x="575020" y="1113898"/>
            <a:ext cx="5083764" cy="369332"/>
          </a:xfrm>
          <a:prstGeom prst="rect">
            <a:avLst/>
          </a:prstGeom>
          <a:noFill/>
        </p:spPr>
        <p:txBody>
          <a:bodyPr wrap="none" rtlCol="0">
            <a:spAutoFit/>
          </a:bodyPr>
          <a:lstStyle/>
          <a:p>
            <a:r>
              <a:rPr lang="ru-RU" b="1" dirty="0"/>
              <a:t>«Молодой предприниматель»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id="{F406D88F-48BE-4523-BA51-D7520F515885}"/>
              </a:ext>
            </a:extLst>
          </p:cNvPr>
          <p:cNvSpPr/>
          <p:nvPr/>
        </p:nvSpPr>
        <p:spPr>
          <a:xfrm>
            <a:off x="575020" y="3159568"/>
            <a:ext cx="8755960" cy="1307005"/>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 погашение действующих кредитов/займов, использованных для предпринимательской деятельности со ставкой не менее 8% годовых: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категорий или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для приоритетных категорий или видов деятельности; 4,5% для иных</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наличие положительной кредитной истории; залог и/или поручительство.</a:t>
            </a:r>
          </a:p>
        </p:txBody>
      </p:sp>
      <p:sp>
        <p:nvSpPr>
          <p:cNvPr id="12" name="TextBox 11">
            <a:extLst>
              <a:ext uri="{FF2B5EF4-FFF2-40B4-BE49-F238E27FC236}">
                <a16:creationId xmlns:a16="http://schemas.microsoft.com/office/drawing/2014/main" id="{06190B7E-527A-4CD4-8AFA-4D4C4BE275E1}"/>
              </a:ext>
            </a:extLst>
          </p:cNvPr>
          <p:cNvSpPr txBox="1"/>
          <p:nvPr/>
        </p:nvSpPr>
        <p:spPr>
          <a:xfrm>
            <a:off x="575020" y="2790237"/>
            <a:ext cx="4756367" cy="369332"/>
          </a:xfrm>
          <a:prstGeom prst="rect">
            <a:avLst/>
          </a:prstGeom>
          <a:noFill/>
        </p:spPr>
        <p:txBody>
          <a:bodyPr wrap="none" rtlCol="0">
            <a:spAutoFit/>
          </a:bodyPr>
          <a:lstStyle/>
          <a:p>
            <a:r>
              <a:rPr lang="ru-RU" b="1" dirty="0"/>
              <a:t>«Рефинансирование» - 3,5%-4,5%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id="{5DB69F93-4306-4CE8-B7AC-258378EB9D0F}"/>
              </a:ext>
            </a:extLst>
          </p:cNvPr>
          <p:cNvCxnSpPr>
            <a:cxnSpLocks/>
          </p:cNvCxnSpPr>
          <p:nvPr/>
        </p:nvCxnSpPr>
        <p:spPr bwMode="auto">
          <a:xfrm>
            <a:off x="575020" y="311557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id="{6DA21403-7F3E-4523-A2FC-4252515BD5E3}"/>
              </a:ext>
            </a:extLst>
          </p:cNvPr>
          <p:cNvSpPr/>
          <p:nvPr/>
        </p:nvSpPr>
        <p:spPr>
          <a:xfrm>
            <a:off x="575020" y="4924690"/>
            <a:ext cx="8755960" cy="159484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Times New Roman" panose="02020603050405020304" pitchFamily="18" charset="0"/>
                <a:cs typeface="Times New Roman" panose="02020603050405020304" pitchFamily="18" charset="0"/>
              </a:rPr>
              <a:t>П</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оддержка плательщиков налога на профессиональный доход на начальном этапе предпринимательской деятельности.</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от 50 до 500 тыс. рублей</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ставка – 4,5% годовых, срок – от 3 до </a:t>
            </a:r>
            <a:r>
              <a:rPr lang="ru-RU" sz="1400" dirty="0">
                <a:latin typeface="Century" panose="02040604050505020304" pitchFamily="18" charset="0"/>
                <a:ea typeface="Times New Roman" panose="02020603050405020304" pitchFamily="18" charset="0"/>
                <a:cs typeface="Times New Roman" panose="02020603050405020304" pitchFamily="18" charset="0"/>
              </a:rPr>
              <a:t>24</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 месяцев</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период деятельности от 0 до 24 мес.; не менее 2 месяцев – для займа более 100 000 руб.</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залог не обязателен, положительная кредитная история;</a:t>
            </a:r>
            <a:endParaRPr lang="ru-RU" sz="1400" dirty="0">
              <a:latin typeface="Century" panose="020406040505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rPr>
              <a:t>кроме деятельности по сдаче в аренду жилой недвижимости и кроме приобретения жилья.</a:t>
            </a:r>
            <a:endParaRPr lang="ru-RU" sz="1000" dirty="0">
              <a:latin typeface="Century" panose="02040604050505020304" pitchFamily="18" charset="0"/>
            </a:endParaRPr>
          </a:p>
        </p:txBody>
      </p:sp>
      <p:sp>
        <p:nvSpPr>
          <p:cNvPr id="16" name="TextBox 15">
            <a:extLst>
              <a:ext uri="{FF2B5EF4-FFF2-40B4-BE49-F238E27FC236}">
                <a16:creationId xmlns:a16="http://schemas.microsoft.com/office/drawing/2014/main" id="{5C72DFDA-0045-4F3D-9D2B-6331C23DA6C5}"/>
              </a:ext>
            </a:extLst>
          </p:cNvPr>
          <p:cNvSpPr txBox="1"/>
          <p:nvPr/>
        </p:nvSpPr>
        <p:spPr>
          <a:xfrm>
            <a:off x="575020" y="4555357"/>
            <a:ext cx="3575915" cy="369332"/>
          </a:xfrm>
          <a:prstGeom prst="rect">
            <a:avLst/>
          </a:prstGeom>
          <a:noFill/>
        </p:spPr>
        <p:txBody>
          <a:bodyPr wrap="none" rtlCol="0">
            <a:spAutoFit/>
          </a:bodyPr>
          <a:lstStyle/>
          <a:p>
            <a:r>
              <a:rPr lang="ru-RU" b="1" dirty="0"/>
              <a:t>«Самозанятый» - 4,5%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id="{D98DE968-B646-423C-9017-276F83944E12}"/>
              </a:ext>
            </a:extLst>
          </p:cNvPr>
          <p:cNvCxnSpPr>
            <a:cxnSpLocks/>
          </p:cNvCxnSpPr>
          <p:nvPr/>
        </p:nvCxnSpPr>
        <p:spPr bwMode="auto">
          <a:xfrm>
            <a:off x="575020" y="488069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3975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511399" y="3522246"/>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id="{50C7ABC6-524D-49DF-9FE9-148A756E2100}"/>
              </a:ext>
            </a:extLst>
          </p:cNvPr>
          <p:cNvSpPr/>
          <p:nvPr/>
        </p:nvSpPr>
        <p:spPr bwMode="auto">
          <a:xfrm>
            <a:off x="587372" y="3860800"/>
            <a:ext cx="8919034" cy="2694658"/>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Финансовая отчетность, выписки с расчетных счетов, управленческий учет;</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Для начинающих – Бизнес-план </a:t>
            </a:r>
            <a:r>
              <a:rPr lang="ru-RU" sz="1600" dirty="0">
                <a:latin typeface="Century" panose="02040604050505020304" pitchFamily="18" charset="0"/>
                <a:cs typeface="Arial" panose="020B0604020202020204" pitchFamily="34" charset="0"/>
              </a:rPr>
              <a:t>проекта;</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по предоставляемому обеспечению (при наличии).</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4</a:t>
            </a:fld>
            <a:endParaRPr lang="en-US" altLang="ru-RU"/>
          </a:p>
        </p:txBody>
      </p:sp>
      <p:graphicFrame>
        <p:nvGraphicFramePr>
          <p:cNvPr id="8" name="Таблица 7">
            <a:extLst>
              <a:ext uri="{FF2B5EF4-FFF2-40B4-BE49-F238E27FC236}">
                <a16:creationId xmlns:a16="http://schemas.microsoft.com/office/drawing/2014/main" id="{0B6DD753-8D2D-4647-A5B8-723467AB92A7}"/>
              </a:ext>
            </a:extLst>
          </p:cNvPr>
          <p:cNvGraphicFramePr>
            <a:graphicFrameLocks noGrp="1"/>
          </p:cNvGraphicFramePr>
          <p:nvPr>
            <p:extLst>
              <p:ext uri="{D42A27DB-BD31-4B8C-83A1-F6EECF244321}">
                <p14:modId xmlns:p14="http://schemas.microsoft.com/office/powerpoint/2010/main" val="377666224"/>
              </p:ext>
            </p:extLst>
          </p:nvPr>
        </p:nvGraphicFramePr>
        <p:xfrm>
          <a:off x="435428" y="936892"/>
          <a:ext cx="9070978" cy="2398862"/>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val="1769557677"/>
                    </a:ext>
                  </a:extLst>
                </a:gridCol>
                <a:gridCol w="7183830">
                  <a:extLst>
                    <a:ext uri="{9D8B030D-6E8A-4147-A177-3AD203B41FA5}">
                      <a16:colId xmlns:a16="http://schemas.microsoft.com/office/drawing/2014/main" val="4289887176"/>
                    </a:ext>
                  </a:extLst>
                </a:gridCol>
              </a:tblGrid>
              <a:tr h="2398862">
                <a:tc>
                  <a:txBody>
                    <a:bodyPr/>
                    <a:lstStyle/>
                    <a:p>
                      <a:r>
                        <a:rPr lang="ru-RU" sz="1600" b="1" dirty="0">
                          <a:latin typeface="Century" panose="02040604050505020304" pitchFamily="18" charset="0"/>
                          <a:cs typeface="Arial" panose="020B0604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lnSpc>
                          <a:spcPct val="125000"/>
                        </a:lnSpc>
                        <a:buFontTx/>
                        <a:buChar char="-"/>
                      </a:pPr>
                      <a:r>
                        <a:rPr lang="ru-RU" sz="1800" dirty="0">
                          <a:latin typeface="Century" panose="02040604050505020304" pitchFamily="18" charset="0"/>
                          <a:cs typeface="Arial" panose="020B0604020202020204" pitchFamily="34" charset="0"/>
                        </a:rPr>
                        <a:t>лично или по доверенности в офисе Фонда</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системы электронного документооборота (ЭДО)</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Цифровая платформа Мой Бизнес  (</a:t>
                      </a:r>
                      <a:r>
                        <a:rPr lang="en-US" sz="1800" dirty="0">
                          <a:solidFill>
                            <a:srgbClr val="0070C0"/>
                          </a:solidFill>
                          <a:latin typeface="Century" panose="02040604050505020304" pitchFamily="18" charset="0"/>
                          <a:cs typeface="Arial" panose="020B0604020202020204" pitchFamily="34" charset="0"/>
                        </a:rPr>
                        <a:t>msp.economy.gov.ru</a:t>
                      </a:r>
                      <a:r>
                        <a:rPr lang="ru-RU" sz="1800" dirty="0">
                          <a:latin typeface="Century" panose="02040604050505020304" pitchFamily="18" charset="0"/>
                          <a:cs typeface="Arial" panose="020B0604020202020204" pitchFamily="34" charset="0"/>
                        </a:rPr>
                        <a:t>)</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В 14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892739"/>
                  </a:ext>
                </a:extLst>
              </a:tr>
            </a:tbl>
          </a:graphicData>
        </a:graphic>
      </p:graphicFrame>
      <p:pic>
        <p:nvPicPr>
          <p:cNvPr id="4" name="Рисунок 3">
            <a:extLst>
              <a:ext uri="{FF2B5EF4-FFF2-40B4-BE49-F238E27FC236}">
                <a16:creationId xmlns:a16="http://schemas.microsoft.com/office/drawing/2014/main" id="{C8B77A6F-12E3-47C3-9046-3D7E37B25872}"/>
              </a:ext>
            </a:extLst>
          </p:cNvPr>
          <p:cNvPicPr>
            <a:picLocks noChangeAspect="1"/>
          </p:cNvPicPr>
          <p:nvPr/>
        </p:nvPicPr>
        <p:blipFill>
          <a:blip r:embed="rId3"/>
          <a:stretch>
            <a:fillRect/>
          </a:stretch>
        </p:blipFill>
        <p:spPr>
          <a:xfrm>
            <a:off x="587372" y="1344367"/>
            <a:ext cx="1602652" cy="1701060"/>
          </a:xfrm>
          <a:prstGeom prst="rect">
            <a:avLst/>
          </a:prstGeom>
        </p:spPr>
      </p:pic>
    </p:spTree>
    <p:extLst>
      <p:ext uri="{BB962C8B-B14F-4D97-AF65-F5344CB8AC3E}">
        <p14:creationId xmlns:p14="http://schemas.microsoft.com/office/powerpoint/2010/main" val="27910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id="{337D3FD3-558C-4565-A074-125971317371}"/>
              </a:ext>
            </a:extLst>
          </p:cNvPr>
          <p:cNvSpPr txBox="1"/>
          <p:nvPr/>
        </p:nvSpPr>
        <p:spPr>
          <a:xfrm>
            <a:off x="339263" y="3444638"/>
            <a:ext cx="8919035" cy="369332"/>
          </a:xfrm>
          <a:prstGeom prst="rect">
            <a:avLst/>
          </a:prstGeom>
          <a:noFill/>
        </p:spPr>
        <p:txBody>
          <a:bodyPr wrap="square" rtlCol="0">
            <a:spAutoFit/>
          </a:bodyPr>
          <a:lstStyle/>
          <a:p>
            <a:pPr algn="ctr"/>
            <a:r>
              <a:rPr lang="ru-RU" b="1" dirty="0">
                <a:latin typeface="Century Gothic" panose="020B0502020202020204" pitchFamily="34" charset="0"/>
              </a:rPr>
              <a:t>Обеспечение возврата займа </a:t>
            </a:r>
          </a:p>
        </p:txBody>
      </p:sp>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5</a:t>
            </a:fld>
            <a:endParaRPr lang="en-US" altLang="ru-RU"/>
          </a:p>
        </p:txBody>
      </p:sp>
      <p:sp>
        <p:nvSpPr>
          <p:cNvPr id="10" name="Пятиугольник 7">
            <a:extLst>
              <a:ext uri="{FF2B5EF4-FFF2-40B4-BE49-F238E27FC236}">
                <a16:creationId xmlns:a16="http://schemas.microsoft.com/office/drawing/2014/main" id="{9F9229B9-10D1-4449-BB9D-7E16232A3456}"/>
              </a:ext>
            </a:extLst>
          </p:cNvPr>
          <p:cNvSpPr/>
          <p:nvPr/>
        </p:nvSpPr>
        <p:spPr>
          <a:xfrm>
            <a:off x="711200" y="1573722"/>
            <a:ext cx="2133600" cy="1603060"/>
          </a:xfrm>
          <a:prstGeom prst="homePlate">
            <a:avLst>
              <a:gd name="adj" fmla="val 18317"/>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Подготовка заявки</a:t>
            </a:r>
          </a:p>
          <a:p>
            <a:pPr algn="ctr"/>
            <a:r>
              <a:rPr lang="ru-RU" sz="1600" dirty="0">
                <a:solidFill>
                  <a:schemeClr val="tx1"/>
                </a:solidFill>
              </a:rPr>
              <a:t> (формы на сайте)</a:t>
            </a:r>
          </a:p>
          <a:p>
            <a:pPr algn="ctr"/>
            <a:r>
              <a:rPr lang="ru-RU" sz="1600" dirty="0">
                <a:solidFill>
                  <a:schemeClr val="tx1"/>
                </a:solidFill>
              </a:rPr>
              <a:t>1-3 дня</a:t>
            </a:r>
          </a:p>
        </p:txBody>
      </p:sp>
      <p:sp>
        <p:nvSpPr>
          <p:cNvPr id="11" name="Пятиугольник 9">
            <a:extLst>
              <a:ext uri="{FF2B5EF4-FFF2-40B4-BE49-F238E27FC236}">
                <a16:creationId xmlns:a16="http://schemas.microsoft.com/office/drawing/2014/main" id="{6BAC343B-B289-4623-8AD1-801189298C86}"/>
              </a:ext>
            </a:extLst>
          </p:cNvPr>
          <p:cNvSpPr/>
          <p:nvPr/>
        </p:nvSpPr>
        <p:spPr>
          <a:xfrm>
            <a:off x="2997200" y="1573722"/>
            <a:ext cx="2057400" cy="1603060"/>
          </a:xfrm>
          <a:prstGeom prst="homePlate">
            <a:avLst>
              <a:gd name="adj" fmla="val 17822"/>
            </a:avLst>
          </a:prstGeom>
          <a:solidFill>
            <a:schemeClr val="tx2">
              <a:alpha val="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Подача заявки </a:t>
            </a:r>
            <a:r>
              <a:rPr lang="ru-RU" sz="1600" dirty="0">
                <a:solidFill>
                  <a:schemeClr val="tx1"/>
                </a:solidFill>
              </a:rPr>
              <a:t>–</a:t>
            </a:r>
          </a:p>
          <a:p>
            <a:pPr algn="ctr"/>
            <a:r>
              <a:rPr lang="ru-RU" sz="1600" dirty="0">
                <a:solidFill>
                  <a:schemeClr val="tx1"/>
                </a:solidFill>
              </a:rPr>
              <a:t>лично, через ЭДО, Мой Бизнес</a:t>
            </a:r>
          </a:p>
          <a:p>
            <a:pPr algn="ctr"/>
            <a:endParaRPr lang="ru-RU" sz="1600" dirty="0">
              <a:solidFill>
                <a:schemeClr val="tx1"/>
              </a:solidFill>
            </a:endParaRPr>
          </a:p>
        </p:txBody>
      </p:sp>
      <p:sp>
        <p:nvSpPr>
          <p:cNvPr id="12" name="Пятиугольник 10">
            <a:extLst>
              <a:ext uri="{FF2B5EF4-FFF2-40B4-BE49-F238E27FC236}">
                <a16:creationId xmlns:a16="http://schemas.microsoft.com/office/drawing/2014/main" id="{10DA657E-B7E7-4E2F-A74D-3A4DFD546BEE}"/>
              </a:ext>
            </a:extLst>
          </p:cNvPr>
          <p:cNvSpPr/>
          <p:nvPr/>
        </p:nvSpPr>
        <p:spPr>
          <a:xfrm>
            <a:off x="5207000" y="1573722"/>
            <a:ext cx="2057400" cy="1603060"/>
          </a:xfrm>
          <a:prstGeom prst="homePlate">
            <a:avLst>
              <a:gd name="adj" fmla="val 13366"/>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Анализ заявки</a:t>
            </a:r>
            <a:r>
              <a:rPr lang="ru-RU" sz="1600" dirty="0">
                <a:solidFill>
                  <a:schemeClr val="tx1"/>
                </a:solidFill>
              </a:rPr>
              <a:t>, решение     </a:t>
            </a:r>
          </a:p>
          <a:p>
            <a:pPr algn="ctr"/>
            <a:r>
              <a:rPr lang="ru-RU" sz="1600" dirty="0">
                <a:solidFill>
                  <a:schemeClr val="tx1"/>
                </a:solidFill>
              </a:rPr>
              <a:t>(1-10 дней)</a:t>
            </a:r>
          </a:p>
        </p:txBody>
      </p:sp>
      <p:sp>
        <p:nvSpPr>
          <p:cNvPr id="13" name="Пятиугольник 11">
            <a:extLst>
              <a:ext uri="{FF2B5EF4-FFF2-40B4-BE49-F238E27FC236}">
                <a16:creationId xmlns:a16="http://schemas.microsoft.com/office/drawing/2014/main" id="{598D1758-4B1C-487E-A400-3A2E78F5B3DC}"/>
              </a:ext>
            </a:extLst>
          </p:cNvPr>
          <p:cNvSpPr/>
          <p:nvPr/>
        </p:nvSpPr>
        <p:spPr>
          <a:xfrm>
            <a:off x="7416800" y="1573722"/>
            <a:ext cx="1778000" cy="1603060"/>
          </a:xfrm>
          <a:prstGeom prst="homePlate">
            <a:avLst>
              <a:gd name="adj" fmla="val 0"/>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Заключение договоров</a:t>
            </a:r>
          </a:p>
          <a:p>
            <a:pPr algn="ctr"/>
            <a:r>
              <a:rPr lang="ru-RU" sz="1600" dirty="0">
                <a:solidFill>
                  <a:schemeClr val="tx1"/>
                </a:solidFill>
              </a:rPr>
              <a:t> и перевод займа в тот же день</a:t>
            </a:r>
          </a:p>
        </p:txBody>
      </p:sp>
      <p:sp>
        <p:nvSpPr>
          <p:cNvPr id="15" name="Прямоугольник 6">
            <a:extLst>
              <a:ext uri="{FF2B5EF4-FFF2-40B4-BE49-F238E27FC236}">
                <a16:creationId xmlns:a16="http://schemas.microsoft.com/office/drawing/2014/main" id="{93F0A6B6-D175-4E9A-BCEC-3A5ABD230B92}"/>
              </a:ext>
            </a:extLst>
          </p:cNvPr>
          <p:cNvSpPr>
            <a:spLocks noChangeArrowheads="1"/>
          </p:cNvSpPr>
          <p:nvPr/>
        </p:nvSpPr>
        <p:spPr bwMode="auto">
          <a:xfrm>
            <a:off x="493482" y="940734"/>
            <a:ext cx="8610600" cy="400050"/>
          </a:xfrm>
          <a:prstGeom prst="rect">
            <a:avLst/>
          </a:prstGeom>
          <a:noFill/>
          <a:ln w="9525">
            <a:noFill/>
            <a:miter lim="800000"/>
            <a:headEnd/>
            <a:tailEnd/>
          </a:ln>
        </p:spPr>
        <p:txBody>
          <a:bodyPr wrap="square">
            <a:spAutoFit/>
          </a:bodyPr>
          <a:lstStyle/>
          <a:p>
            <a:pPr algn="ctr"/>
            <a:r>
              <a:rPr lang="ru-RU" sz="2000" b="1" dirty="0">
                <a:latin typeface="Century Gothic" panose="020B0502020202020204" pitchFamily="34" charset="0"/>
              </a:rPr>
              <a:t>Процедура получения займа</a:t>
            </a:r>
          </a:p>
        </p:txBody>
      </p:sp>
      <p:sp>
        <p:nvSpPr>
          <p:cNvPr id="17" name="TextBox 16">
            <a:extLst>
              <a:ext uri="{FF2B5EF4-FFF2-40B4-BE49-F238E27FC236}">
                <a16:creationId xmlns:a16="http://schemas.microsoft.com/office/drawing/2014/main" id="{113465D0-F595-4858-9A06-0BFB0995BFBF}"/>
              </a:ext>
            </a:extLst>
          </p:cNvPr>
          <p:cNvSpPr txBox="1"/>
          <p:nvPr/>
        </p:nvSpPr>
        <p:spPr>
          <a:xfrm>
            <a:off x="586706" y="4051780"/>
            <a:ext cx="3307070" cy="2216504"/>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ЗАЛОГ. </a:t>
            </a:r>
            <a:r>
              <a:rPr lang="ru-RU" sz="1600" dirty="0">
                <a:solidFill>
                  <a:srgbClr val="000000"/>
                </a:solidFill>
                <a:latin typeface="Arial" panose="020B0604020202020204" pitchFamily="34" charset="0"/>
                <a:ea typeface="Times New Roman"/>
                <a:cs typeface="Arial" panose="020B0604020202020204" pitchFamily="34" charset="0"/>
              </a:rPr>
              <a:t>Варианты:</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Автотранспорт </a:t>
            </a: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    (личный или коммерческий)</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Оборудование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Недвижимость</a:t>
            </a:r>
          </a:p>
          <a:p>
            <a:pPr marL="285750" indent="-285750">
              <a:lnSpc>
                <a:spcPct val="125000"/>
              </a:lnSpc>
              <a:spcBef>
                <a:spcPts val="0"/>
              </a:spcBef>
              <a:spcAft>
                <a:spcPts val="0"/>
              </a:spcAft>
              <a:buFont typeface="Wingdings" panose="05000000000000000000" pitchFamily="2" charset="2"/>
              <a:buChar char="Ø"/>
            </a:pPr>
            <a:endParaRPr lang="ru-RU" sz="1600" dirty="0">
              <a:solidFill>
                <a:srgbClr val="000000"/>
              </a:solidFill>
              <a:latin typeface="Arial" panose="020B0604020202020204" pitchFamily="34" charset="0"/>
              <a:ea typeface="Times New Roman"/>
              <a:cs typeface="Arial" panose="020B0604020202020204" pitchFamily="34" charset="0"/>
            </a:endParaRP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Собственное или третьих лиц</a:t>
            </a:r>
          </a:p>
        </p:txBody>
      </p:sp>
      <p:pic>
        <p:nvPicPr>
          <p:cNvPr id="18" name="Рисунок 17">
            <a:extLst>
              <a:ext uri="{FF2B5EF4-FFF2-40B4-BE49-F238E27FC236}">
                <a16:creationId xmlns:a16="http://schemas.microsoft.com/office/drawing/2014/main" id="{8907620C-8003-4AA2-8FA7-C34940CF2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5128" y="4004605"/>
            <a:ext cx="973745" cy="649975"/>
          </a:xfrm>
          <a:prstGeom prst="rect">
            <a:avLst/>
          </a:prstGeom>
        </p:spPr>
      </p:pic>
      <p:pic>
        <p:nvPicPr>
          <p:cNvPr id="19" name="Рисунок 18">
            <a:extLst>
              <a:ext uri="{FF2B5EF4-FFF2-40B4-BE49-F238E27FC236}">
                <a16:creationId xmlns:a16="http://schemas.microsoft.com/office/drawing/2014/main" id="{C4584600-0505-479D-A9C6-17438666A7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0812" y="5043657"/>
            <a:ext cx="712434" cy="712434"/>
          </a:xfrm>
          <a:prstGeom prst="rect">
            <a:avLst/>
          </a:prstGeom>
        </p:spPr>
      </p:pic>
      <p:pic>
        <p:nvPicPr>
          <p:cNvPr id="20" name="Рисунок 19">
            <a:extLst>
              <a:ext uri="{FF2B5EF4-FFF2-40B4-BE49-F238E27FC236}">
                <a16:creationId xmlns:a16="http://schemas.microsoft.com/office/drawing/2014/main" id="{9E1FF349-17C4-4B5B-AED2-9C129CFAFE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93776" y="4741450"/>
            <a:ext cx="1116217" cy="837163"/>
          </a:xfrm>
          <a:prstGeom prst="rect">
            <a:avLst/>
          </a:prstGeom>
        </p:spPr>
      </p:pic>
      <p:pic>
        <p:nvPicPr>
          <p:cNvPr id="21" name="Рисунок 20">
            <a:extLst>
              <a:ext uri="{FF2B5EF4-FFF2-40B4-BE49-F238E27FC236}">
                <a16:creationId xmlns:a16="http://schemas.microsoft.com/office/drawing/2014/main" id="{771FA186-8B59-4A04-BCB2-DCA0614554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1476" y="4309566"/>
            <a:ext cx="714214" cy="499950"/>
          </a:xfrm>
          <a:prstGeom prst="rect">
            <a:avLst/>
          </a:prstGeom>
        </p:spPr>
      </p:pic>
      <p:pic>
        <p:nvPicPr>
          <p:cNvPr id="22" name="Рисунок 21">
            <a:extLst>
              <a:ext uri="{FF2B5EF4-FFF2-40B4-BE49-F238E27FC236}">
                <a16:creationId xmlns:a16="http://schemas.microsoft.com/office/drawing/2014/main" id="{3576357A-4037-4A96-AF77-9D7226C882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77823" y="5557170"/>
            <a:ext cx="820958" cy="615374"/>
          </a:xfrm>
          <a:prstGeom prst="rect">
            <a:avLst/>
          </a:prstGeom>
        </p:spPr>
      </p:pic>
      <p:sp>
        <p:nvSpPr>
          <p:cNvPr id="23" name="TextBox 22">
            <a:extLst>
              <a:ext uri="{FF2B5EF4-FFF2-40B4-BE49-F238E27FC236}">
                <a16:creationId xmlns:a16="http://schemas.microsoft.com/office/drawing/2014/main" id="{5FBE264F-5021-4913-BCBE-4F5D56BFF021}"/>
              </a:ext>
            </a:extLst>
          </p:cNvPr>
          <p:cNvSpPr txBox="1"/>
          <p:nvPr/>
        </p:nvSpPr>
        <p:spPr>
          <a:xfrm>
            <a:off x="5967174" y="4005092"/>
            <a:ext cx="3782800" cy="1908728"/>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ПОРУЧИТЕЛЬСТВО</a:t>
            </a:r>
            <a:r>
              <a:rPr lang="ru-RU" sz="1600" dirty="0">
                <a:solidFill>
                  <a:srgbClr val="000000"/>
                </a:solidFill>
                <a:latin typeface="Arial" panose="020B0604020202020204" pitchFamily="34" charset="0"/>
                <a:ea typeface="Times New Roman"/>
                <a:cs typeface="Arial" panose="020B0604020202020204" pitchFamily="34" charset="0"/>
              </a:rPr>
              <a:t>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Собственников </a:t>
            </a:r>
            <a:r>
              <a:rPr lang="ru-RU" sz="1400" dirty="0">
                <a:solidFill>
                  <a:srgbClr val="000000"/>
                </a:solidFill>
                <a:latin typeface="Arial" panose="020B0604020202020204" pitchFamily="34" charset="0"/>
                <a:ea typeface="Times New Roman"/>
                <a:cs typeface="Arial" panose="020B0604020202020204" pitchFamily="34" charset="0"/>
              </a:rPr>
              <a:t>(дополнительное)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Третьих лиц  (юридических или физических) с подтвержденным доходом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Гарантийного фонда МО</a:t>
            </a:r>
            <a:endParaRPr lang="ru-RU" sz="16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87393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6</a:t>
            </a:fld>
            <a:endParaRPr lang="en-US" altLang="ru-RU" dirty="0"/>
          </a:p>
        </p:txBody>
      </p:sp>
      <p:sp>
        <p:nvSpPr>
          <p:cNvPr id="11" name="TextBox 10">
            <a:extLst>
              <a:ext uri="{FF2B5EF4-FFF2-40B4-BE49-F238E27FC236}">
                <a16:creationId xmlns:a16="http://schemas.microsoft.com/office/drawing/2014/main" id="{451A41DB-B951-4087-A34D-381A01F7C56C}"/>
              </a:ext>
            </a:extLst>
          </p:cNvPr>
          <p:cNvSpPr txBox="1"/>
          <p:nvPr/>
        </p:nvSpPr>
        <p:spPr>
          <a:xfrm>
            <a:off x="157023" y="913853"/>
            <a:ext cx="950132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latin typeface="Century Gothic" panose="020B0502020202020204" pitchFamily="34" charset="0"/>
                <a:cs typeface="Arial" pitchFamily="34" charset="0"/>
              </a:rPr>
              <a:t>Деятельность фонда в 2020 г </a:t>
            </a:r>
            <a:endParaRPr lang="ru-RU" dirty="0">
              <a:latin typeface="Century Gothic" panose="020B0502020202020204" pitchFamily="34" charset="0"/>
              <a:cs typeface="Arial" pitchFamily="34" charset="0"/>
            </a:endParaRPr>
          </a:p>
        </p:txBody>
      </p:sp>
      <p:graphicFrame>
        <p:nvGraphicFramePr>
          <p:cNvPr id="12" name="Таблица 11">
            <a:extLst>
              <a:ext uri="{FF2B5EF4-FFF2-40B4-BE49-F238E27FC236}">
                <a16:creationId xmlns:a16="http://schemas.microsoft.com/office/drawing/2014/main" id="{BC5617A3-D887-4946-A506-2574F7A4E04A}"/>
              </a:ext>
            </a:extLst>
          </p:cNvPr>
          <p:cNvGraphicFramePr>
            <a:graphicFrameLocks noGrp="1"/>
          </p:cNvGraphicFramePr>
          <p:nvPr>
            <p:extLst>
              <p:ext uri="{D42A27DB-BD31-4B8C-83A1-F6EECF244321}">
                <p14:modId xmlns:p14="http://schemas.microsoft.com/office/powerpoint/2010/main" val="1354987552"/>
              </p:ext>
            </p:extLst>
          </p:nvPr>
        </p:nvGraphicFramePr>
        <p:xfrm>
          <a:off x="595618" y="1489242"/>
          <a:ext cx="8910788" cy="2989861"/>
        </p:xfrm>
        <a:graphic>
          <a:graphicData uri="http://schemas.openxmlformats.org/drawingml/2006/table">
            <a:tbl>
              <a:tblPr bandRow="1">
                <a:tableStyleId>{5FD0F851-EC5A-4D38-B0AD-8093EC10F338}</a:tableStyleId>
              </a:tblPr>
              <a:tblGrid>
                <a:gridCol w="2884504">
                  <a:extLst>
                    <a:ext uri="{9D8B030D-6E8A-4147-A177-3AD203B41FA5}">
                      <a16:colId xmlns:a16="http://schemas.microsoft.com/office/drawing/2014/main" val="1769557677"/>
                    </a:ext>
                  </a:extLst>
                </a:gridCol>
                <a:gridCol w="2207614">
                  <a:extLst>
                    <a:ext uri="{9D8B030D-6E8A-4147-A177-3AD203B41FA5}">
                      <a16:colId xmlns:a16="http://schemas.microsoft.com/office/drawing/2014/main" val="4289887176"/>
                    </a:ext>
                  </a:extLst>
                </a:gridCol>
                <a:gridCol w="3818670">
                  <a:extLst>
                    <a:ext uri="{9D8B030D-6E8A-4147-A177-3AD203B41FA5}">
                      <a16:colId xmlns:a16="http://schemas.microsoft.com/office/drawing/2014/main" val="2897751755"/>
                    </a:ext>
                  </a:extLst>
                </a:gridCol>
              </a:tblGrid>
              <a:tr h="578151">
                <a:tc>
                  <a:txBody>
                    <a:bodyPr/>
                    <a:lstStyle/>
                    <a:p>
                      <a:r>
                        <a:rPr lang="ru-RU" sz="1600" dirty="0"/>
                        <a:t>Рассмотрено заявок</a:t>
                      </a:r>
                      <a:endParaRPr lang="ru-RU" sz="1600" dirty="0">
                        <a:latin typeface="Century Gothic" panose="020B0502020202020204" pitchFamily="34" charset="0"/>
                      </a:endParaRPr>
                    </a:p>
                  </a:txBody>
                  <a:tcPr/>
                </a:tc>
                <a:tc>
                  <a:txBody>
                    <a:bodyPr/>
                    <a:lstStyle/>
                    <a:p>
                      <a:r>
                        <a:rPr lang="ru-RU" sz="1600" dirty="0"/>
                        <a:t>270</a:t>
                      </a:r>
                      <a:endParaRPr lang="ru-RU" sz="1600" dirty="0">
                        <a:latin typeface="Century Gothic" panose="020B0502020202020204" pitchFamily="34" charset="0"/>
                      </a:endParaRPr>
                    </a:p>
                  </a:txBody>
                  <a:tcPr/>
                </a:tc>
                <a:tc>
                  <a:txBody>
                    <a:bodyPr/>
                    <a:lstStyle/>
                    <a:p>
                      <a:r>
                        <a:rPr lang="ru-RU" sz="1400" dirty="0"/>
                        <a:t>21 отказов фонда (8%)</a:t>
                      </a:r>
                    </a:p>
                    <a:p>
                      <a:r>
                        <a:rPr lang="ru-RU" sz="1400" dirty="0"/>
                        <a:t>16 отозвано заявителем</a:t>
                      </a:r>
                      <a:endParaRPr lang="ru-RU" sz="1400" dirty="0">
                        <a:latin typeface="Century Gothic" panose="020B0502020202020204" pitchFamily="34" charset="0"/>
                      </a:endParaRPr>
                    </a:p>
                  </a:txBody>
                  <a:tcPr/>
                </a:tc>
                <a:extLst>
                  <a:ext uri="{0D108BD9-81ED-4DB2-BD59-A6C34878D82A}">
                    <a16:rowId xmlns:a16="http://schemas.microsoft.com/office/drawing/2014/main" val="3895679868"/>
                  </a:ext>
                </a:extLst>
              </a:tr>
              <a:tr h="1698270">
                <a:tc>
                  <a:txBody>
                    <a:bodyPr/>
                    <a:lstStyle/>
                    <a:p>
                      <a:r>
                        <a:rPr lang="ru-RU" sz="1600" dirty="0"/>
                        <a:t>Предоставлено микрозаймов</a:t>
                      </a:r>
                    </a:p>
                    <a:p>
                      <a:endParaRPr lang="ru-RU" sz="1600" dirty="0"/>
                    </a:p>
                    <a:p>
                      <a:pPr algn="r"/>
                      <a:r>
                        <a:rPr lang="ru-RU" sz="1400" dirty="0"/>
                        <a:t>на оборотные</a:t>
                      </a:r>
                    </a:p>
                    <a:p>
                      <a:pPr algn="r"/>
                      <a:r>
                        <a:rPr lang="ru-RU" sz="1400" dirty="0"/>
                        <a:t>на внеоборотные</a:t>
                      </a:r>
                      <a:endParaRPr lang="ru-RU" sz="1400" dirty="0">
                        <a:latin typeface="Century Gothic" panose="020B0502020202020204" pitchFamily="34" charset="0"/>
                      </a:endParaRPr>
                    </a:p>
                  </a:txBody>
                  <a:tcPr/>
                </a:tc>
                <a:tc>
                  <a:txBody>
                    <a:bodyPr/>
                    <a:lstStyle/>
                    <a:p>
                      <a:r>
                        <a:rPr lang="ru-RU" sz="1600" b="0" dirty="0"/>
                        <a:t>233</a:t>
                      </a:r>
                    </a:p>
                    <a:p>
                      <a:r>
                        <a:rPr lang="ru-RU" sz="1600" b="0" dirty="0"/>
                        <a:t>475,9 </a:t>
                      </a:r>
                      <a:r>
                        <a:rPr lang="ru-RU" sz="1400" b="0" dirty="0"/>
                        <a:t>млн</a:t>
                      </a:r>
                      <a:r>
                        <a:rPr lang="ru-RU" sz="1400" dirty="0"/>
                        <a:t>. руб.</a:t>
                      </a:r>
                      <a:endParaRPr lang="ru-RU" sz="1600" dirty="0"/>
                    </a:p>
                    <a:p>
                      <a:endParaRPr lang="ru-R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306,9 </a:t>
                      </a:r>
                      <a:r>
                        <a:rPr lang="ru-RU" sz="1200" dirty="0"/>
                        <a:t>млн. руб.</a:t>
                      </a:r>
                      <a:endParaRPr lang="ru-RU" sz="1400" dirty="0"/>
                    </a:p>
                    <a:p>
                      <a:r>
                        <a:rPr lang="ru-RU" sz="1400" dirty="0"/>
                        <a:t>169,0 </a:t>
                      </a:r>
                      <a:r>
                        <a:rPr lang="ru-RU" sz="1200" dirty="0"/>
                        <a:t>млн. руб.</a:t>
                      </a:r>
                      <a:endParaRPr lang="ru-RU" sz="1400" dirty="0">
                        <a:latin typeface="Century Gothic" panose="020B0502020202020204" pitchFamily="34" charset="0"/>
                      </a:endParaRPr>
                    </a:p>
                  </a:txBody>
                  <a:tcPr/>
                </a:tc>
                <a:tc>
                  <a:txBody>
                    <a:bodyPr/>
                    <a:lstStyle/>
                    <a:p>
                      <a:endParaRPr lang="ru-RU" sz="1400" dirty="0"/>
                    </a:p>
                    <a:p>
                      <a:r>
                        <a:rPr lang="ru-RU" sz="1400" dirty="0"/>
                        <a:t>В том числе:</a:t>
                      </a:r>
                    </a:p>
                    <a:p>
                      <a:r>
                        <a:rPr lang="ru-RU" sz="1400" dirty="0">
                          <a:solidFill>
                            <a:schemeClr val="tx1"/>
                          </a:solidFill>
                        </a:rPr>
                        <a:t>172 </a:t>
                      </a:r>
                      <a:r>
                        <a:rPr lang="ru-RU" sz="1200" dirty="0">
                          <a:solidFill>
                            <a:schemeClr val="tx1"/>
                          </a:solidFill>
                        </a:rPr>
                        <a:t>млн.</a:t>
                      </a:r>
                      <a:r>
                        <a:rPr lang="ru-RU" sz="1400" dirty="0">
                          <a:solidFill>
                            <a:schemeClr val="tx1"/>
                          </a:solidFill>
                        </a:rPr>
                        <a:t> – производство  (36%)</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83 </a:t>
                      </a:r>
                      <a:r>
                        <a:rPr lang="ru-RU" sz="1200" dirty="0">
                          <a:solidFill>
                            <a:schemeClr val="tx1"/>
                          </a:solidFill>
                        </a:rPr>
                        <a:t>млн.</a:t>
                      </a:r>
                      <a:r>
                        <a:rPr lang="ru-RU" sz="1400" dirty="0">
                          <a:solidFill>
                            <a:schemeClr val="tx1"/>
                          </a:solidFill>
                        </a:rPr>
                        <a:t> – торговля            (18%)</a:t>
                      </a:r>
                    </a:p>
                    <a:p>
                      <a:r>
                        <a:rPr lang="ru-RU" sz="1400" dirty="0">
                          <a:solidFill>
                            <a:schemeClr val="tx1"/>
                          </a:solidFill>
                        </a:rPr>
                        <a:t>43 </a:t>
                      </a:r>
                      <a:r>
                        <a:rPr lang="ru-RU" sz="1200" dirty="0">
                          <a:solidFill>
                            <a:schemeClr val="tx1"/>
                          </a:solidFill>
                        </a:rPr>
                        <a:t>млн.</a:t>
                      </a:r>
                      <a:r>
                        <a:rPr lang="ru-RU" sz="1400" dirty="0">
                          <a:solidFill>
                            <a:schemeClr val="tx1"/>
                          </a:solidFill>
                        </a:rPr>
                        <a:t> - с/х                       (9%)</a:t>
                      </a:r>
                    </a:p>
                    <a:p>
                      <a:r>
                        <a:rPr lang="ru-RU" sz="1400" dirty="0">
                          <a:solidFill>
                            <a:schemeClr val="tx1"/>
                          </a:solidFill>
                        </a:rPr>
                        <a:t>36 </a:t>
                      </a:r>
                      <a:r>
                        <a:rPr lang="ru-RU" sz="1200" dirty="0">
                          <a:solidFill>
                            <a:schemeClr val="tx1"/>
                          </a:solidFill>
                        </a:rPr>
                        <a:t>млн.</a:t>
                      </a:r>
                      <a:r>
                        <a:rPr lang="ru-RU" sz="1400" dirty="0">
                          <a:solidFill>
                            <a:schemeClr val="tx1"/>
                          </a:solidFill>
                        </a:rPr>
                        <a:t> – медицина          (7%)</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28 </a:t>
                      </a:r>
                      <a:r>
                        <a:rPr lang="ru-RU" sz="1200" dirty="0">
                          <a:solidFill>
                            <a:schemeClr val="tx1"/>
                          </a:solidFill>
                        </a:rPr>
                        <a:t>млн.</a:t>
                      </a:r>
                      <a:r>
                        <a:rPr lang="ru-RU" sz="1400" dirty="0">
                          <a:solidFill>
                            <a:schemeClr val="tx1"/>
                          </a:solidFill>
                        </a:rPr>
                        <a:t> – транспорт          (6%)</a:t>
                      </a:r>
                      <a:endParaRPr lang="ru-RU" sz="1400" dirty="0">
                        <a:solidFill>
                          <a:schemeClr val="tx1"/>
                        </a:solidFill>
                        <a:latin typeface="Century Gothic" panose="020B0502020202020204" pitchFamily="34" charset="0"/>
                      </a:endParaRPr>
                    </a:p>
                    <a:p>
                      <a:r>
                        <a:rPr lang="ru-RU" sz="1400" dirty="0">
                          <a:solidFill>
                            <a:schemeClr val="tx1"/>
                          </a:solidFill>
                        </a:rPr>
                        <a:t>14 млн. – образование    (4%)</a:t>
                      </a:r>
                    </a:p>
                  </a:txBody>
                  <a:tcPr/>
                </a:tc>
                <a:extLst>
                  <a:ext uri="{0D108BD9-81ED-4DB2-BD59-A6C34878D82A}">
                    <a16:rowId xmlns:a16="http://schemas.microsoft.com/office/drawing/2014/main" val="216892739"/>
                  </a:ext>
                </a:extLst>
              </a:tr>
              <a:tr h="613390">
                <a:tc>
                  <a:txBody>
                    <a:bodyPr/>
                    <a:lstStyle/>
                    <a:p>
                      <a:r>
                        <a:rPr lang="ru-RU" sz="1600" dirty="0"/>
                        <a:t>Портфель займов</a:t>
                      </a:r>
                      <a:endParaRPr lang="ru-RU" sz="1600" dirty="0">
                        <a:latin typeface="Century Gothic" panose="020B0502020202020204" pitchFamily="34" charset="0"/>
                      </a:endParaRPr>
                    </a:p>
                  </a:txBody>
                  <a:tcPr/>
                </a:tc>
                <a:tc>
                  <a:txBody>
                    <a:bodyPr/>
                    <a:lstStyle/>
                    <a:p>
                      <a:r>
                        <a:rPr lang="ru-RU" sz="1600" b="0" dirty="0"/>
                        <a:t>500,0</a:t>
                      </a:r>
                      <a:r>
                        <a:rPr lang="ru-RU" sz="1600" dirty="0"/>
                        <a:t> </a:t>
                      </a:r>
                      <a:r>
                        <a:rPr lang="ru-RU" sz="1400" dirty="0"/>
                        <a:t>млн. руб.</a:t>
                      </a:r>
                    </a:p>
                    <a:p>
                      <a:r>
                        <a:rPr lang="ru-RU" sz="1400" dirty="0"/>
                        <a:t>(350 займов)</a:t>
                      </a:r>
                      <a:endParaRPr lang="ru-RU" sz="1600" dirty="0">
                        <a:latin typeface="Century Gothic" panose="020B0502020202020204" pitchFamily="34" charset="0"/>
                      </a:endParaRPr>
                    </a:p>
                  </a:txBody>
                  <a:tcPr/>
                </a:tc>
                <a:tc>
                  <a:txBody>
                    <a:bodyPr/>
                    <a:lstStyle/>
                    <a:p>
                      <a:r>
                        <a:rPr lang="ru-RU" sz="1400" dirty="0"/>
                        <a:t>150% к началу года</a:t>
                      </a:r>
                      <a:endParaRPr lang="ru-RU" sz="1400" dirty="0">
                        <a:latin typeface="Century Gothic" panose="020B0502020202020204" pitchFamily="34" charset="0"/>
                      </a:endParaRPr>
                    </a:p>
                  </a:txBody>
                  <a:tcPr/>
                </a:tc>
                <a:extLst>
                  <a:ext uri="{0D108BD9-81ED-4DB2-BD59-A6C34878D82A}">
                    <a16:rowId xmlns:a16="http://schemas.microsoft.com/office/drawing/2014/main" val="2619070959"/>
                  </a:ext>
                </a:extLst>
              </a:tr>
            </a:tbl>
          </a:graphicData>
        </a:graphic>
      </p:graphicFrame>
      <p:graphicFrame>
        <p:nvGraphicFramePr>
          <p:cNvPr id="10" name="Диаграмма 9">
            <a:extLst>
              <a:ext uri="{FF2B5EF4-FFF2-40B4-BE49-F238E27FC236}">
                <a16:creationId xmlns:a16="http://schemas.microsoft.com/office/drawing/2014/main" id="{B6034AA2-0AE8-4ECF-9E94-DC3408244BDE}"/>
              </a:ext>
            </a:extLst>
          </p:cNvPr>
          <p:cNvGraphicFramePr/>
          <p:nvPr>
            <p:extLst>
              <p:ext uri="{D42A27DB-BD31-4B8C-83A1-F6EECF244321}">
                <p14:modId xmlns:p14="http://schemas.microsoft.com/office/powerpoint/2010/main" val="3510723272"/>
              </p:ext>
            </p:extLst>
          </p:nvPr>
        </p:nvGraphicFramePr>
        <p:xfrm>
          <a:off x="1627464" y="4479103"/>
          <a:ext cx="6442745" cy="2172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616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МКК 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7</a:t>
            </a:fld>
            <a:endParaRPr lang="en-US" altLang="ru-RU"/>
          </a:p>
        </p:txBody>
      </p:sp>
      <p:pic>
        <p:nvPicPr>
          <p:cNvPr id="10" name="Рисунок 9">
            <a:extLst>
              <a:ext uri="{FF2B5EF4-FFF2-40B4-BE49-F238E27FC236}">
                <a16:creationId xmlns:a16="http://schemas.microsoft.com/office/drawing/2014/main"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8158</TotalTime>
  <Words>1110</Words>
  <Application>Microsoft Office PowerPoint</Application>
  <PresentationFormat>Лист A4 (210x297 мм)</PresentationFormat>
  <Paragraphs>178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5_Universal Template_RU</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Неизвестный пользователь</cp:lastModifiedBy>
  <cp:revision>661</cp:revision>
  <cp:lastPrinted>2019-02-21T06:20:38Z</cp:lastPrinted>
  <dcterms:created xsi:type="dcterms:W3CDTF">2014-02-04T07:17:20Z</dcterms:created>
  <dcterms:modified xsi:type="dcterms:W3CDTF">2021-07-27T07:29:17Z</dcterms:modified>
</cp:coreProperties>
</file>