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71" r:id="rId1"/>
  </p:sldMasterIdLst>
  <p:notesMasterIdLst>
    <p:notesMasterId r:id="rId15"/>
  </p:notesMasterIdLst>
  <p:handoutMasterIdLst>
    <p:handoutMasterId r:id="rId16"/>
  </p:handoutMasterIdLst>
  <p:sldIdLst>
    <p:sldId id="895" r:id="rId2"/>
    <p:sldId id="896" r:id="rId3"/>
    <p:sldId id="926" r:id="rId4"/>
    <p:sldId id="927" r:id="rId5"/>
    <p:sldId id="936" r:id="rId6"/>
    <p:sldId id="937" r:id="rId7"/>
    <p:sldId id="938" r:id="rId8"/>
    <p:sldId id="946" r:id="rId9"/>
    <p:sldId id="947" r:id="rId10"/>
    <p:sldId id="941" r:id="rId11"/>
    <p:sldId id="948" r:id="rId12"/>
    <p:sldId id="949" r:id="rId13"/>
    <p:sldId id="950" r:id="rId14"/>
  </p:sldIdLst>
  <p:sldSz cx="9144000" cy="6858000" type="screen4x3"/>
  <p:notesSz cx="6797675" cy="9928225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276C8"/>
    <a:srgbClr val="5F5F5F"/>
    <a:srgbClr val="333333"/>
    <a:srgbClr val="003696"/>
    <a:srgbClr val="292929"/>
    <a:srgbClr val="173860"/>
    <a:srgbClr val="5F9CCF"/>
    <a:srgbClr val="9900CC"/>
    <a:srgbClr val="00338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 autoAdjust="0"/>
  </p:normalViewPr>
  <p:slideViewPr>
    <p:cSldViewPr>
      <p:cViewPr varScale="1">
        <p:scale>
          <a:sx n="118" d="100"/>
          <a:sy n="118" d="100"/>
        </p:scale>
        <p:origin x="-13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0"/>
  <c:chart>
    <c:autoTitleDeleted val="1"/>
    <c:plotArea>
      <c:layout>
        <c:manualLayout>
          <c:layoutTarget val="inner"/>
          <c:xMode val="edge"/>
          <c:yMode val="edge"/>
          <c:x val="1.7154249571368883E-2"/>
          <c:y val="0.13367202415880139"/>
          <c:w val="0.97140958404771738"/>
          <c:h val="0.7929896294836934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доходы, млн. руб</c:v>
                </c:pt>
              </c:strCache>
            </c:strRef>
          </c:tx>
          <c:spPr>
            <a:ln>
              <a:solidFill>
                <a:schemeClr val="bg2"/>
              </a:solidFill>
            </a:ln>
          </c:spPr>
          <c:marker>
            <c:spPr>
              <a:solidFill>
                <a:schemeClr val="bg2"/>
              </a:solidFill>
            </c:spPr>
          </c:marker>
          <c:dLbls>
            <c:dLbl>
              <c:idx val="0"/>
              <c:layout>
                <c:manualLayout>
                  <c:x val="-7.3935491016756422E-2"/>
                  <c:y val="-7.8104299171258593E-2"/>
                </c:manualLayout>
              </c:layout>
              <c:showVal val="1"/>
            </c:dLbl>
            <c:dLbl>
              <c:idx val="1"/>
              <c:layout>
                <c:manualLayout>
                  <c:x val="-8.7200768654458527E-2"/>
                  <c:y val="-9.714607583344001E-2"/>
                </c:manualLayout>
              </c:layout>
              <c:showVal val="1"/>
            </c:dLbl>
            <c:dLbl>
              <c:idx val="2"/>
              <c:layout>
                <c:manualLayout>
                  <c:x val="-2.8031664673592017E-2"/>
                  <c:y val="-9.7759896633688309E-2"/>
                </c:manualLayout>
              </c:layout>
              <c:showVal val="1"/>
            </c:dLbl>
            <c:dLbl>
              <c:idx val="3"/>
              <c:layout>
                <c:manualLayout>
                  <c:x val="-4.2620205814975463E-2"/>
                  <c:y val="-9.9118264473996368E-2"/>
                </c:manualLayout>
              </c:layout>
              <c:showVal val="1"/>
            </c:dLbl>
            <c:dLbl>
              <c:idx val="4"/>
              <c:layout>
                <c:manualLayout>
                  <c:x val="-5.0051800430792284E-2"/>
                  <c:y val="-8.6153406316595668E-2"/>
                </c:manualLayout>
              </c:layout>
              <c:showVal val="1"/>
            </c:dLbl>
            <c:dLbl>
              <c:idx val="5"/>
              <c:layout>
                <c:manualLayout>
                  <c:x val="-8.1785473727433861E-2"/>
                  <c:y val="1.8461285498145706E-2"/>
                </c:manualLayout>
              </c:layout>
              <c:showVal val="1"/>
            </c:dLbl>
            <c:txPr>
              <a:bodyPr rot="0" vert="horz"/>
              <a:lstStyle/>
              <a:p>
                <a:pPr>
                  <a:defRPr>
                    <a:solidFill>
                      <a:schemeClr val="bg2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2018 г. (первоначальный)</c:v>
                </c:pt>
                <c:pt idx="1">
                  <c:v>2019 г. (план)</c:v>
                </c:pt>
                <c:pt idx="2">
                  <c:v>2020 г. (план)</c:v>
                </c:pt>
                <c:pt idx="3">
                  <c:v>2021 г. (план)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4041.5</c:v>
                </c:pt>
                <c:pt idx="1">
                  <c:v>4557.4000000000005</c:v>
                </c:pt>
                <c:pt idx="2">
                  <c:v>5006.4000000000005</c:v>
                </c:pt>
                <c:pt idx="3">
                  <c:v>5500.4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расходы, млн. руб.</c:v>
                </c:pt>
              </c:strCache>
            </c:strRef>
          </c:tx>
          <c:spPr>
            <a:ln>
              <a:solidFill>
                <a:schemeClr val="accent6"/>
              </a:solidFill>
            </a:ln>
          </c:spPr>
          <c:marker>
            <c:spPr>
              <a:solidFill>
                <a:schemeClr val="accent6"/>
              </a:solidFill>
            </c:spPr>
          </c:marker>
          <c:dPt>
            <c:idx val="1"/>
            <c:marker>
              <c:symbol val="square"/>
              <c:size val="9"/>
            </c:marker>
          </c:dPt>
          <c:dLbls>
            <c:dLbl>
              <c:idx val="0"/>
              <c:layout>
                <c:manualLayout>
                  <c:x val="1.398318973590568E-2"/>
                  <c:y val="3.0336449716040798E-2"/>
                </c:manualLayout>
              </c:layout>
              <c:showVal val="1"/>
            </c:dLbl>
            <c:dLbl>
              <c:idx val="1"/>
              <c:layout>
                <c:manualLayout>
                  <c:x val="2.5531128884694596E-2"/>
                  <c:y val="3.2832469139071438E-2"/>
                </c:manualLayout>
              </c:layout>
              <c:showVal val="1"/>
            </c:dLbl>
            <c:dLbl>
              <c:idx val="2"/>
              <c:layout>
                <c:manualLayout>
                  <c:x val="-2.7161007715360175E-2"/>
                  <c:y val="4.900400862941319E-2"/>
                </c:manualLayout>
              </c:layout>
              <c:showVal val="1"/>
            </c:dLbl>
            <c:dLbl>
              <c:idx val="3"/>
              <c:layout>
                <c:manualLayout>
                  <c:x val="-4.174943629605081E-2"/>
                  <c:y val="5.1603720253994102E-2"/>
                </c:manualLayout>
              </c:layout>
              <c:showVal val="1"/>
            </c:dLbl>
            <c:dLbl>
              <c:idx val="4"/>
              <c:layout>
                <c:manualLayout>
                  <c:x val="-5.7758268258244941E-2"/>
                  <c:y val="5.9155289996535701E-2"/>
                </c:manualLayout>
              </c:layout>
              <c:showVal val="1"/>
            </c:dLbl>
            <c:dLbl>
              <c:idx val="5"/>
              <c:layout>
                <c:manualLayout>
                  <c:x val="-2.3004028772314086E-3"/>
                  <c:y val="-3.8004858349971971E-2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2018 г. (первоначальный)</c:v>
                </c:pt>
                <c:pt idx="1">
                  <c:v>2019 г. (план)</c:v>
                </c:pt>
                <c:pt idx="2">
                  <c:v>2020 г. (план)</c:v>
                </c:pt>
                <c:pt idx="3">
                  <c:v>2021 г. (план)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4041.5</c:v>
                </c:pt>
                <c:pt idx="1">
                  <c:v>4557.4000000000005</c:v>
                </c:pt>
                <c:pt idx="2">
                  <c:v>5006.4000000000005</c:v>
                </c:pt>
                <c:pt idx="3">
                  <c:v>5500.4</c:v>
                </c:pt>
              </c:numCache>
            </c:numRef>
          </c:val>
        </c:ser>
        <c:dLbls>
          <c:showVal val="1"/>
        </c:dLbls>
        <c:marker val="1"/>
        <c:axId val="52785152"/>
        <c:axId val="52786688"/>
      </c:lineChart>
      <c:catAx>
        <c:axId val="52785152"/>
        <c:scaling>
          <c:orientation val="minMax"/>
        </c:scaling>
        <c:axPos val="b"/>
        <c:majorGridlines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52786688"/>
        <c:crosses val="autoZero"/>
        <c:auto val="1"/>
        <c:lblAlgn val="ctr"/>
        <c:lblOffset val="100"/>
      </c:catAx>
      <c:valAx>
        <c:axId val="52786688"/>
        <c:scaling>
          <c:orientation val="minMax"/>
          <c:min val="3400"/>
        </c:scaling>
        <c:axPos val="l"/>
        <c:majorGridlines/>
        <c:numFmt formatCode="General" sourceLinked="1"/>
        <c:tickLblPos val="none"/>
        <c:crossAx val="527851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2725999358854295"/>
          <c:y val="2.8879574284260193E-2"/>
          <c:w val="0.55732434678778797"/>
          <c:h val="6.5268871101150081E-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26574176943302574"/>
          <c:y val="2.0041965034188052E-4"/>
        </c:manualLayout>
      </c:layout>
    </c:title>
    <c:plotArea>
      <c:layout>
        <c:manualLayout>
          <c:layoutTarget val="inner"/>
          <c:xMode val="edge"/>
          <c:yMode val="edge"/>
          <c:x val="2.5989910586067208E-3"/>
          <c:y val="0.25646089828403246"/>
          <c:w val="0.75413797374062252"/>
          <c:h val="0.7419744580351380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г.</c:v>
                </c:pt>
              </c:strCache>
            </c:strRef>
          </c:tx>
          <c:explosion val="27"/>
          <c:dLbls>
            <c:dLbl>
              <c:idx val="0"/>
              <c:layout>
                <c:manualLayout>
                  <c:x val="-3.050998448732066E-2"/>
                  <c:y val="7.120925957721869E-3"/>
                </c:manualLayout>
              </c:layout>
              <c:showPercent val="1"/>
            </c:dLbl>
            <c:dLbl>
              <c:idx val="3"/>
              <c:layout>
                <c:manualLayout>
                  <c:x val="-8.6158379521617215E-2"/>
                  <c:y val="-8.0262041591338235E-2"/>
                </c:manualLayout>
              </c:layout>
              <c:showPercent val="1"/>
            </c:dLbl>
            <c:dLbl>
              <c:idx val="4"/>
              <c:layout>
                <c:manualLayout>
                  <c:x val="-8.4218523044764571E-2"/>
                  <c:y val="-6.7343527486845543E-3"/>
                </c:manualLayout>
              </c:layout>
              <c:showPercent val="1"/>
            </c:dLbl>
            <c:dLbl>
              <c:idx val="5"/>
              <c:layout>
                <c:manualLayout>
                  <c:x val="-0.10397893032461414"/>
                  <c:y val="4.6078718526224346E-2"/>
                </c:manualLayout>
              </c:layout>
              <c:showPercent val="1"/>
            </c:dLbl>
            <c:dLbl>
              <c:idx val="7"/>
              <c:layout>
                <c:manualLayout>
                  <c:x val="3.6514975702288226E-2"/>
                  <c:y val="1.5704315682095935E-2"/>
                </c:manualLayout>
              </c:layout>
              <c:showPercent val="1"/>
            </c:dLbl>
            <c:dLbl>
              <c:idx val="8"/>
              <c:layout>
                <c:manualLayout>
                  <c:x val="3.2898093627457055E-2"/>
                  <c:y val="1.4414812495581299E-2"/>
                </c:manualLayout>
              </c:layout>
              <c:showPercent val="1"/>
            </c:dLbl>
            <c:dLbl>
              <c:idx val="10"/>
              <c:layout>
                <c:manualLayout>
                  <c:x val="1.8014973644903665E-2"/>
                  <c:y val="4.3086121744049114E-3"/>
                </c:manualLayout>
              </c:layout>
              <c:showPercent val="1"/>
            </c:dLbl>
            <c:numFmt formatCode="0.0%" sourceLinked="0"/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 </c:v>
                </c:pt>
                <c:pt idx="4">
                  <c:v>Охрана окружающей среды</c:v>
                </c:pt>
                <c:pt idx="5">
                  <c:v>Национальная оборона</c:v>
                </c:pt>
                <c:pt idx="6">
                  <c:v>Образование </c:v>
                </c:pt>
                <c:pt idx="7">
                  <c:v>Культура, кинематография</c:v>
                </c:pt>
                <c:pt idx="8">
                  <c:v>Социальная политика </c:v>
                </c:pt>
                <c:pt idx="9">
                  <c:v>Физическая культура и спорт </c:v>
                </c:pt>
                <c:pt idx="10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568.1</c:v>
                </c:pt>
                <c:pt idx="1">
                  <c:v>53.1</c:v>
                </c:pt>
                <c:pt idx="2">
                  <c:v>153.30000000000001</c:v>
                </c:pt>
                <c:pt idx="3">
                  <c:v>800.3</c:v>
                </c:pt>
                <c:pt idx="4">
                  <c:v>14.6</c:v>
                </c:pt>
                <c:pt idx="5">
                  <c:v>10.8</c:v>
                </c:pt>
                <c:pt idx="6" formatCode="#,##0.00">
                  <c:v>2774.7</c:v>
                </c:pt>
                <c:pt idx="7">
                  <c:v>125</c:v>
                </c:pt>
                <c:pt idx="8">
                  <c:v>168</c:v>
                </c:pt>
                <c:pt idx="9">
                  <c:v>195.3</c:v>
                </c:pt>
                <c:pt idx="10">
                  <c:v>38.300000000000004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26574176943302574"/>
          <c:y val="2.0041965034188052E-4"/>
        </c:manualLayout>
      </c:layout>
    </c:title>
    <c:plotArea>
      <c:layout>
        <c:manualLayout>
          <c:layoutTarget val="inner"/>
          <c:xMode val="edge"/>
          <c:yMode val="edge"/>
          <c:x val="0"/>
          <c:y val="0.24747250305521609"/>
          <c:w val="0.77373450275072364"/>
          <c:h val="0.759666602700710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г.</c:v>
                </c:pt>
              </c:strCache>
            </c:strRef>
          </c:tx>
          <c:explosion val="27"/>
          <c:dLbls>
            <c:dLbl>
              <c:idx val="0"/>
              <c:layout>
                <c:manualLayout>
                  <c:x val="-5.6437787776666803E-2"/>
                  <c:y val="1.1414158347485439E-2"/>
                </c:manualLayout>
              </c:layout>
              <c:showPercent val="1"/>
            </c:dLbl>
            <c:dLbl>
              <c:idx val="3"/>
              <c:layout>
                <c:manualLayout>
                  <c:x val="-9.2677974052265799E-2"/>
                  <c:y val="4.6841025600330086E-2"/>
                </c:manualLayout>
              </c:layout>
              <c:showPercent val="1"/>
            </c:dLbl>
            <c:dLbl>
              <c:idx val="4"/>
              <c:layout>
                <c:manualLayout>
                  <c:x val="-5.0930297868138158E-2"/>
                  <c:y val="-9.8548077991334297E-3"/>
                </c:manualLayout>
              </c:layout>
              <c:showPercent val="1"/>
            </c:dLbl>
            <c:dLbl>
              <c:idx val="5"/>
              <c:layout>
                <c:manualLayout>
                  <c:x val="-0.13503669345381378"/>
                  <c:y val="6.3634050581681395E-2"/>
                </c:manualLayout>
              </c:layout>
              <c:showPercent val="1"/>
            </c:dLbl>
            <c:dLbl>
              <c:idx val="9"/>
              <c:layout>
                <c:manualLayout>
                  <c:x val="-5.2017111267472424E-3"/>
                  <c:y val="2.8952636215023742E-3"/>
                </c:manualLayout>
              </c:layout>
              <c:showPercent val="1"/>
            </c:dLbl>
            <c:numFmt formatCode="0.0%" sourceLinked="0"/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 </c:v>
                </c:pt>
                <c:pt idx="4">
                  <c:v>Охрана окружающей среды</c:v>
                </c:pt>
                <c:pt idx="5">
                  <c:v>Национальная оборона</c:v>
                </c:pt>
                <c:pt idx="6">
                  <c:v>Образование </c:v>
                </c:pt>
                <c:pt idx="7">
                  <c:v>Культура, кинематография</c:v>
                </c:pt>
                <c:pt idx="8">
                  <c:v>Социальная политика </c:v>
                </c:pt>
                <c:pt idx="9">
                  <c:v>Физическая культура и спорт </c:v>
                </c:pt>
                <c:pt idx="10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576</c:v>
                </c:pt>
                <c:pt idx="1">
                  <c:v>53.1</c:v>
                </c:pt>
                <c:pt idx="2">
                  <c:v>154.80000000000001</c:v>
                </c:pt>
                <c:pt idx="3" formatCode="#,##0.00">
                  <c:v>1257.7</c:v>
                </c:pt>
                <c:pt idx="4">
                  <c:v>4.5999999999999996</c:v>
                </c:pt>
                <c:pt idx="5">
                  <c:v>11.1</c:v>
                </c:pt>
                <c:pt idx="6" formatCode="#,##0.00">
                  <c:v>2757.5</c:v>
                </c:pt>
                <c:pt idx="7">
                  <c:v>125.6</c:v>
                </c:pt>
                <c:pt idx="8">
                  <c:v>171.9</c:v>
                </c:pt>
                <c:pt idx="9">
                  <c:v>195</c:v>
                </c:pt>
                <c:pt idx="10">
                  <c:v>38.1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9.6535765777148258E-2"/>
          <c:y val="5.6996364340012116E-2"/>
          <c:w val="0.87746349228537412"/>
          <c:h val="0.77344752913562231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</c:spPr>
          <c:dLbls>
            <c:dLbl>
              <c:idx val="0"/>
              <c:layout>
                <c:manualLayout>
                  <c:x val="-4.2270560551122281E-17"/>
                  <c:y val="2.6877487754870971E-3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2157</c:v>
                </c:pt>
                <c:pt idx="1">
                  <c:v>2092</c:v>
                </c:pt>
                <c:pt idx="2">
                  <c:v>2081.8000000000002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-1.2271538364350461E-3"/>
                  <c:y val="-1.6126492652922323E-2"/>
                </c:manualLayout>
              </c:layout>
              <c:showVal val="1"/>
            </c:dLbl>
            <c:dLbl>
              <c:idx val="1"/>
              <c:layout>
                <c:manualLayout>
                  <c:x val="7.3465699280554023E-4"/>
                  <c:y val="-1.0750995101948217E-2"/>
                </c:manualLayout>
              </c:layout>
              <c:showVal val="1"/>
            </c:dLbl>
            <c:dLbl>
              <c:idx val="2"/>
              <c:layout>
                <c:manualLayout>
                  <c:x val="1.4223828558678961E-3"/>
                  <c:y val="-1.343874387743527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391.2</c:v>
                </c:pt>
                <c:pt idx="1">
                  <c:v>399.3</c:v>
                </c:pt>
                <c:pt idx="2">
                  <c:v>426.7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2952.3</c:v>
                </c:pt>
                <c:pt idx="1">
                  <c:v>2515.1</c:v>
                </c:pt>
                <c:pt idx="2">
                  <c:v>2068.9</c:v>
                </c:pt>
              </c:numCache>
            </c:numRef>
          </c:val>
        </c:ser>
        <c:dLbls>
          <c:showVal val="1"/>
        </c:dLbls>
        <c:gapWidth val="100"/>
        <c:overlap val="100"/>
        <c:axId val="63883904"/>
        <c:axId val="63882368"/>
      </c:barChart>
      <c:valAx>
        <c:axId val="63882368"/>
        <c:scaling>
          <c:orientation val="minMax"/>
        </c:scaling>
        <c:delete val="1"/>
        <c:axPos val="b"/>
        <c:majorGridlines/>
        <c:numFmt formatCode="General" sourceLinked="1"/>
        <c:tickLblPos val="none"/>
        <c:crossAx val="63883904"/>
        <c:crosses val="autoZero"/>
        <c:crossBetween val="between"/>
      </c:valAx>
      <c:catAx>
        <c:axId val="63883904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40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3882368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1.8562773914266927E-2"/>
          <c:y val="0.93201159583707927"/>
          <c:w val="0.86329969973037979"/>
          <c:h val="5.1861911509998533E-2"/>
        </c:manualLayout>
      </c:layout>
      <c:txPr>
        <a:bodyPr/>
        <a:lstStyle/>
        <a:p>
          <a:pPr>
            <a:defRPr sz="1600" b="1">
              <a:solidFill>
                <a:schemeClr val="bg2"/>
              </a:solidFill>
            </a:defRPr>
          </a:pPr>
          <a:endParaRPr lang="ru-RU"/>
        </a:p>
      </c:txPr>
    </c:legend>
    <c:plotVisOnly val="1"/>
  </c:chart>
  <c:spPr>
    <a:ln>
      <a:miter lim="800000"/>
    </a:ln>
    <a:effectLst/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18735547745165793"/>
          <c:y val="4.8501555382735255E-2"/>
        </c:manualLayout>
      </c:layout>
    </c:title>
    <c:view3D>
      <c:rotX val="40"/>
      <c:perspective val="20"/>
    </c:view3D>
    <c:plotArea>
      <c:layout>
        <c:manualLayout>
          <c:layoutTarget val="inner"/>
          <c:xMode val="edge"/>
          <c:yMode val="edge"/>
          <c:x val="5.8905884280277696E-2"/>
          <c:y val="0.20142484168425731"/>
          <c:w val="0.36354293967336981"/>
          <c:h val="0.5362258360182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г.</c:v>
                </c:pt>
              </c:strCache>
            </c:strRef>
          </c:tx>
          <c:dPt>
            <c:idx val="6"/>
            <c:explosion val="9"/>
          </c:dPt>
          <c:dLbls>
            <c:dLbl>
              <c:idx val="0"/>
              <c:layout>
                <c:manualLayout>
                  <c:x val="-0.16818234885389391"/>
                  <c:y val="-8.1375854071769824E-2"/>
                </c:manualLayout>
              </c:layout>
              <c:showVal val="1"/>
              <c:showPercent val="1"/>
            </c:dLbl>
            <c:dLbl>
              <c:idx val="1"/>
              <c:layout>
                <c:manualLayout>
                  <c:x val="0.15245481198887506"/>
                  <c:y val="0.11845836573713998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6.3616283689759509E-2"/>
                  <c:y val="-7.0531399288967886E-2"/>
                </c:manualLayout>
              </c:layout>
              <c:showVal val="1"/>
              <c:showPercent val="1"/>
            </c:dLbl>
            <c:dLbl>
              <c:idx val="3"/>
              <c:layout>
                <c:manualLayout>
                  <c:x val="8.3700681091931406E-2"/>
                  <c:y val="4.0444985279413398E-2"/>
                </c:manualLayout>
              </c:layout>
              <c:showVal val="1"/>
              <c:showPercent val="1"/>
            </c:dLbl>
            <c:dLbl>
              <c:idx val="4"/>
              <c:layout>
                <c:manualLayout>
                  <c:x val="3.4626331537550445E-2"/>
                  <c:y val="-1.9328581546494843E-2"/>
                </c:manualLayout>
              </c:layout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НАЛОГИ НА ПРИБЫЛЬ, ДОХОДЫ                    </c:v>
                </c:pt>
                <c:pt idx="1">
                  <c:v>НАЛОГИ НА ТОВАРЫ (РАБОТЫ, УСЛУГИ), РЕАЛИЗУЕМЫЕ НА ТЕРРИТОРИИ РОССИЙСКОЙ ФЕДЕРАЦИИ                    </c:v>
                </c:pt>
                <c:pt idx="2">
                  <c:v>НАЛОГИ НА СОВОКУПНЫЙ ДОХОД                    </c:v>
                </c:pt>
                <c:pt idx="3">
                  <c:v>НАЛОГИ НА ИМУЩЕСТВО                    </c:v>
                </c:pt>
                <c:pt idx="4">
                  <c:v>ГОСУДАРСТВЕННАЯ ПОШЛИНА                    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1295</c:v>
                </c:pt>
                <c:pt idx="1">
                  <c:v>16</c:v>
                </c:pt>
                <c:pt idx="2">
                  <c:v>345.6</c:v>
                </c:pt>
                <c:pt idx="3">
                  <c:v>410.8</c:v>
                </c:pt>
                <c:pt idx="4">
                  <c:v>14.3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0.19336622672810369"/>
          <c:y val="0.77401816464837303"/>
          <c:w val="0.80436060305917101"/>
          <c:h val="0.18658343517387119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26574176943302574"/>
          <c:y val="2.0041965034188052E-4"/>
        </c:manualLayout>
      </c:layout>
    </c:title>
    <c:view3D>
      <c:rotX val="40"/>
      <c:perspective val="30"/>
    </c:view3D>
    <c:plotArea>
      <c:layout>
        <c:manualLayout>
          <c:layoutTarget val="inner"/>
          <c:xMode val="edge"/>
          <c:yMode val="edge"/>
          <c:x val="2.5989826267026812E-3"/>
          <c:y val="0.25568686812576791"/>
          <c:w val="0.75413797374062252"/>
          <c:h val="0.7419744580351382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г.</c:v>
                </c:pt>
              </c:strCache>
            </c:strRef>
          </c:tx>
          <c:dLbls>
            <c:dLbl>
              <c:idx val="0"/>
              <c:layout>
                <c:manualLayout>
                  <c:x val="-0.29420676509194743"/>
                  <c:y val="-0.12662725584096893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1 135,7;</a:t>
                    </a:r>
                    <a:r>
                      <a:rPr lang="ru-RU" sz="1400" dirty="0" smtClean="0"/>
                      <a:t> </a:t>
                    </a:r>
                    <a:r>
                      <a:rPr lang="ru-RU" sz="1400" baseline="0" dirty="0" smtClean="0"/>
                      <a:t> </a:t>
                    </a:r>
                    <a:r>
                      <a:rPr lang="en-US" sz="1400" dirty="0" smtClean="0"/>
                      <a:t> </a:t>
                    </a:r>
                    <a:r>
                      <a:rPr lang="en-US" sz="1400" dirty="0"/>
                      <a:t>63</a:t>
                    </a:r>
                    <a:r>
                      <a:rPr lang="en-US" sz="1400" dirty="0" smtClean="0"/>
                      <a:t>%</a:t>
                    </a:r>
                    <a:r>
                      <a:rPr lang="ru-RU" sz="1400" dirty="0" smtClean="0"/>
                      <a:t>          </a:t>
                    </a:r>
                    <a:endParaRPr lang="en-US" sz="1400" dirty="0"/>
                  </a:p>
                </c:rich>
              </c:tx>
              <c:spPr/>
              <c:showVal val="1"/>
              <c:showPercent val="1"/>
            </c:dLbl>
            <c:dLbl>
              <c:idx val="1"/>
              <c:layout>
                <c:manualLayout>
                  <c:x val="2.0493607706139692E-2"/>
                  <c:y val="7.2847169028002742E-2"/>
                </c:manualLayout>
              </c:layout>
              <c:showVal val="1"/>
              <c:showPercent val="1"/>
            </c:dLbl>
            <c:dLbl>
              <c:idx val="3"/>
              <c:layout>
                <c:manualLayout>
                  <c:x val="7.1854156122570748E-2"/>
                  <c:y val="0.12376604619688823"/>
                </c:manualLayout>
              </c:layout>
              <c:showVal val="1"/>
              <c:showPercent val="1"/>
            </c:dLbl>
            <c:dLbl>
              <c:idx val="4"/>
              <c:layout>
                <c:manualLayout>
                  <c:x val="2.608609331473459E-2"/>
                  <c:y val="-2.8097511582533811E-2"/>
                </c:manualLayout>
              </c:layout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НАЛОГИ НА ПРИБЫЛЬ, ДОХОДЫ                    </c:v>
                </c:pt>
                <c:pt idx="1">
                  <c:v>НАЛОГИ НА ТОВАРЫ (РАБОТЫ, УСЛУГИ), РЕАЛИЗУЕМЫЕ НА ТЕРРИТОРИИ РОССИЙСКОЙ ФЕДЕРАЦИИ                    </c:v>
                </c:pt>
                <c:pt idx="2">
                  <c:v>НАЛОГИ НА СОВОКУПНЫЙ ДОХОД                    </c:v>
                </c:pt>
                <c:pt idx="3">
                  <c:v>НАЛОГИ НА ИМУЩЕСТВО                    </c:v>
                </c:pt>
                <c:pt idx="4">
                  <c:v>ГОСУДАРСТВЕННАЯ ПОШЛИНА                   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.00">
                  <c:v>1267.7</c:v>
                </c:pt>
                <c:pt idx="1">
                  <c:v>17.399999999999999</c:v>
                </c:pt>
                <c:pt idx="2">
                  <c:v>374.2</c:v>
                </c:pt>
                <c:pt idx="3">
                  <c:v>418.1</c:v>
                </c:pt>
                <c:pt idx="4">
                  <c:v>14.6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26574176943302574"/>
          <c:y val="2.0041965034188052E-4"/>
        </c:manualLayout>
      </c:layout>
    </c:title>
    <c:view3D>
      <c:rotX val="40"/>
      <c:perspective val="30"/>
    </c:view3D>
    <c:plotArea>
      <c:layout>
        <c:manualLayout>
          <c:layoutTarget val="inner"/>
          <c:xMode val="edge"/>
          <c:yMode val="edge"/>
          <c:x val="0"/>
          <c:y val="0.24747250305521609"/>
          <c:w val="0.77373450275072364"/>
          <c:h val="0.759666602700710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г.</c:v>
                </c:pt>
              </c:strCache>
            </c:strRef>
          </c:tx>
          <c:dLbls>
            <c:dLbl>
              <c:idx val="0"/>
              <c:layout>
                <c:manualLayout>
                  <c:x val="-0.21439464545091699"/>
                  <c:y val="-0.17975284492199325"/>
                </c:manualLayout>
              </c:layout>
              <c:spPr/>
              <c:txPr>
                <a:bodyPr/>
                <a:lstStyle/>
                <a:p>
                  <a:pPr>
                    <a:defRPr sz="1200" kern="1500" baseline="0"/>
                  </a:pPr>
                  <a:endParaRPr lang="ru-RU"/>
                </a:p>
              </c:txPr>
              <c:showVal val="1"/>
              <c:showPercent val="1"/>
            </c:dLbl>
            <c:dLbl>
              <c:idx val="1"/>
              <c:layout>
                <c:manualLayout>
                  <c:x val="2.3968530245610663E-4"/>
                  <c:y val="9.4483549446886736E-2"/>
                </c:manualLayout>
              </c:layout>
              <c:showVal val="1"/>
              <c:showPercent val="1"/>
            </c:dLbl>
            <c:dLbl>
              <c:idx val="3"/>
              <c:layout>
                <c:manualLayout>
                  <c:x val="0.12737782221728355"/>
                  <c:y val="8.030060152046597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209,1</a:t>
                    </a:r>
                    <a:r>
                      <a:rPr lang="en-US" dirty="0"/>
                      <a:t>; </a:t>
                    </a:r>
                    <a:r>
                      <a:rPr lang="en-US" dirty="0" smtClean="0"/>
                      <a:t>2</a:t>
                    </a:r>
                    <a:r>
                      <a:rPr lang="ru-RU" dirty="0" smtClean="0"/>
                      <a:t>7,4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howPercent val="1"/>
            </c:dLbl>
            <c:dLbl>
              <c:idx val="4"/>
              <c:layout>
                <c:manualLayout>
                  <c:x val="3.0955151073749011E-2"/>
                  <c:y val="-5.725628699985713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2,6</a:t>
                    </a:r>
                    <a:r>
                      <a:rPr lang="en-US" dirty="0"/>
                      <a:t>; </a:t>
                    </a:r>
                    <a:r>
                      <a:rPr lang="en-US" dirty="0" smtClean="0"/>
                      <a:t>0</a:t>
                    </a:r>
                    <a:r>
                      <a:rPr lang="ru-RU" dirty="0" smtClean="0"/>
                      <a:t>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НАЛОГИ НА ПРИБЫЛЬ, ДОХОДЫ                    </c:v>
                </c:pt>
                <c:pt idx="1">
                  <c:v>НАЛОГИ НА ТОВАРЫ (РАБОТЫ, УСЛУГИ), РЕАЛИЗУЕМЫЕ НА ТЕРРИТОРИИ РОССИЙСКОЙ ФЕДЕРАЦИИ                    </c:v>
                </c:pt>
                <c:pt idx="2">
                  <c:v>НАЛОГИ НА СОВОКУПНЫЙ ДОХОД                    </c:v>
                </c:pt>
                <c:pt idx="3">
                  <c:v>НАЛОГИ НА ИМУЩЕСТВО                    </c:v>
                </c:pt>
                <c:pt idx="4">
                  <c:v>ГОСУДАРСТВЕННАЯ ПОШЛИНА                   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.00">
                  <c:v>1285.5</c:v>
                </c:pt>
                <c:pt idx="1">
                  <c:v>17.3</c:v>
                </c:pt>
                <c:pt idx="2">
                  <c:v>413.1</c:v>
                </c:pt>
                <c:pt idx="3">
                  <c:v>425.9</c:v>
                </c:pt>
                <c:pt idx="4">
                  <c:v>15.2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18275457316336841"/>
          <c:y val="3.9571552527918892E-2"/>
        </c:manualLayout>
      </c:layout>
    </c:title>
    <c:view3D>
      <c:rotX val="60"/>
      <c:perspective val="30"/>
    </c:view3D>
    <c:plotArea>
      <c:layout>
        <c:manualLayout>
          <c:layoutTarget val="inner"/>
          <c:xMode val="edge"/>
          <c:yMode val="edge"/>
          <c:x val="5.8905884280277696E-2"/>
          <c:y val="0.20142484168425731"/>
          <c:w val="0.36354293967336981"/>
          <c:h val="0.5362258360182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19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4.8566825908232504E-2"/>
                  <c:y val="9.4680232435495948E-2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3.8260724653782427E-2"/>
                  <c:y val="-6.2964874507614482E-2"/>
                </c:manualLayout>
              </c:layout>
              <c:showVal val="1"/>
              <c:showPercent val="1"/>
            </c:dLbl>
            <c:dLbl>
              <c:idx val="3"/>
              <c:layout>
                <c:manualLayout>
                  <c:x val="7.1495316945460172E-2"/>
                  <c:y val="4.7296784182911167E-2"/>
                </c:manualLayout>
              </c:layout>
              <c:showVal val="1"/>
              <c:showPercent val="1"/>
            </c:dLbl>
            <c:dLbl>
              <c:idx val="4"/>
              <c:layout>
                <c:manualLayout>
                  <c:x val="-1.999137776961997E-2"/>
                  <c:y val="-7.6134297314363521E-3"/>
                </c:manualLayout>
              </c:layout>
              <c:showVal val="1"/>
              <c:showPercent val="1"/>
            </c:dLbl>
            <c:dLbl>
              <c:idx val="5"/>
              <c:layout>
                <c:manualLayout>
                  <c:x val="8.9827217265714437E-2"/>
                  <c:y val="4.1465329450032978E-2"/>
                </c:manualLayout>
              </c:layout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                    </c:v>
                </c:pt>
                <c:pt idx="1">
                  <c:v>ПЛАТЕЖИ ПРИ ПОЛЬЗОВАНИИ ПРИРОДНЫМИ РЕСУРСАМИ                    </c:v>
                </c:pt>
                <c:pt idx="2">
                  <c:v>ДОХОДЫ ОТ ОКАЗАНИЯ ПЛАТНЫХ УСЛУГ (РАБОТ) И КОМПЕНСАЦИИ ЗАТРАТ ГОСУДАРСТВА                    </c:v>
                </c:pt>
                <c:pt idx="3">
                  <c:v>ДОХОДЫ ОТ ПРОДАЖИ МАТЕРИАЛЬНЫХ И НЕМАТЕРИАЛЬНЫХ АКТИВОВ                    </c:v>
                </c:pt>
                <c:pt idx="4">
                  <c:v>ШТРАФЫ, САНКЦИИ, ВОЗМЕЩЕНИЕ УЩЕРБА                    </c:v>
                </c:pt>
                <c:pt idx="5">
                  <c:v>ПРОЧИЕ НЕНАЛОГОВЫЕ ДОХОДЫ                    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292.3</c:v>
                </c:pt>
                <c:pt idx="1">
                  <c:v>3.8</c:v>
                </c:pt>
                <c:pt idx="2">
                  <c:v>12.5</c:v>
                </c:pt>
                <c:pt idx="3">
                  <c:v>93.7</c:v>
                </c:pt>
                <c:pt idx="4">
                  <c:v>11.4</c:v>
                </c:pt>
                <c:pt idx="5">
                  <c:v>13.1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                    </c:v>
                </c:pt>
                <c:pt idx="1">
                  <c:v>ПЛАТЕЖИ ПРИ ПОЛЬЗОВАНИИ ПРИРОДНЫМИ РЕСУРСАМИ                    </c:v>
                </c:pt>
                <c:pt idx="2">
                  <c:v>ДОХОДЫ ОТ ОКАЗАНИЯ ПЛАТНЫХ УСЛУГ (РАБОТ) И КОМПЕНСАЦИИ ЗАТРАТ ГОСУДАРСТВА                    </c:v>
                </c:pt>
                <c:pt idx="3">
                  <c:v>ДОХОДЫ ОТ ПРОДАЖИ МАТЕРИАЛЬНЫХ И НЕМАТЕРИАЛЬНЫХ АКТИВОВ                    </c:v>
                </c:pt>
                <c:pt idx="4">
                  <c:v>ШТРАФЫ, САНКЦИИ, ВОЗМЕЩЕНИЕ УЩЕРБА                    </c:v>
                </c:pt>
                <c:pt idx="5">
                  <c:v>ПРОЧИЕ НЕНАЛОГОВЫЕ ДОХОДЫ                    </c:v>
                </c:pt>
              </c:strCache>
            </c:str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276.3</c:v>
                </c:pt>
                <c:pt idx="1">
                  <c:v>3.8</c:v>
                </c:pt>
                <c:pt idx="2">
                  <c:v>11.4</c:v>
                </c:pt>
                <c:pt idx="3">
                  <c:v>100.2</c:v>
                </c:pt>
                <c:pt idx="4">
                  <c:v>7.6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21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                    </c:v>
                </c:pt>
                <c:pt idx="1">
                  <c:v>ПЛАТЕЖИ ПРИ ПОЛЬЗОВАНИИ ПРИРОДНЫМИ РЕСУРСАМИ                    </c:v>
                </c:pt>
                <c:pt idx="2">
                  <c:v>ДОХОДЫ ОТ ОКАЗАНИЯ ПЛАТНЫХ УСЛУГ (РАБОТ) И КОМПЕНСАЦИИ ЗАТРАТ ГОСУДАРСТВА                    </c:v>
                </c:pt>
                <c:pt idx="3">
                  <c:v>ДОХОДЫ ОТ ПРОДАЖИ МАТЕРИАЛЬНЫХ И НЕМАТЕРИАЛЬНЫХ АКТИВОВ                    </c:v>
                </c:pt>
                <c:pt idx="4">
                  <c:v>ШТРАФЫ, САНКЦИИ, ВОЗМЕЩЕНИЕ УЩЕРБА                    </c:v>
                </c:pt>
                <c:pt idx="5">
                  <c:v>ПРОЧИЕ НЕНАЛОГОВЫЕ ДОХОДЫ                    </c:v>
                </c:pt>
              </c:strCache>
            </c:strRef>
          </c:cat>
          <c:val>
            <c:numRef>
              <c:f>Лист1!$D$2:$D$7</c:f>
              <c:numCache>
                <c:formatCode>#,##0.0</c:formatCode>
                <c:ptCount val="6"/>
                <c:pt idx="0">
                  <c:v>270.2</c:v>
                </c:pt>
                <c:pt idx="1">
                  <c:v>3.8</c:v>
                </c:pt>
                <c:pt idx="2">
                  <c:v>11.4</c:v>
                </c:pt>
                <c:pt idx="3">
                  <c:v>97.9</c:v>
                </c:pt>
                <c:pt idx="4">
                  <c:v>7.9</c:v>
                </c:pt>
                <c:pt idx="5">
                  <c:v>0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7.8095791288890923E-2"/>
          <c:y val="0.74976738695700451"/>
          <c:w val="0.91137373625152773"/>
          <c:h val="0.1973008624920719"/>
        </c:manualLayout>
      </c:layout>
      <c:txPr>
        <a:bodyPr/>
        <a:lstStyle/>
        <a:p>
          <a:pPr>
            <a:defRPr sz="105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26574176943302574"/>
          <c:y val="2.0041965034188052E-4"/>
        </c:manualLayout>
      </c:layout>
    </c:title>
    <c:view3D>
      <c:rotX val="60"/>
      <c:perspective val="30"/>
    </c:view3D>
    <c:plotArea>
      <c:layout>
        <c:manualLayout>
          <c:layoutTarget val="inner"/>
          <c:xMode val="edge"/>
          <c:yMode val="edge"/>
          <c:x val="2.5989826267026812E-3"/>
          <c:y val="0.25568686812576791"/>
          <c:w val="0.75413797374062252"/>
          <c:h val="0.7419744580351382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г.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2.2699381138721292E-3"/>
                  <c:y val="0.13286831766167395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1.653586109479904E-3"/>
                  <c:y val="-7.1687489268869115E-2"/>
                </c:manualLayout>
              </c:layout>
              <c:showVal val="1"/>
              <c:showPercent val="1"/>
            </c:dLbl>
            <c:dLbl>
              <c:idx val="3"/>
              <c:layout>
                <c:manualLayout>
                  <c:x val="0.14145576086784117"/>
                  <c:y val="0.10914570098272026"/>
                </c:manualLayout>
              </c:layout>
              <c:showVal val="1"/>
              <c:showPercent val="1"/>
            </c:dLbl>
            <c:dLbl>
              <c:idx val="4"/>
              <c:layout>
                <c:manualLayout>
                  <c:x val="1.9459900546029866E-2"/>
                  <c:y val="-2.9012180464796842E-2"/>
                </c:manualLayout>
              </c:layout>
              <c:showVal val="1"/>
              <c:showPercent val="1"/>
            </c:dLbl>
            <c:dLbl>
              <c:idx val="5"/>
              <c:delete val="1"/>
            </c:dLbl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                    </c:v>
                </c:pt>
                <c:pt idx="1">
                  <c:v>ПЛАТЕЖИ ПРИ ПОЛЬЗОВАНИИ ПРИРОДНЫМИ РЕСУРСАМИ                    </c:v>
                </c:pt>
                <c:pt idx="2">
                  <c:v>ДОХОДЫ ОТ ОКАЗАНИЯ ПЛАТНЫХ УСЛУГ (РАБОТ) И КОМПЕНСАЦИИ ЗАТРАТ ГОСУДАРСТВА                    </c:v>
                </c:pt>
                <c:pt idx="3">
                  <c:v>ДОХОДЫ ОТ ПРОДАЖИ МАТЕРИАЛЬНЫХ И НЕМАТЕРИАЛЬНЫХ АКТИВОВ                    </c:v>
                </c:pt>
                <c:pt idx="4">
                  <c:v>ШТРАФЫ, САНКЦИИ, ВОЗМЕЩЕНИЕ УЩЕРБА                    </c:v>
                </c:pt>
                <c:pt idx="5">
                  <c:v>ПРОЧИЕ НЕНАЛОГОВЫЕ ДОХОДЫ                   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276.3</c:v>
                </c:pt>
                <c:pt idx="1">
                  <c:v>3.8</c:v>
                </c:pt>
                <c:pt idx="2">
                  <c:v>11.4</c:v>
                </c:pt>
                <c:pt idx="3">
                  <c:v>100.2</c:v>
                </c:pt>
                <c:pt idx="4">
                  <c:v>7.6</c:v>
                </c:pt>
                <c:pt idx="5">
                  <c:v>0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2428791348286404"/>
          <c:y val="2.0037456155665251E-4"/>
        </c:manualLayout>
      </c:layout>
    </c:title>
    <c:view3D>
      <c:rotX val="60"/>
      <c:perspective val="30"/>
    </c:view3D>
    <c:plotArea>
      <c:layout>
        <c:manualLayout>
          <c:layoutTarget val="inner"/>
          <c:xMode val="edge"/>
          <c:yMode val="edge"/>
          <c:x val="0"/>
          <c:y val="0.24747250305521609"/>
          <c:w val="0.77373450275072364"/>
          <c:h val="0.759666602700710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г.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2.2699381138721292E-3"/>
                  <c:y val="0.14487849564334121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1.4615145642253779E-3"/>
                  <c:y val="-7.8024564730902912E-2"/>
                </c:manualLayout>
              </c:layout>
              <c:showVal val="1"/>
              <c:showPercent val="1"/>
            </c:dLbl>
            <c:dLbl>
              <c:idx val="3"/>
              <c:layout>
                <c:manualLayout>
                  <c:x val="0.12629178033716543"/>
                  <c:y val="0.13463385020711985"/>
                </c:manualLayout>
              </c:layout>
              <c:showVal val="1"/>
              <c:showPercent val="1"/>
            </c:dLbl>
            <c:dLbl>
              <c:idx val="4"/>
              <c:layout>
                <c:manualLayout>
                  <c:x val="4.8330278117246855E-2"/>
                  <c:y val="-1.9070053724189389E-2"/>
                </c:manualLayout>
              </c:layout>
              <c:showVal val="1"/>
              <c:showPercent val="1"/>
            </c:dLbl>
            <c:dLbl>
              <c:idx val="5"/>
              <c:delete val="1"/>
            </c:dLbl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                    </c:v>
                </c:pt>
                <c:pt idx="1">
                  <c:v>ПЛАТЕЖИ ПРИ ПОЛЬЗОВАНИИ ПРИРОДНЫМИ РЕСУРСАМИ                    </c:v>
                </c:pt>
                <c:pt idx="2">
                  <c:v>ДОХОДЫ ОТ ОКАЗАНИЯ ПЛАТНЫХ УСЛУГ (РАБОТ) И КОМПЕНСАЦИИ ЗАТРАТ ГОСУДАРСТВА                    </c:v>
                </c:pt>
                <c:pt idx="3">
                  <c:v>ДОХОДЫ ОТ ПРОДАЖИ МАТЕРИАЛЬНЫХ И НЕМАТЕРИАЛЬНЫХ АКТИВОВ                    </c:v>
                </c:pt>
                <c:pt idx="4">
                  <c:v>ШТРАФЫ, САНКЦИИ, ВОЗМЕЩЕНИЕ УЩЕРБА                    </c:v>
                </c:pt>
                <c:pt idx="5">
                  <c:v>ПРОЧИЕ НЕНАЛОГОВЫЕ ДОХОДЫ                    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270.2</c:v>
                </c:pt>
                <c:pt idx="1">
                  <c:v>3.8</c:v>
                </c:pt>
                <c:pt idx="2">
                  <c:v>11.4</c:v>
                </c:pt>
                <c:pt idx="3">
                  <c:v>97.9</c:v>
                </c:pt>
                <c:pt idx="4">
                  <c:v>7.9</c:v>
                </c:pt>
                <c:pt idx="5">
                  <c:v>0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18735547745165793"/>
          <c:y val="4.8501555382735255E-2"/>
        </c:manualLayout>
      </c:layout>
    </c:title>
    <c:plotArea>
      <c:layout>
        <c:manualLayout>
          <c:layoutTarget val="inner"/>
          <c:xMode val="edge"/>
          <c:yMode val="edge"/>
          <c:x val="5.8905884280277696E-2"/>
          <c:y val="0.20142484168425731"/>
          <c:w val="0.36354293967336981"/>
          <c:h val="0.5362258360182282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г.</c:v>
                </c:pt>
              </c:strCache>
            </c:strRef>
          </c:tx>
          <c:explosion val="25"/>
          <c:dPt>
            <c:idx val="6"/>
            <c:explosion val="9"/>
          </c:dPt>
          <c:dLbls>
            <c:dLbl>
              <c:idx val="0"/>
              <c:layout>
                <c:manualLayout>
                  <c:x val="-2.7731558546225887E-2"/>
                  <c:y val="7.0952185868237124E-3"/>
                </c:manualLayout>
              </c:layout>
              <c:showPercent val="1"/>
            </c:dLbl>
            <c:dLbl>
              <c:idx val="1"/>
              <c:layout>
                <c:manualLayout>
                  <c:x val="-1.0512367740684181E-2"/>
                  <c:y val="-5.0326005443839814E-3"/>
                </c:manualLayout>
              </c:layout>
              <c:showPercent val="1"/>
            </c:dLbl>
            <c:dLbl>
              <c:idx val="3"/>
              <c:layout>
                <c:manualLayout>
                  <c:x val="-3.3740307103353892E-2"/>
                  <c:y val="1.7297904399511167E-2"/>
                </c:manualLayout>
              </c:layout>
              <c:showPercent val="1"/>
            </c:dLbl>
            <c:dLbl>
              <c:idx val="4"/>
              <c:layout>
                <c:manualLayout>
                  <c:x val="-3.9286242206610179E-2"/>
                  <c:y val="4.6390678813465524E-3"/>
                </c:manualLayout>
              </c:layout>
              <c:showPercent val="1"/>
            </c:dLbl>
            <c:dLbl>
              <c:idx val="5"/>
              <c:layout>
                <c:manualLayout>
                  <c:x val="-5.5007541534933133E-2"/>
                  <c:y val="3.1796119875569642E-2"/>
                </c:manualLayout>
              </c:layout>
              <c:showPercent val="1"/>
            </c:dLbl>
            <c:dLbl>
              <c:idx val="7"/>
              <c:layout>
                <c:manualLayout>
                  <c:x val="1.3114067834270764E-2"/>
                  <c:y val="4.0266359293411854E-3"/>
                </c:manualLayout>
              </c:layout>
              <c:showPercent val="1"/>
            </c:dLbl>
            <c:dLbl>
              <c:idx val="8"/>
              <c:layout>
                <c:manualLayout>
                  <c:x val="1.4014744595233299E-2"/>
                  <c:y val="9.0819770025552717E-3"/>
                </c:manualLayout>
              </c:layout>
              <c:showPercent val="1"/>
            </c:dLbl>
            <c:numFmt formatCode="0.0%" sourceLinked="0"/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 </c:v>
                </c:pt>
                <c:pt idx="4">
                  <c:v>Охрана окружающей среды</c:v>
                </c:pt>
                <c:pt idx="5">
                  <c:v>Национальная оборона</c:v>
                </c:pt>
                <c:pt idx="6">
                  <c:v>Образование </c:v>
                </c:pt>
                <c:pt idx="7">
                  <c:v>Культура, кинематография</c:v>
                </c:pt>
                <c:pt idx="8">
                  <c:v>Социальная политика </c:v>
                </c:pt>
                <c:pt idx="9">
                  <c:v>Физическая культура и спорт </c:v>
                </c:pt>
                <c:pt idx="10">
                  <c:v>Обслуживание муниципального долга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549</c:v>
                </c:pt>
                <c:pt idx="1">
                  <c:v>75.599999999999994</c:v>
                </c:pt>
                <c:pt idx="2">
                  <c:v>234.8</c:v>
                </c:pt>
                <c:pt idx="3">
                  <c:v>332</c:v>
                </c:pt>
                <c:pt idx="4">
                  <c:v>14.6</c:v>
                </c:pt>
                <c:pt idx="5">
                  <c:v>10.7</c:v>
                </c:pt>
                <c:pt idx="6" formatCode="#,##0.00">
                  <c:v>2808.5</c:v>
                </c:pt>
                <c:pt idx="7">
                  <c:v>140.6</c:v>
                </c:pt>
                <c:pt idx="8">
                  <c:v>164.5</c:v>
                </c:pt>
                <c:pt idx="9">
                  <c:v>208</c:v>
                </c:pt>
                <c:pt idx="10">
                  <c:v>39.1</c:v>
                </c:pt>
              </c:numCache>
            </c:numRef>
          </c:val>
        </c:ser>
        <c:firstSliceAng val="0"/>
      </c:pieChart>
    </c:plotArea>
    <c:legend>
      <c:legendPos val="b"/>
      <c:layout>
        <c:manualLayout>
          <c:xMode val="edge"/>
          <c:yMode val="edge"/>
          <c:x val="7.15653769166891E-2"/>
          <c:y val="0.74867931340963356"/>
          <c:w val="0.92711803208306465"/>
          <c:h val="0.23588837351405401"/>
        </c:manualLayout>
      </c:layout>
      <c:txPr>
        <a:bodyPr/>
        <a:lstStyle/>
        <a:p>
          <a:pPr>
            <a:defRPr sz="10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041EF8-A58D-44B5-A3B2-A1912EC3048F}" type="doc">
      <dgm:prSet loTypeId="urn:microsoft.com/office/officeart/2005/8/layout/radial5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C89655D-953A-46AB-AAF0-A815C5564ED5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Образование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67E9B706-4447-4320-BF2B-B5E647336D25}" type="parTrans" cxnId="{3586C4D5-50D1-4893-953E-4ADF50AC56C8}">
      <dgm:prSet/>
      <dgm:spPr/>
      <dgm:t>
        <a:bodyPr/>
        <a:lstStyle/>
        <a:p>
          <a:endParaRPr lang="ru-RU"/>
        </a:p>
      </dgm:t>
    </dgm:pt>
    <dgm:pt modelId="{2D92028E-C0DD-49A9-85A1-AE2B1F443C75}" type="sibTrans" cxnId="{3586C4D5-50D1-4893-953E-4ADF50AC56C8}">
      <dgm:prSet/>
      <dgm:spPr/>
      <dgm:t>
        <a:bodyPr/>
        <a:lstStyle/>
        <a:p>
          <a:endParaRPr lang="ru-RU"/>
        </a:p>
      </dgm:t>
    </dgm:pt>
    <dgm:pt modelId="{D243BD96-6490-422F-82B4-141BC92445C2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Социальная сфера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B194E8AE-58CF-4FDB-81A0-1ABB846E1AEF}" type="parTrans" cxnId="{06E6874F-80BA-49F6-A824-78D1D6D340D9}">
      <dgm:prSet/>
      <dgm:spPr/>
      <dgm:t>
        <a:bodyPr/>
        <a:lstStyle/>
        <a:p>
          <a:endParaRPr lang="ru-RU"/>
        </a:p>
      </dgm:t>
    </dgm:pt>
    <dgm:pt modelId="{2F227CF4-5060-4DE3-A7B1-AF6EC077897F}" type="sibTrans" cxnId="{06E6874F-80BA-49F6-A824-78D1D6D340D9}">
      <dgm:prSet/>
      <dgm:spPr/>
      <dgm:t>
        <a:bodyPr/>
        <a:lstStyle/>
        <a:p>
          <a:endParaRPr lang="ru-RU"/>
        </a:p>
      </dgm:t>
    </dgm:pt>
    <dgm:pt modelId="{5BCDE91E-EE3C-47B2-A57C-40BF28B093FC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Культура 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75A32918-4DCD-40FC-A086-0BD9FF72BB7C}" type="parTrans" cxnId="{1E119FD5-183F-4DDA-9B1E-F1DDDBFE7860}">
      <dgm:prSet/>
      <dgm:spPr/>
      <dgm:t>
        <a:bodyPr/>
        <a:lstStyle/>
        <a:p>
          <a:endParaRPr lang="ru-RU"/>
        </a:p>
      </dgm:t>
    </dgm:pt>
    <dgm:pt modelId="{203D4192-DDB7-48D8-BA45-6E4EA5B4A4C1}" type="sibTrans" cxnId="{1E119FD5-183F-4DDA-9B1E-F1DDDBFE7860}">
      <dgm:prSet/>
      <dgm:spPr/>
      <dgm:t>
        <a:bodyPr/>
        <a:lstStyle/>
        <a:p>
          <a:endParaRPr lang="ru-RU"/>
        </a:p>
      </dgm:t>
    </dgm:pt>
    <dgm:pt modelId="{F416B584-BF21-41FB-A427-96B0E4C133F4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Дороги и ЖКХ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D9D40E7F-F42B-4468-9A12-A58CE8A52020}" type="parTrans" cxnId="{885255E9-0CD4-43A0-AC32-F1458FA550E4}">
      <dgm:prSet/>
      <dgm:spPr/>
      <dgm:t>
        <a:bodyPr/>
        <a:lstStyle/>
        <a:p>
          <a:endParaRPr lang="ru-RU"/>
        </a:p>
      </dgm:t>
    </dgm:pt>
    <dgm:pt modelId="{ADB9E122-8051-41EC-B44A-B9C716C2A5C4}" type="sibTrans" cxnId="{885255E9-0CD4-43A0-AC32-F1458FA550E4}">
      <dgm:prSet/>
      <dgm:spPr/>
      <dgm:t>
        <a:bodyPr/>
        <a:lstStyle/>
        <a:p>
          <a:endParaRPr lang="ru-RU"/>
        </a:p>
      </dgm:t>
    </dgm:pt>
    <dgm:pt modelId="{050A3401-EC90-4D55-A064-578BB0D10335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Спорт и молодежная политика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92CBFAA7-D33F-4211-8E98-63BD400C7FBF}" type="parTrans" cxnId="{FA9C9A5B-C82F-48FE-87D5-4E8B73FD5EC4}">
      <dgm:prSet/>
      <dgm:spPr/>
      <dgm:t>
        <a:bodyPr/>
        <a:lstStyle/>
        <a:p>
          <a:endParaRPr lang="ru-RU"/>
        </a:p>
      </dgm:t>
    </dgm:pt>
    <dgm:pt modelId="{E8B6607B-1D83-46E3-9E88-3EF38978D005}" type="sibTrans" cxnId="{FA9C9A5B-C82F-48FE-87D5-4E8B73FD5EC4}">
      <dgm:prSet/>
      <dgm:spPr/>
      <dgm:t>
        <a:bodyPr/>
        <a:lstStyle/>
        <a:p>
          <a:endParaRPr lang="ru-RU"/>
        </a:p>
      </dgm:t>
    </dgm:pt>
    <dgm:pt modelId="{E1B6FF38-4BF4-4080-AD43-3E6119FB242B}">
      <dgm:prSet phldrT="[Текст]"/>
      <dgm:spPr/>
      <dgm:t>
        <a:bodyPr/>
        <a:lstStyle/>
        <a:p>
          <a:r>
            <a:rPr lang="ru-RU" dirty="0" smtClean="0"/>
            <a:t>Бюджет</a:t>
          </a:r>
          <a:endParaRPr lang="ru-RU" dirty="0"/>
        </a:p>
      </dgm:t>
    </dgm:pt>
    <dgm:pt modelId="{4B28D371-9C3A-4F83-AA05-43C7189B8860}" type="sibTrans" cxnId="{1EF92CA0-9E61-4F2F-9486-3B1A95003150}">
      <dgm:prSet/>
      <dgm:spPr/>
      <dgm:t>
        <a:bodyPr/>
        <a:lstStyle/>
        <a:p>
          <a:endParaRPr lang="ru-RU"/>
        </a:p>
      </dgm:t>
    </dgm:pt>
    <dgm:pt modelId="{4ACF94ED-CD00-4D9E-AFF7-C1ADD47774B1}" type="parTrans" cxnId="{1EF92CA0-9E61-4F2F-9486-3B1A95003150}">
      <dgm:prSet/>
      <dgm:spPr/>
      <dgm:t>
        <a:bodyPr/>
        <a:lstStyle/>
        <a:p>
          <a:endParaRPr lang="ru-RU"/>
        </a:p>
      </dgm:t>
    </dgm:pt>
    <dgm:pt modelId="{3D2C9018-5075-4036-BED9-0D613613C723}" type="pres">
      <dgm:prSet presAssocID="{62041EF8-A58D-44B5-A3B2-A1912EC3048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2F10DB-5938-4BD9-B177-922018A8D384}" type="pres">
      <dgm:prSet presAssocID="{E1B6FF38-4BF4-4080-AD43-3E6119FB242B}" presName="centerShape" presStyleLbl="node0" presStyleIdx="0" presStyleCnt="1" custScaleX="114120" custScaleY="69835" custLinFactNeighborX="-87695" custLinFactNeighborY="-1441"/>
      <dgm:spPr/>
      <dgm:t>
        <a:bodyPr/>
        <a:lstStyle/>
        <a:p>
          <a:endParaRPr lang="ru-RU"/>
        </a:p>
      </dgm:t>
    </dgm:pt>
    <dgm:pt modelId="{8136B89D-2E8A-44C8-B607-9AA682FECF56}" type="pres">
      <dgm:prSet presAssocID="{67E9B706-4447-4320-BF2B-B5E647336D25}" presName="parTrans" presStyleLbl="sibTrans2D1" presStyleIdx="0" presStyleCnt="5" custLinFactNeighborX="12606" custLinFactNeighborY="-13745"/>
      <dgm:spPr/>
      <dgm:t>
        <a:bodyPr/>
        <a:lstStyle/>
        <a:p>
          <a:endParaRPr lang="ru-RU"/>
        </a:p>
      </dgm:t>
    </dgm:pt>
    <dgm:pt modelId="{7C8377D6-1D63-4888-9B5E-CF539E315FA6}" type="pres">
      <dgm:prSet presAssocID="{67E9B706-4447-4320-BF2B-B5E647336D25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EA152C45-220D-483D-920C-0D946E4A6EE6}" type="pres">
      <dgm:prSet presAssocID="{9C89655D-953A-46AB-AAF0-A815C5564ED5}" presName="node" presStyleLbl="node1" presStyleIdx="0" presStyleCnt="5" custScaleX="87810" custScaleY="87811" custRadScaleRad="125944" custRadScaleInc="-20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4638B3-8848-4946-869A-54C94CC5D016}" type="pres">
      <dgm:prSet presAssocID="{B194E8AE-58CF-4FDB-81A0-1ABB846E1AEF}" presName="parTrans" presStyleLbl="sibTrans2D1" presStyleIdx="1" presStyleCnt="5" custLinFactNeighborX="3928" custLinFactNeighborY="10386"/>
      <dgm:spPr/>
      <dgm:t>
        <a:bodyPr/>
        <a:lstStyle/>
        <a:p>
          <a:endParaRPr lang="ru-RU"/>
        </a:p>
      </dgm:t>
    </dgm:pt>
    <dgm:pt modelId="{C1F67EDB-A1E3-488B-A07B-6C987459B19F}" type="pres">
      <dgm:prSet presAssocID="{B194E8AE-58CF-4FDB-81A0-1ABB846E1AEF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AD6AF679-CCC7-4879-A506-E583F949F970}" type="pres">
      <dgm:prSet presAssocID="{D243BD96-6490-422F-82B4-141BC92445C2}" presName="node" presStyleLbl="node1" presStyleIdx="1" presStyleCnt="5" custScaleX="87756" custScaleY="87756" custRadScaleRad="106915" custRadScaleInc="-115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05-AD3E-41C3-8AF3-3847A758527C}" type="pres">
      <dgm:prSet presAssocID="{75A32918-4DCD-40FC-A086-0BD9FF72BB7C}" presName="parTrans" presStyleLbl="sibTrans2D1" presStyleIdx="2" presStyleCnt="5"/>
      <dgm:spPr/>
      <dgm:t>
        <a:bodyPr/>
        <a:lstStyle/>
        <a:p>
          <a:endParaRPr lang="ru-RU"/>
        </a:p>
      </dgm:t>
    </dgm:pt>
    <dgm:pt modelId="{2A566AE3-9F55-4E12-8E5F-6963AF41EBDD}" type="pres">
      <dgm:prSet presAssocID="{75A32918-4DCD-40FC-A086-0BD9FF72BB7C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583BABE6-1BE2-4AAA-BCCB-2738709C2701}" type="pres">
      <dgm:prSet presAssocID="{5BCDE91E-EE3C-47B2-A57C-40BF28B093FC}" presName="node" presStyleLbl="node1" presStyleIdx="2" presStyleCnt="5" custScaleX="88753" custScaleY="88753" custRadScaleRad="90467" custRadScaleInc="-142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9A2F83-02ED-450F-B37D-5CABAA310270}" type="pres">
      <dgm:prSet presAssocID="{D9D40E7F-F42B-4468-9A12-A58CE8A52020}" presName="parTrans" presStyleLbl="sibTrans2D1" presStyleIdx="3" presStyleCnt="5" custAng="100494" custLinFactNeighborX="-2531" custLinFactNeighborY="-4480"/>
      <dgm:spPr/>
      <dgm:t>
        <a:bodyPr/>
        <a:lstStyle/>
        <a:p>
          <a:endParaRPr lang="ru-RU"/>
        </a:p>
      </dgm:t>
    </dgm:pt>
    <dgm:pt modelId="{188B1987-AD9F-42B5-8A87-A0F6B37030D4}" type="pres">
      <dgm:prSet presAssocID="{D9D40E7F-F42B-4468-9A12-A58CE8A52020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AD705141-AFBC-4788-8B3F-D35CD8FE1110}" type="pres">
      <dgm:prSet presAssocID="{F416B584-BF21-41FB-A427-96B0E4C133F4}" presName="node" presStyleLbl="node1" presStyleIdx="3" presStyleCnt="5" custScaleX="92829" custScaleY="95596" custRadScaleRad="71874" custRadScaleInc="-3804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6F7084-369B-41DA-8267-4DD87DE16E89}" type="pres">
      <dgm:prSet presAssocID="{92CBFAA7-D33F-4211-8E98-63BD400C7FBF}" presName="parTrans" presStyleLbl="sibTrans2D1" presStyleIdx="4" presStyleCnt="5" custLinFactNeighborX="1893" custLinFactNeighborY="7632"/>
      <dgm:spPr/>
      <dgm:t>
        <a:bodyPr/>
        <a:lstStyle/>
        <a:p>
          <a:endParaRPr lang="ru-RU"/>
        </a:p>
      </dgm:t>
    </dgm:pt>
    <dgm:pt modelId="{8B17F667-A43D-4550-8D3B-EFA6C73716BF}" type="pres">
      <dgm:prSet presAssocID="{92CBFAA7-D33F-4211-8E98-63BD400C7FBF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1D400125-6F90-4CBF-AE64-1F83D8784788}" type="pres">
      <dgm:prSet presAssocID="{050A3401-EC90-4D55-A064-578BB0D10335}" presName="node" presStyleLbl="node1" presStyleIdx="4" presStyleCnt="5" custScaleX="88510" custScaleY="88752" custRadScaleRad="96974" custRadScaleInc="-281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23D25F-DF3D-46CC-95AF-3408F444B94C}" type="presOf" srcId="{5BCDE91E-EE3C-47B2-A57C-40BF28B093FC}" destId="{583BABE6-1BE2-4AAA-BCCB-2738709C2701}" srcOrd="0" destOrd="0" presId="urn:microsoft.com/office/officeart/2005/8/layout/radial5"/>
    <dgm:cxn modelId="{D65DE30F-2481-4210-8D94-9B4F56EC9EA7}" type="presOf" srcId="{D9D40E7F-F42B-4468-9A12-A58CE8A52020}" destId="{4C9A2F83-02ED-450F-B37D-5CABAA310270}" srcOrd="0" destOrd="0" presId="urn:microsoft.com/office/officeart/2005/8/layout/radial5"/>
    <dgm:cxn modelId="{1E119FD5-183F-4DDA-9B1E-F1DDDBFE7860}" srcId="{E1B6FF38-4BF4-4080-AD43-3E6119FB242B}" destId="{5BCDE91E-EE3C-47B2-A57C-40BF28B093FC}" srcOrd="2" destOrd="0" parTransId="{75A32918-4DCD-40FC-A086-0BD9FF72BB7C}" sibTransId="{203D4192-DDB7-48D8-BA45-6E4EA5B4A4C1}"/>
    <dgm:cxn modelId="{06E6874F-80BA-49F6-A824-78D1D6D340D9}" srcId="{E1B6FF38-4BF4-4080-AD43-3E6119FB242B}" destId="{D243BD96-6490-422F-82B4-141BC92445C2}" srcOrd="1" destOrd="0" parTransId="{B194E8AE-58CF-4FDB-81A0-1ABB846E1AEF}" sibTransId="{2F227CF4-5060-4DE3-A7B1-AF6EC077897F}"/>
    <dgm:cxn modelId="{03679F7F-DC3D-4AB6-BFF0-D65490A4D485}" type="presOf" srcId="{D243BD96-6490-422F-82B4-141BC92445C2}" destId="{AD6AF679-CCC7-4879-A506-E583F949F970}" srcOrd="0" destOrd="0" presId="urn:microsoft.com/office/officeart/2005/8/layout/radial5"/>
    <dgm:cxn modelId="{9CDA3C2B-2933-4E99-ACE4-56B2B09989CD}" type="presOf" srcId="{67E9B706-4447-4320-BF2B-B5E647336D25}" destId="{8136B89D-2E8A-44C8-B607-9AA682FECF56}" srcOrd="0" destOrd="0" presId="urn:microsoft.com/office/officeart/2005/8/layout/radial5"/>
    <dgm:cxn modelId="{B315F098-C44B-4725-B50C-6757E1CFBCC9}" type="presOf" srcId="{92CBFAA7-D33F-4211-8E98-63BD400C7FBF}" destId="{A06F7084-369B-41DA-8267-4DD87DE16E89}" srcOrd="0" destOrd="0" presId="urn:microsoft.com/office/officeart/2005/8/layout/radial5"/>
    <dgm:cxn modelId="{CB8384DF-32BB-472B-B4BA-121C788EC18A}" type="presOf" srcId="{B194E8AE-58CF-4FDB-81A0-1ABB846E1AEF}" destId="{C1F67EDB-A1E3-488B-A07B-6C987459B19F}" srcOrd="1" destOrd="0" presId="urn:microsoft.com/office/officeart/2005/8/layout/radial5"/>
    <dgm:cxn modelId="{345A5DF2-BDD4-46E9-9B63-5CB951068B2B}" type="presOf" srcId="{92CBFAA7-D33F-4211-8E98-63BD400C7FBF}" destId="{8B17F667-A43D-4550-8D3B-EFA6C73716BF}" srcOrd="1" destOrd="0" presId="urn:microsoft.com/office/officeart/2005/8/layout/radial5"/>
    <dgm:cxn modelId="{514B0239-FCD5-4561-B1C6-2F17FA53F156}" type="presOf" srcId="{75A32918-4DCD-40FC-A086-0BD9FF72BB7C}" destId="{2A566AE3-9F55-4E12-8E5F-6963AF41EBDD}" srcOrd="1" destOrd="0" presId="urn:microsoft.com/office/officeart/2005/8/layout/radial5"/>
    <dgm:cxn modelId="{19508F96-71B3-4D48-B873-FD4592507291}" type="presOf" srcId="{F416B584-BF21-41FB-A427-96B0E4C133F4}" destId="{AD705141-AFBC-4788-8B3F-D35CD8FE1110}" srcOrd="0" destOrd="0" presId="urn:microsoft.com/office/officeart/2005/8/layout/radial5"/>
    <dgm:cxn modelId="{885255E9-0CD4-43A0-AC32-F1458FA550E4}" srcId="{E1B6FF38-4BF4-4080-AD43-3E6119FB242B}" destId="{F416B584-BF21-41FB-A427-96B0E4C133F4}" srcOrd="3" destOrd="0" parTransId="{D9D40E7F-F42B-4468-9A12-A58CE8A52020}" sibTransId="{ADB9E122-8051-41EC-B44A-B9C716C2A5C4}"/>
    <dgm:cxn modelId="{4518BCAC-6E39-4C13-9030-FDD735E7E901}" type="presOf" srcId="{75A32918-4DCD-40FC-A086-0BD9FF72BB7C}" destId="{1EB2FF05-AD3E-41C3-8AF3-3847A758527C}" srcOrd="0" destOrd="0" presId="urn:microsoft.com/office/officeart/2005/8/layout/radial5"/>
    <dgm:cxn modelId="{3586C4D5-50D1-4893-953E-4ADF50AC56C8}" srcId="{E1B6FF38-4BF4-4080-AD43-3E6119FB242B}" destId="{9C89655D-953A-46AB-AAF0-A815C5564ED5}" srcOrd="0" destOrd="0" parTransId="{67E9B706-4447-4320-BF2B-B5E647336D25}" sibTransId="{2D92028E-C0DD-49A9-85A1-AE2B1F443C75}"/>
    <dgm:cxn modelId="{95E83077-DF18-4A88-8D67-AFFE75E3282E}" type="presOf" srcId="{D9D40E7F-F42B-4468-9A12-A58CE8A52020}" destId="{188B1987-AD9F-42B5-8A87-A0F6B37030D4}" srcOrd="1" destOrd="0" presId="urn:microsoft.com/office/officeart/2005/8/layout/radial5"/>
    <dgm:cxn modelId="{1EF92CA0-9E61-4F2F-9486-3B1A95003150}" srcId="{62041EF8-A58D-44B5-A3B2-A1912EC3048F}" destId="{E1B6FF38-4BF4-4080-AD43-3E6119FB242B}" srcOrd="0" destOrd="0" parTransId="{4ACF94ED-CD00-4D9E-AFF7-C1ADD47774B1}" sibTransId="{4B28D371-9C3A-4F83-AA05-43C7189B8860}"/>
    <dgm:cxn modelId="{F0FA4A08-1915-4F17-9E17-6B8CC3286CE7}" type="presOf" srcId="{9C89655D-953A-46AB-AAF0-A815C5564ED5}" destId="{EA152C45-220D-483D-920C-0D946E4A6EE6}" srcOrd="0" destOrd="0" presId="urn:microsoft.com/office/officeart/2005/8/layout/radial5"/>
    <dgm:cxn modelId="{BBE4D383-6BEF-4CBF-A1B8-FEAC73E14689}" type="presOf" srcId="{B194E8AE-58CF-4FDB-81A0-1ABB846E1AEF}" destId="{134638B3-8848-4946-869A-54C94CC5D016}" srcOrd="0" destOrd="0" presId="urn:microsoft.com/office/officeart/2005/8/layout/radial5"/>
    <dgm:cxn modelId="{AE650C43-C279-4960-A7B1-2AA77F737F82}" type="presOf" srcId="{050A3401-EC90-4D55-A064-578BB0D10335}" destId="{1D400125-6F90-4CBF-AE64-1F83D8784788}" srcOrd="0" destOrd="0" presId="urn:microsoft.com/office/officeart/2005/8/layout/radial5"/>
    <dgm:cxn modelId="{FA9C9A5B-C82F-48FE-87D5-4E8B73FD5EC4}" srcId="{E1B6FF38-4BF4-4080-AD43-3E6119FB242B}" destId="{050A3401-EC90-4D55-A064-578BB0D10335}" srcOrd="4" destOrd="0" parTransId="{92CBFAA7-D33F-4211-8E98-63BD400C7FBF}" sibTransId="{E8B6607B-1D83-46E3-9E88-3EF38978D005}"/>
    <dgm:cxn modelId="{98F38563-287B-4AA7-B8E3-8FE01335892C}" type="presOf" srcId="{62041EF8-A58D-44B5-A3B2-A1912EC3048F}" destId="{3D2C9018-5075-4036-BED9-0D613613C723}" srcOrd="0" destOrd="0" presId="urn:microsoft.com/office/officeart/2005/8/layout/radial5"/>
    <dgm:cxn modelId="{9541FE36-22D2-448A-816F-B5F226C1D793}" type="presOf" srcId="{67E9B706-4447-4320-BF2B-B5E647336D25}" destId="{7C8377D6-1D63-4888-9B5E-CF539E315FA6}" srcOrd="1" destOrd="0" presId="urn:microsoft.com/office/officeart/2005/8/layout/radial5"/>
    <dgm:cxn modelId="{2FDAEB41-13DB-4FB3-A1BF-1F8677583EE9}" type="presOf" srcId="{E1B6FF38-4BF4-4080-AD43-3E6119FB242B}" destId="{4D2F10DB-5938-4BD9-B177-922018A8D384}" srcOrd="0" destOrd="0" presId="urn:microsoft.com/office/officeart/2005/8/layout/radial5"/>
    <dgm:cxn modelId="{5D2CF062-11BE-4A57-ABFC-620253B468F6}" type="presParOf" srcId="{3D2C9018-5075-4036-BED9-0D613613C723}" destId="{4D2F10DB-5938-4BD9-B177-922018A8D384}" srcOrd="0" destOrd="0" presId="urn:microsoft.com/office/officeart/2005/8/layout/radial5"/>
    <dgm:cxn modelId="{F920BB4A-91D8-4B8B-98EF-FCA44B8632BB}" type="presParOf" srcId="{3D2C9018-5075-4036-BED9-0D613613C723}" destId="{8136B89D-2E8A-44C8-B607-9AA682FECF56}" srcOrd="1" destOrd="0" presId="urn:microsoft.com/office/officeart/2005/8/layout/radial5"/>
    <dgm:cxn modelId="{8945FBB6-6EAA-41D5-9329-A413890076CD}" type="presParOf" srcId="{8136B89D-2E8A-44C8-B607-9AA682FECF56}" destId="{7C8377D6-1D63-4888-9B5E-CF539E315FA6}" srcOrd="0" destOrd="0" presId="urn:microsoft.com/office/officeart/2005/8/layout/radial5"/>
    <dgm:cxn modelId="{0930B4D8-4A98-4642-B73D-953C532BBBEA}" type="presParOf" srcId="{3D2C9018-5075-4036-BED9-0D613613C723}" destId="{EA152C45-220D-483D-920C-0D946E4A6EE6}" srcOrd="2" destOrd="0" presId="urn:microsoft.com/office/officeart/2005/8/layout/radial5"/>
    <dgm:cxn modelId="{DD62B56A-C830-4C6F-84CD-8D959ECB6C9D}" type="presParOf" srcId="{3D2C9018-5075-4036-BED9-0D613613C723}" destId="{134638B3-8848-4946-869A-54C94CC5D016}" srcOrd="3" destOrd="0" presId="urn:microsoft.com/office/officeart/2005/8/layout/radial5"/>
    <dgm:cxn modelId="{55D8EFF0-38A1-4D1D-A750-CF40A3DC05A7}" type="presParOf" srcId="{134638B3-8848-4946-869A-54C94CC5D016}" destId="{C1F67EDB-A1E3-488B-A07B-6C987459B19F}" srcOrd="0" destOrd="0" presId="urn:microsoft.com/office/officeart/2005/8/layout/radial5"/>
    <dgm:cxn modelId="{CDE8EE4D-022F-41C5-9DC0-11ECA2278833}" type="presParOf" srcId="{3D2C9018-5075-4036-BED9-0D613613C723}" destId="{AD6AF679-CCC7-4879-A506-E583F949F970}" srcOrd="4" destOrd="0" presId="urn:microsoft.com/office/officeart/2005/8/layout/radial5"/>
    <dgm:cxn modelId="{ADDDF337-F1E6-45D5-BB36-39AD030D69B3}" type="presParOf" srcId="{3D2C9018-5075-4036-BED9-0D613613C723}" destId="{1EB2FF05-AD3E-41C3-8AF3-3847A758527C}" srcOrd="5" destOrd="0" presId="urn:microsoft.com/office/officeart/2005/8/layout/radial5"/>
    <dgm:cxn modelId="{88B781F4-1D9D-4D54-A40B-D0DD55AE56EB}" type="presParOf" srcId="{1EB2FF05-AD3E-41C3-8AF3-3847A758527C}" destId="{2A566AE3-9F55-4E12-8E5F-6963AF41EBDD}" srcOrd="0" destOrd="0" presId="urn:microsoft.com/office/officeart/2005/8/layout/radial5"/>
    <dgm:cxn modelId="{7C69152E-12EE-4DDC-B139-73931F42FD54}" type="presParOf" srcId="{3D2C9018-5075-4036-BED9-0D613613C723}" destId="{583BABE6-1BE2-4AAA-BCCB-2738709C2701}" srcOrd="6" destOrd="0" presId="urn:microsoft.com/office/officeart/2005/8/layout/radial5"/>
    <dgm:cxn modelId="{9358DD33-0ADA-4669-B9AF-74E6D20A47E5}" type="presParOf" srcId="{3D2C9018-5075-4036-BED9-0D613613C723}" destId="{4C9A2F83-02ED-450F-B37D-5CABAA310270}" srcOrd="7" destOrd="0" presId="urn:microsoft.com/office/officeart/2005/8/layout/radial5"/>
    <dgm:cxn modelId="{01BD9D45-D22B-46AA-8E50-7026DB55A091}" type="presParOf" srcId="{4C9A2F83-02ED-450F-B37D-5CABAA310270}" destId="{188B1987-AD9F-42B5-8A87-A0F6B37030D4}" srcOrd="0" destOrd="0" presId="urn:microsoft.com/office/officeart/2005/8/layout/radial5"/>
    <dgm:cxn modelId="{1993CD29-0B16-47C6-B630-42AF38953665}" type="presParOf" srcId="{3D2C9018-5075-4036-BED9-0D613613C723}" destId="{AD705141-AFBC-4788-8B3F-D35CD8FE1110}" srcOrd="8" destOrd="0" presId="urn:microsoft.com/office/officeart/2005/8/layout/radial5"/>
    <dgm:cxn modelId="{4B15E6BA-D01A-4581-AC8C-BB0836FAEAF8}" type="presParOf" srcId="{3D2C9018-5075-4036-BED9-0D613613C723}" destId="{A06F7084-369B-41DA-8267-4DD87DE16E89}" srcOrd="9" destOrd="0" presId="urn:microsoft.com/office/officeart/2005/8/layout/radial5"/>
    <dgm:cxn modelId="{E0D592B2-57C0-4A21-ACB4-1010498A9276}" type="presParOf" srcId="{A06F7084-369B-41DA-8267-4DD87DE16E89}" destId="{8B17F667-A43D-4550-8D3B-EFA6C73716BF}" srcOrd="0" destOrd="0" presId="urn:microsoft.com/office/officeart/2005/8/layout/radial5"/>
    <dgm:cxn modelId="{78747D62-6A64-485E-9E1C-E0E24EC72C2A}" type="presParOf" srcId="{3D2C9018-5075-4036-BED9-0D613613C723}" destId="{1D400125-6F90-4CBF-AE64-1F83D8784788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FA640D-BE71-4845-8695-738EF1814642}" type="doc">
      <dgm:prSet loTypeId="urn:microsoft.com/office/officeart/2005/8/layout/radial5" loCatId="relationship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BDB1C1C-5979-45E3-A544-6D0E14D0EACF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1600" b="1" dirty="0">
            <a:solidFill>
              <a:schemeClr val="bg2"/>
            </a:solidFill>
          </a:endParaRPr>
        </a:p>
      </dgm:t>
    </dgm:pt>
    <dgm:pt modelId="{0D5E9079-393B-4C91-960A-35879442A820}" type="parTrans" cxnId="{512C8C46-BDB6-4F7D-9CFB-2D2AAC14C600}">
      <dgm:prSet/>
      <dgm:spPr/>
      <dgm:t>
        <a:bodyPr/>
        <a:lstStyle/>
        <a:p>
          <a:endParaRPr lang="ru-RU" sz="2400" b="1">
            <a:solidFill>
              <a:schemeClr val="bg2"/>
            </a:solidFill>
          </a:endParaRPr>
        </a:p>
      </dgm:t>
    </dgm:pt>
    <dgm:pt modelId="{1CBC3B26-165C-41BB-A738-434DDB45A956}" type="sibTrans" cxnId="{512C8C46-BDB6-4F7D-9CFB-2D2AAC14C600}">
      <dgm:prSet/>
      <dgm:spPr/>
      <dgm:t>
        <a:bodyPr/>
        <a:lstStyle/>
        <a:p>
          <a:endParaRPr lang="ru-RU" sz="2400" b="1">
            <a:solidFill>
              <a:schemeClr val="bg2"/>
            </a:solidFill>
          </a:endParaRPr>
        </a:p>
      </dgm:t>
    </dgm:pt>
    <dgm:pt modelId="{8E9ECECB-C599-471F-BD35-FDF650E3B066}">
      <dgm:prSet phldrT="[Текст]" custT="1"/>
      <dgm:spPr/>
      <dgm:t>
        <a:bodyPr/>
        <a:lstStyle/>
        <a:p>
          <a:pPr marL="0" indent="0">
            <a:tabLst>
              <a:tab pos="0" algn="l"/>
              <a:tab pos="93663" algn="l"/>
            </a:tabLst>
          </a:pPr>
          <a:r>
            <a:rPr lang="ru-RU" sz="1100" b="1" dirty="0" smtClean="0">
              <a:solidFill>
                <a:schemeClr val="bg2"/>
              </a:solidFill>
            </a:rPr>
            <a:t>Образование</a:t>
          </a:r>
          <a:endParaRPr lang="ru-RU" sz="1100" b="1" dirty="0">
            <a:solidFill>
              <a:schemeClr val="bg2"/>
            </a:solidFill>
          </a:endParaRPr>
        </a:p>
      </dgm:t>
    </dgm:pt>
    <dgm:pt modelId="{C3D69448-C0CC-4CD4-ACEF-A35AF0EEFB92}" type="parTrans" cxnId="{E5B72379-327C-4264-A9FE-F8A65D6FB762}">
      <dgm:prSet custT="1"/>
      <dgm:spPr/>
      <dgm:t>
        <a:bodyPr/>
        <a:lstStyle/>
        <a:p>
          <a:endParaRPr lang="ru-RU" sz="1000" b="1">
            <a:solidFill>
              <a:schemeClr val="bg2"/>
            </a:solidFill>
          </a:endParaRPr>
        </a:p>
      </dgm:t>
    </dgm:pt>
    <dgm:pt modelId="{BA7600C1-6D3E-4E38-9FC1-6E318FF7EE78}" type="sibTrans" cxnId="{E5B72379-327C-4264-A9FE-F8A65D6FB762}">
      <dgm:prSet/>
      <dgm:spPr/>
      <dgm:t>
        <a:bodyPr/>
        <a:lstStyle/>
        <a:p>
          <a:endParaRPr lang="ru-RU" sz="2400" b="1">
            <a:solidFill>
              <a:schemeClr val="bg2"/>
            </a:solidFill>
          </a:endParaRPr>
        </a:p>
      </dgm:t>
    </dgm:pt>
    <dgm:pt modelId="{FDF8231D-B171-4185-BF35-713DF543C2ED}">
      <dgm:prSet phldrT="[Текст]" custT="1"/>
      <dgm:spPr/>
      <dgm:t>
        <a:bodyPr/>
        <a:lstStyle/>
        <a:p>
          <a:r>
            <a:rPr lang="ru-RU" sz="1100" b="1" dirty="0" smtClean="0">
              <a:solidFill>
                <a:schemeClr val="bg2"/>
              </a:solidFill>
            </a:rPr>
            <a:t>Культура </a:t>
          </a:r>
          <a:endParaRPr lang="ru-RU" sz="1100" b="1" dirty="0">
            <a:solidFill>
              <a:schemeClr val="bg2"/>
            </a:solidFill>
          </a:endParaRPr>
        </a:p>
      </dgm:t>
    </dgm:pt>
    <dgm:pt modelId="{FB80FD62-636D-402B-9E99-445314DAD45A}" type="parTrans" cxnId="{16E29333-71FA-4F33-84FA-7C7203695F29}">
      <dgm:prSet custT="1"/>
      <dgm:spPr/>
      <dgm:t>
        <a:bodyPr/>
        <a:lstStyle/>
        <a:p>
          <a:endParaRPr lang="ru-RU" sz="1000" b="1">
            <a:solidFill>
              <a:schemeClr val="bg2"/>
            </a:solidFill>
          </a:endParaRPr>
        </a:p>
      </dgm:t>
    </dgm:pt>
    <dgm:pt modelId="{3100AFBA-84FF-4BDA-AB39-E375BC52D834}" type="sibTrans" cxnId="{16E29333-71FA-4F33-84FA-7C7203695F29}">
      <dgm:prSet/>
      <dgm:spPr/>
      <dgm:t>
        <a:bodyPr/>
        <a:lstStyle/>
        <a:p>
          <a:endParaRPr lang="ru-RU" sz="2400" b="1">
            <a:solidFill>
              <a:schemeClr val="bg2"/>
            </a:solidFill>
          </a:endParaRPr>
        </a:p>
      </dgm:t>
    </dgm:pt>
    <dgm:pt modelId="{6815F193-94FE-44AE-B475-C253B9896BEF}">
      <dgm:prSet phldrT="[Текст]" custT="1"/>
      <dgm:spPr/>
      <dgm:t>
        <a:bodyPr/>
        <a:lstStyle/>
        <a:p>
          <a:r>
            <a:rPr lang="ru-RU" sz="1100" b="1" dirty="0" smtClean="0">
              <a:solidFill>
                <a:schemeClr val="bg2"/>
              </a:solidFill>
            </a:rPr>
            <a:t>Социальная политика</a:t>
          </a:r>
          <a:endParaRPr lang="ru-RU" sz="1100" b="1" dirty="0">
            <a:solidFill>
              <a:schemeClr val="bg2"/>
            </a:solidFill>
          </a:endParaRPr>
        </a:p>
      </dgm:t>
    </dgm:pt>
    <dgm:pt modelId="{A19B775A-E402-46FB-8E5C-F9EB9CC8CC6F}" type="parTrans" cxnId="{E6C2A5BF-4E85-47D8-AEF1-24F1A503CB4A}">
      <dgm:prSet custT="1"/>
      <dgm:spPr/>
      <dgm:t>
        <a:bodyPr/>
        <a:lstStyle/>
        <a:p>
          <a:endParaRPr lang="ru-RU" sz="1000" b="1">
            <a:solidFill>
              <a:schemeClr val="bg2"/>
            </a:solidFill>
          </a:endParaRPr>
        </a:p>
      </dgm:t>
    </dgm:pt>
    <dgm:pt modelId="{F65691DF-72AB-4DE9-82E2-1F4E6FFDC0A8}" type="sibTrans" cxnId="{E6C2A5BF-4E85-47D8-AEF1-24F1A503CB4A}">
      <dgm:prSet/>
      <dgm:spPr/>
      <dgm:t>
        <a:bodyPr/>
        <a:lstStyle/>
        <a:p>
          <a:endParaRPr lang="ru-RU" sz="2400" b="1">
            <a:solidFill>
              <a:schemeClr val="bg2"/>
            </a:solidFill>
          </a:endParaRPr>
        </a:p>
      </dgm:t>
    </dgm:pt>
    <dgm:pt modelId="{57C82599-B204-40E8-AEFD-41B9521926CE}">
      <dgm:prSet phldrT="[Текст]" custT="1"/>
      <dgm:spPr/>
      <dgm:t>
        <a:bodyPr/>
        <a:lstStyle/>
        <a:p>
          <a:r>
            <a:rPr lang="ru-RU" sz="1050" b="1" dirty="0" smtClean="0">
              <a:solidFill>
                <a:schemeClr val="bg2"/>
              </a:solidFill>
            </a:rPr>
            <a:t>Физическая культура и спорт</a:t>
          </a:r>
          <a:endParaRPr lang="ru-RU" sz="1050" b="1" dirty="0">
            <a:solidFill>
              <a:schemeClr val="bg2"/>
            </a:solidFill>
          </a:endParaRPr>
        </a:p>
      </dgm:t>
    </dgm:pt>
    <dgm:pt modelId="{EB2935AE-6D76-4B2A-B5D1-0BA194605ED1}" type="parTrans" cxnId="{5D393ECE-56A2-47A3-A2A5-EA71ECB976EC}">
      <dgm:prSet custT="1"/>
      <dgm:spPr/>
      <dgm:t>
        <a:bodyPr/>
        <a:lstStyle/>
        <a:p>
          <a:endParaRPr lang="ru-RU" sz="1000" b="1">
            <a:solidFill>
              <a:schemeClr val="bg2"/>
            </a:solidFill>
          </a:endParaRPr>
        </a:p>
      </dgm:t>
    </dgm:pt>
    <dgm:pt modelId="{9A6BF356-6505-41E9-A9FC-BA3071338CCF}" type="sibTrans" cxnId="{5D393ECE-56A2-47A3-A2A5-EA71ECB976EC}">
      <dgm:prSet/>
      <dgm:spPr/>
      <dgm:t>
        <a:bodyPr/>
        <a:lstStyle/>
        <a:p>
          <a:endParaRPr lang="ru-RU" sz="2400" b="1">
            <a:solidFill>
              <a:schemeClr val="bg2"/>
            </a:solidFill>
          </a:endParaRPr>
        </a:p>
      </dgm:t>
    </dgm:pt>
    <dgm:pt modelId="{BC32526E-580E-4916-B13C-E24EA9078898}" type="pres">
      <dgm:prSet presAssocID="{8CFA640D-BE71-4845-8695-738EF181464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61C7CE-2E55-40A9-BCBD-1CB910494DDF}" type="pres">
      <dgm:prSet presAssocID="{7BDB1C1C-5979-45E3-A544-6D0E14D0EACF}" presName="centerShape" presStyleLbl="node0" presStyleIdx="0" presStyleCnt="1" custScaleX="138911" custScaleY="113077"/>
      <dgm:spPr/>
      <dgm:t>
        <a:bodyPr/>
        <a:lstStyle/>
        <a:p>
          <a:endParaRPr lang="ru-RU"/>
        </a:p>
      </dgm:t>
    </dgm:pt>
    <dgm:pt modelId="{DD0E1DD0-A5C7-4639-8370-A163986161E8}" type="pres">
      <dgm:prSet presAssocID="{C3D69448-C0CC-4CD4-ACEF-A35AF0EEFB92}" presName="parTrans" presStyleLbl="sibTrans2D1" presStyleIdx="0" presStyleCnt="4"/>
      <dgm:spPr/>
      <dgm:t>
        <a:bodyPr/>
        <a:lstStyle/>
        <a:p>
          <a:endParaRPr lang="ru-RU"/>
        </a:p>
      </dgm:t>
    </dgm:pt>
    <dgm:pt modelId="{8900C703-B1FF-4E28-8A53-9EEB380A9E18}" type="pres">
      <dgm:prSet presAssocID="{C3D69448-C0CC-4CD4-ACEF-A35AF0EEFB92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4F9F66B6-6EF3-4BBF-83A7-01FE775765EE}" type="pres">
      <dgm:prSet presAssocID="{8E9ECECB-C599-471F-BD35-FDF650E3B066}" presName="node" presStyleLbl="node1" presStyleIdx="0" presStyleCnt="4" custScaleX="2130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538FF-A658-4BF5-887B-1E9B5B67CDC5}" type="pres">
      <dgm:prSet presAssocID="{FB80FD62-636D-402B-9E99-445314DAD45A}" presName="parTrans" presStyleLbl="sibTrans2D1" presStyleIdx="1" presStyleCnt="4"/>
      <dgm:spPr/>
      <dgm:t>
        <a:bodyPr/>
        <a:lstStyle/>
        <a:p>
          <a:endParaRPr lang="ru-RU"/>
        </a:p>
      </dgm:t>
    </dgm:pt>
    <dgm:pt modelId="{88B9D411-17B6-47A0-B583-0691E877F9A5}" type="pres">
      <dgm:prSet presAssocID="{FB80FD62-636D-402B-9E99-445314DAD45A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B2DD9016-73A9-4C4B-9496-173DE0487AE7}" type="pres">
      <dgm:prSet presAssocID="{FDF8231D-B171-4185-BF35-713DF543C2ED}" presName="node" presStyleLbl="node1" presStyleIdx="1" presStyleCnt="4" custScaleX="159728" custRadScaleRad="122129" custRadScaleInc="27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FD2506-E767-4736-B63C-A1B55B2CF1CF}" type="pres">
      <dgm:prSet presAssocID="{A19B775A-E402-46FB-8E5C-F9EB9CC8CC6F}" presName="parTrans" presStyleLbl="sibTrans2D1" presStyleIdx="2" presStyleCnt="4"/>
      <dgm:spPr/>
      <dgm:t>
        <a:bodyPr/>
        <a:lstStyle/>
        <a:p>
          <a:endParaRPr lang="ru-RU"/>
        </a:p>
      </dgm:t>
    </dgm:pt>
    <dgm:pt modelId="{188C7B0D-C02E-4F5E-92A3-FF2622E50C48}" type="pres">
      <dgm:prSet presAssocID="{A19B775A-E402-46FB-8E5C-F9EB9CC8CC6F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DC0C0489-D5F6-4860-8ADE-8E8AE708F23F}" type="pres">
      <dgm:prSet presAssocID="{6815F193-94FE-44AE-B475-C253B9896BEF}" presName="node" presStyleLbl="node1" presStyleIdx="2" presStyleCnt="4" custScaleX="189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BD8B71-C645-42C0-A65A-3DAD2131FD36}" type="pres">
      <dgm:prSet presAssocID="{EB2935AE-6D76-4B2A-B5D1-0BA194605ED1}" presName="parTrans" presStyleLbl="sibTrans2D1" presStyleIdx="3" presStyleCnt="4"/>
      <dgm:spPr/>
      <dgm:t>
        <a:bodyPr/>
        <a:lstStyle/>
        <a:p>
          <a:endParaRPr lang="ru-RU"/>
        </a:p>
      </dgm:t>
    </dgm:pt>
    <dgm:pt modelId="{19C18969-E0B9-409B-BF5B-38DEDDF2449D}" type="pres">
      <dgm:prSet presAssocID="{EB2935AE-6D76-4B2A-B5D1-0BA194605ED1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0A658A0A-A9C1-4A22-974A-9EF823C0A2E3}" type="pres">
      <dgm:prSet presAssocID="{57C82599-B204-40E8-AEFD-41B9521926CE}" presName="node" presStyleLbl="node1" presStyleIdx="3" presStyleCnt="4" custScaleX="163515" custRadScaleRad="122188" custRadScaleInc="4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8CC179-296D-40A1-902F-F8863CCF61E7}" type="presOf" srcId="{6815F193-94FE-44AE-B475-C253B9896BEF}" destId="{DC0C0489-D5F6-4860-8ADE-8E8AE708F23F}" srcOrd="0" destOrd="0" presId="urn:microsoft.com/office/officeart/2005/8/layout/radial5"/>
    <dgm:cxn modelId="{80E39981-DCB4-474A-B850-F00E04A0054A}" type="presOf" srcId="{A19B775A-E402-46FB-8E5C-F9EB9CC8CC6F}" destId="{F7FD2506-E767-4736-B63C-A1B55B2CF1CF}" srcOrd="0" destOrd="0" presId="urn:microsoft.com/office/officeart/2005/8/layout/radial5"/>
    <dgm:cxn modelId="{E5B72379-327C-4264-A9FE-F8A65D6FB762}" srcId="{7BDB1C1C-5979-45E3-A544-6D0E14D0EACF}" destId="{8E9ECECB-C599-471F-BD35-FDF650E3B066}" srcOrd="0" destOrd="0" parTransId="{C3D69448-C0CC-4CD4-ACEF-A35AF0EEFB92}" sibTransId="{BA7600C1-6D3E-4E38-9FC1-6E318FF7EE78}"/>
    <dgm:cxn modelId="{2763AA54-2F5F-488A-B78F-901BEA359E40}" type="presOf" srcId="{8CFA640D-BE71-4845-8695-738EF1814642}" destId="{BC32526E-580E-4916-B13C-E24EA9078898}" srcOrd="0" destOrd="0" presId="urn:microsoft.com/office/officeart/2005/8/layout/radial5"/>
    <dgm:cxn modelId="{2BAD396A-F3BD-4A47-82DC-5CB275DE7632}" type="presOf" srcId="{57C82599-B204-40E8-AEFD-41B9521926CE}" destId="{0A658A0A-A9C1-4A22-974A-9EF823C0A2E3}" srcOrd="0" destOrd="0" presId="urn:microsoft.com/office/officeart/2005/8/layout/radial5"/>
    <dgm:cxn modelId="{AB263C83-9771-48A7-BC73-B68D8AAE8D7A}" type="presOf" srcId="{EB2935AE-6D76-4B2A-B5D1-0BA194605ED1}" destId="{19C18969-E0B9-409B-BF5B-38DEDDF2449D}" srcOrd="1" destOrd="0" presId="urn:microsoft.com/office/officeart/2005/8/layout/radial5"/>
    <dgm:cxn modelId="{8732FB10-7941-498C-9189-341FDB55CC4E}" type="presOf" srcId="{7BDB1C1C-5979-45E3-A544-6D0E14D0EACF}" destId="{C461C7CE-2E55-40A9-BCBD-1CB910494DDF}" srcOrd="0" destOrd="0" presId="urn:microsoft.com/office/officeart/2005/8/layout/radial5"/>
    <dgm:cxn modelId="{A58F598A-306E-48C4-AB09-5D49B3ED8E0B}" type="presOf" srcId="{C3D69448-C0CC-4CD4-ACEF-A35AF0EEFB92}" destId="{DD0E1DD0-A5C7-4639-8370-A163986161E8}" srcOrd="0" destOrd="0" presId="urn:microsoft.com/office/officeart/2005/8/layout/radial5"/>
    <dgm:cxn modelId="{EB9D3331-3131-49B7-BF1C-927619AC4D47}" type="presOf" srcId="{8E9ECECB-C599-471F-BD35-FDF650E3B066}" destId="{4F9F66B6-6EF3-4BBF-83A7-01FE775765EE}" srcOrd="0" destOrd="0" presId="urn:microsoft.com/office/officeart/2005/8/layout/radial5"/>
    <dgm:cxn modelId="{9AFB84C9-3F83-43E7-9434-4B9DFC0CB323}" type="presOf" srcId="{FB80FD62-636D-402B-9E99-445314DAD45A}" destId="{88B9D411-17B6-47A0-B583-0691E877F9A5}" srcOrd="1" destOrd="0" presId="urn:microsoft.com/office/officeart/2005/8/layout/radial5"/>
    <dgm:cxn modelId="{5D393ECE-56A2-47A3-A2A5-EA71ECB976EC}" srcId="{7BDB1C1C-5979-45E3-A544-6D0E14D0EACF}" destId="{57C82599-B204-40E8-AEFD-41B9521926CE}" srcOrd="3" destOrd="0" parTransId="{EB2935AE-6D76-4B2A-B5D1-0BA194605ED1}" sibTransId="{9A6BF356-6505-41E9-A9FC-BA3071338CCF}"/>
    <dgm:cxn modelId="{DD708380-E1CB-40C7-B319-4EE5E70ADA36}" type="presOf" srcId="{A19B775A-E402-46FB-8E5C-F9EB9CC8CC6F}" destId="{188C7B0D-C02E-4F5E-92A3-FF2622E50C48}" srcOrd="1" destOrd="0" presId="urn:microsoft.com/office/officeart/2005/8/layout/radial5"/>
    <dgm:cxn modelId="{86B0A99C-7610-485F-A020-B645D6574C57}" type="presOf" srcId="{EB2935AE-6D76-4B2A-B5D1-0BA194605ED1}" destId="{A9BD8B71-C645-42C0-A65A-3DAD2131FD36}" srcOrd="0" destOrd="0" presId="urn:microsoft.com/office/officeart/2005/8/layout/radial5"/>
    <dgm:cxn modelId="{0B7A7D8A-604A-46D2-B86E-A7705BF73071}" type="presOf" srcId="{FB80FD62-636D-402B-9E99-445314DAD45A}" destId="{5AB538FF-A658-4BF5-887B-1E9B5B67CDC5}" srcOrd="0" destOrd="0" presId="urn:microsoft.com/office/officeart/2005/8/layout/radial5"/>
    <dgm:cxn modelId="{512C8C46-BDB6-4F7D-9CFB-2D2AAC14C600}" srcId="{8CFA640D-BE71-4845-8695-738EF1814642}" destId="{7BDB1C1C-5979-45E3-A544-6D0E14D0EACF}" srcOrd="0" destOrd="0" parTransId="{0D5E9079-393B-4C91-960A-35879442A820}" sibTransId="{1CBC3B26-165C-41BB-A738-434DDB45A956}"/>
    <dgm:cxn modelId="{E6C2A5BF-4E85-47D8-AEF1-24F1A503CB4A}" srcId="{7BDB1C1C-5979-45E3-A544-6D0E14D0EACF}" destId="{6815F193-94FE-44AE-B475-C253B9896BEF}" srcOrd="2" destOrd="0" parTransId="{A19B775A-E402-46FB-8E5C-F9EB9CC8CC6F}" sibTransId="{F65691DF-72AB-4DE9-82E2-1F4E6FFDC0A8}"/>
    <dgm:cxn modelId="{22BACB12-2B78-4AAF-8264-67FDD77692B7}" type="presOf" srcId="{C3D69448-C0CC-4CD4-ACEF-A35AF0EEFB92}" destId="{8900C703-B1FF-4E28-8A53-9EEB380A9E18}" srcOrd="1" destOrd="0" presId="urn:microsoft.com/office/officeart/2005/8/layout/radial5"/>
    <dgm:cxn modelId="{16E29333-71FA-4F33-84FA-7C7203695F29}" srcId="{7BDB1C1C-5979-45E3-A544-6D0E14D0EACF}" destId="{FDF8231D-B171-4185-BF35-713DF543C2ED}" srcOrd="1" destOrd="0" parTransId="{FB80FD62-636D-402B-9E99-445314DAD45A}" sibTransId="{3100AFBA-84FF-4BDA-AB39-E375BC52D834}"/>
    <dgm:cxn modelId="{26875A4E-CA94-4581-8485-E9DC7D0B23BD}" type="presOf" srcId="{FDF8231D-B171-4185-BF35-713DF543C2ED}" destId="{B2DD9016-73A9-4C4B-9496-173DE0487AE7}" srcOrd="0" destOrd="0" presId="urn:microsoft.com/office/officeart/2005/8/layout/radial5"/>
    <dgm:cxn modelId="{E49FA33F-C6E8-42A6-8D74-D56D327199E6}" type="presParOf" srcId="{BC32526E-580E-4916-B13C-E24EA9078898}" destId="{C461C7CE-2E55-40A9-BCBD-1CB910494DDF}" srcOrd="0" destOrd="0" presId="urn:microsoft.com/office/officeart/2005/8/layout/radial5"/>
    <dgm:cxn modelId="{AB904D85-2DD4-4413-939D-54231B5ECCE0}" type="presParOf" srcId="{BC32526E-580E-4916-B13C-E24EA9078898}" destId="{DD0E1DD0-A5C7-4639-8370-A163986161E8}" srcOrd="1" destOrd="0" presId="urn:microsoft.com/office/officeart/2005/8/layout/radial5"/>
    <dgm:cxn modelId="{582074C1-0642-4AEA-B1DC-F93DFA8095F0}" type="presParOf" srcId="{DD0E1DD0-A5C7-4639-8370-A163986161E8}" destId="{8900C703-B1FF-4E28-8A53-9EEB380A9E18}" srcOrd="0" destOrd="0" presId="urn:microsoft.com/office/officeart/2005/8/layout/radial5"/>
    <dgm:cxn modelId="{FEC12DC0-B9F3-4F13-BB52-07284B3E69EE}" type="presParOf" srcId="{BC32526E-580E-4916-B13C-E24EA9078898}" destId="{4F9F66B6-6EF3-4BBF-83A7-01FE775765EE}" srcOrd="2" destOrd="0" presId="urn:microsoft.com/office/officeart/2005/8/layout/radial5"/>
    <dgm:cxn modelId="{2EF7F4CF-306D-4B4F-AB74-7D71878003FA}" type="presParOf" srcId="{BC32526E-580E-4916-B13C-E24EA9078898}" destId="{5AB538FF-A658-4BF5-887B-1E9B5B67CDC5}" srcOrd="3" destOrd="0" presId="urn:microsoft.com/office/officeart/2005/8/layout/radial5"/>
    <dgm:cxn modelId="{2A41741F-085F-4069-882F-B062D9EADFCA}" type="presParOf" srcId="{5AB538FF-A658-4BF5-887B-1E9B5B67CDC5}" destId="{88B9D411-17B6-47A0-B583-0691E877F9A5}" srcOrd="0" destOrd="0" presId="urn:microsoft.com/office/officeart/2005/8/layout/radial5"/>
    <dgm:cxn modelId="{BA71B13C-E911-4A5B-BCEB-C96139891E5F}" type="presParOf" srcId="{BC32526E-580E-4916-B13C-E24EA9078898}" destId="{B2DD9016-73A9-4C4B-9496-173DE0487AE7}" srcOrd="4" destOrd="0" presId="urn:microsoft.com/office/officeart/2005/8/layout/radial5"/>
    <dgm:cxn modelId="{8C0D3BC9-DE8E-4DA5-9582-D61D3A06A8D2}" type="presParOf" srcId="{BC32526E-580E-4916-B13C-E24EA9078898}" destId="{F7FD2506-E767-4736-B63C-A1B55B2CF1CF}" srcOrd="5" destOrd="0" presId="urn:microsoft.com/office/officeart/2005/8/layout/radial5"/>
    <dgm:cxn modelId="{77DBB8FA-EF15-4172-93B0-FDEDF3FF1F74}" type="presParOf" srcId="{F7FD2506-E767-4736-B63C-A1B55B2CF1CF}" destId="{188C7B0D-C02E-4F5E-92A3-FF2622E50C48}" srcOrd="0" destOrd="0" presId="urn:microsoft.com/office/officeart/2005/8/layout/radial5"/>
    <dgm:cxn modelId="{B87C87D8-1CB2-4C15-AC49-DCD70C3EE973}" type="presParOf" srcId="{BC32526E-580E-4916-B13C-E24EA9078898}" destId="{DC0C0489-D5F6-4860-8ADE-8E8AE708F23F}" srcOrd="6" destOrd="0" presId="urn:microsoft.com/office/officeart/2005/8/layout/radial5"/>
    <dgm:cxn modelId="{118B257F-DDB4-4066-9D8B-0E6AF78FCEC3}" type="presParOf" srcId="{BC32526E-580E-4916-B13C-E24EA9078898}" destId="{A9BD8B71-C645-42C0-A65A-3DAD2131FD36}" srcOrd="7" destOrd="0" presId="urn:microsoft.com/office/officeart/2005/8/layout/radial5"/>
    <dgm:cxn modelId="{33A9730F-E7F9-45B7-836F-2100DF575B1A}" type="presParOf" srcId="{A9BD8B71-C645-42C0-A65A-3DAD2131FD36}" destId="{19C18969-E0B9-409B-BF5B-38DEDDF2449D}" srcOrd="0" destOrd="0" presId="urn:microsoft.com/office/officeart/2005/8/layout/radial5"/>
    <dgm:cxn modelId="{E6EE367A-8709-45AB-8BE8-B4D43EDB163B}" type="presParOf" srcId="{BC32526E-580E-4916-B13C-E24EA9078898}" destId="{0A658A0A-A9C1-4A22-974A-9EF823C0A2E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2F10DB-5938-4BD9-B177-922018A8D384}">
      <dsp:nvSpPr>
        <dsp:cNvPr id="0" name=""/>
        <dsp:cNvSpPr/>
      </dsp:nvSpPr>
      <dsp:spPr>
        <a:xfrm>
          <a:off x="0" y="2139158"/>
          <a:ext cx="1146672" cy="7016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Бюджет</a:t>
          </a:r>
          <a:endParaRPr lang="ru-RU" sz="1600" kern="1200" dirty="0"/>
        </a:p>
      </dsp:txBody>
      <dsp:txXfrm>
        <a:off x="0" y="2139158"/>
        <a:ext cx="1146672" cy="701698"/>
      </dsp:txXfrm>
    </dsp:sp>
    <dsp:sp modelId="{8136B89D-2E8A-44C8-B607-9AA682FECF56}">
      <dsp:nvSpPr>
        <dsp:cNvPr id="0" name=""/>
        <dsp:cNvSpPr/>
      </dsp:nvSpPr>
      <dsp:spPr>
        <a:xfrm rot="18251858">
          <a:off x="891558" y="1455606"/>
          <a:ext cx="698648" cy="2849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18251858">
        <a:off x="891558" y="1455606"/>
        <a:ext cx="698648" cy="284970"/>
      </dsp:txXfrm>
    </dsp:sp>
    <dsp:sp modelId="{EA152C45-220D-483D-920C-0D946E4A6EE6}">
      <dsp:nvSpPr>
        <dsp:cNvPr id="0" name=""/>
        <dsp:cNvSpPr/>
      </dsp:nvSpPr>
      <dsp:spPr>
        <a:xfrm>
          <a:off x="1292869" y="68205"/>
          <a:ext cx="1102888" cy="11029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2">
                  <a:lumMod val="10000"/>
                </a:schemeClr>
              </a:solidFill>
            </a:rPr>
            <a:t>Образование</a:t>
          </a:r>
          <a:endParaRPr lang="ru-RU" sz="1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292869" y="68205"/>
        <a:ext cx="1102888" cy="1102900"/>
      </dsp:txXfrm>
    </dsp:sp>
    <dsp:sp modelId="{134638B3-8848-4946-869A-54C94CC5D016}">
      <dsp:nvSpPr>
        <dsp:cNvPr id="0" name=""/>
        <dsp:cNvSpPr/>
      </dsp:nvSpPr>
      <dsp:spPr>
        <a:xfrm rot="19789977">
          <a:off x="1284552" y="1724241"/>
          <a:ext cx="894309" cy="2849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19789977">
        <a:off x="1284552" y="1724241"/>
        <a:ext cx="894309" cy="284970"/>
      </dsp:txXfrm>
    </dsp:sp>
    <dsp:sp modelId="{AD6AF679-CCC7-4879-A506-E583F949F970}">
      <dsp:nvSpPr>
        <dsp:cNvPr id="0" name=""/>
        <dsp:cNvSpPr/>
      </dsp:nvSpPr>
      <dsp:spPr>
        <a:xfrm>
          <a:off x="2373244" y="572389"/>
          <a:ext cx="1102210" cy="110221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2">
                  <a:lumMod val="10000"/>
                </a:schemeClr>
              </a:solidFill>
            </a:rPr>
            <a:t>Социальная сфера</a:t>
          </a:r>
          <a:endParaRPr lang="ru-RU" sz="1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373244" y="572389"/>
        <a:ext cx="1102210" cy="1102210"/>
      </dsp:txXfrm>
    </dsp:sp>
    <dsp:sp modelId="{1EB2FF05-AD3E-41C3-8AF3-3847A758527C}">
      <dsp:nvSpPr>
        <dsp:cNvPr id="0" name=""/>
        <dsp:cNvSpPr/>
      </dsp:nvSpPr>
      <dsp:spPr>
        <a:xfrm rot="1448251">
          <a:off x="1319665" y="2871690"/>
          <a:ext cx="846812" cy="2849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1448251">
        <a:off x="1319665" y="2871690"/>
        <a:ext cx="846812" cy="284970"/>
      </dsp:txXfrm>
    </dsp:sp>
    <dsp:sp modelId="{583BABE6-1BE2-4AAA-BCCB-2738709C2701}">
      <dsp:nvSpPr>
        <dsp:cNvPr id="0" name=""/>
        <dsp:cNvSpPr/>
      </dsp:nvSpPr>
      <dsp:spPr>
        <a:xfrm>
          <a:off x="2445242" y="3021217"/>
          <a:ext cx="1114732" cy="111473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2">
                  <a:lumMod val="10000"/>
                </a:schemeClr>
              </a:solidFill>
            </a:rPr>
            <a:t>Культура </a:t>
          </a:r>
          <a:endParaRPr lang="ru-RU" sz="1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45242" y="3021217"/>
        <a:ext cx="1114732" cy="1114732"/>
      </dsp:txXfrm>
    </dsp:sp>
    <dsp:sp modelId="{4C9A2F83-02ED-450F-B37D-5CABAA310270}">
      <dsp:nvSpPr>
        <dsp:cNvPr id="0" name=""/>
        <dsp:cNvSpPr/>
      </dsp:nvSpPr>
      <dsp:spPr>
        <a:xfrm rot="21482316">
          <a:off x="1441650" y="2253926"/>
          <a:ext cx="768273" cy="2849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21482316">
        <a:off x="1441650" y="2253926"/>
        <a:ext cx="768273" cy="284970"/>
      </dsp:txXfrm>
    </dsp:sp>
    <dsp:sp modelId="{AD705141-AFBC-4788-8B3F-D35CD8FE1110}">
      <dsp:nvSpPr>
        <dsp:cNvPr id="0" name=""/>
        <dsp:cNvSpPr/>
      </dsp:nvSpPr>
      <dsp:spPr>
        <a:xfrm>
          <a:off x="2589153" y="1724513"/>
          <a:ext cx="1165926" cy="12006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2">
                  <a:lumMod val="10000"/>
                </a:schemeClr>
              </a:solidFill>
            </a:rPr>
            <a:t>Дороги и ЖКХ</a:t>
          </a:r>
          <a:endParaRPr lang="ru-RU" sz="1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589153" y="1724513"/>
        <a:ext cx="1165926" cy="1200679"/>
      </dsp:txXfrm>
    </dsp:sp>
    <dsp:sp modelId="{A06F7084-369B-41DA-8267-4DD87DE16E89}">
      <dsp:nvSpPr>
        <dsp:cNvPr id="0" name=""/>
        <dsp:cNvSpPr/>
      </dsp:nvSpPr>
      <dsp:spPr>
        <a:xfrm rot="2907520">
          <a:off x="917474" y="3063577"/>
          <a:ext cx="563378" cy="2849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2907520">
        <a:off x="917474" y="3063577"/>
        <a:ext cx="563378" cy="284970"/>
      </dsp:txXfrm>
    </dsp:sp>
    <dsp:sp modelId="{1D400125-6F90-4CBF-AE64-1F83D8784788}">
      <dsp:nvSpPr>
        <dsp:cNvPr id="0" name=""/>
        <dsp:cNvSpPr/>
      </dsp:nvSpPr>
      <dsp:spPr>
        <a:xfrm>
          <a:off x="1364869" y="3453365"/>
          <a:ext cx="1111680" cy="1114719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2">
                  <a:lumMod val="10000"/>
                </a:schemeClr>
              </a:solidFill>
            </a:rPr>
            <a:t>Спорт и молодежная политика</a:t>
          </a:r>
          <a:endParaRPr lang="ru-RU" sz="1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364869" y="3453365"/>
        <a:ext cx="1111680" cy="111471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61C7CE-2E55-40A9-BCBD-1CB910494DDF}">
      <dsp:nvSpPr>
        <dsp:cNvPr id="0" name=""/>
        <dsp:cNvSpPr/>
      </dsp:nvSpPr>
      <dsp:spPr>
        <a:xfrm>
          <a:off x="1187162" y="809835"/>
          <a:ext cx="840987" cy="68458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bg2"/>
            </a:solidFill>
          </a:endParaRPr>
        </a:p>
      </dsp:txBody>
      <dsp:txXfrm>
        <a:off x="1187162" y="809835"/>
        <a:ext cx="840987" cy="684584"/>
      </dsp:txXfrm>
    </dsp:sp>
    <dsp:sp modelId="{DD0E1DD0-A5C7-4639-8370-A163986161E8}">
      <dsp:nvSpPr>
        <dsp:cNvPr id="0" name=""/>
        <dsp:cNvSpPr/>
      </dsp:nvSpPr>
      <dsp:spPr>
        <a:xfrm rot="16200000">
          <a:off x="1553822" y="608390"/>
          <a:ext cx="107665" cy="2058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bg2"/>
            </a:solidFill>
          </a:endParaRPr>
        </a:p>
      </dsp:txBody>
      <dsp:txXfrm rot="16200000">
        <a:off x="1553822" y="608390"/>
        <a:ext cx="107665" cy="205840"/>
      </dsp:txXfrm>
    </dsp:sp>
    <dsp:sp modelId="{4F9F66B6-6EF3-4BBF-83A7-01FE775765EE}">
      <dsp:nvSpPr>
        <dsp:cNvPr id="0" name=""/>
        <dsp:cNvSpPr/>
      </dsp:nvSpPr>
      <dsp:spPr>
        <a:xfrm>
          <a:off x="962858" y="1277"/>
          <a:ext cx="1289593" cy="60541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0" algn="l"/>
              <a:tab pos="93663" algn="l"/>
            </a:tabLst>
          </a:pPr>
          <a:r>
            <a:rPr lang="ru-RU" sz="1100" b="1" kern="1200" dirty="0" smtClean="0">
              <a:solidFill>
                <a:schemeClr val="bg2"/>
              </a:solidFill>
            </a:rPr>
            <a:t>Образование</a:t>
          </a:r>
          <a:endParaRPr lang="ru-RU" sz="1100" b="1" kern="1200" dirty="0">
            <a:solidFill>
              <a:schemeClr val="bg2"/>
            </a:solidFill>
          </a:endParaRPr>
        </a:p>
      </dsp:txBody>
      <dsp:txXfrm>
        <a:off x="962858" y="1277"/>
        <a:ext cx="1289593" cy="605414"/>
      </dsp:txXfrm>
    </dsp:sp>
    <dsp:sp modelId="{5AB538FF-A658-4BF5-887B-1E9B5B67CDC5}">
      <dsp:nvSpPr>
        <dsp:cNvPr id="0" name=""/>
        <dsp:cNvSpPr/>
      </dsp:nvSpPr>
      <dsp:spPr>
        <a:xfrm rot="75384">
          <a:off x="2057034" y="1059830"/>
          <a:ext cx="69990" cy="2058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914134"/>
            <a:satOff val="17427"/>
            <a:lumOff val="-607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bg2"/>
            </a:solidFill>
          </a:endParaRPr>
        </a:p>
      </dsp:txBody>
      <dsp:txXfrm rot="75384">
        <a:off x="2057034" y="1059830"/>
        <a:ext cx="69990" cy="205840"/>
      </dsp:txXfrm>
    </dsp:sp>
    <dsp:sp modelId="{B2DD9016-73A9-4C4B-9496-173DE0487AE7}">
      <dsp:nvSpPr>
        <dsp:cNvPr id="0" name=""/>
        <dsp:cNvSpPr/>
      </dsp:nvSpPr>
      <dsp:spPr>
        <a:xfrm>
          <a:off x="2159726" y="872132"/>
          <a:ext cx="967016" cy="605414"/>
        </a:xfrm>
        <a:prstGeom prst="ellipse">
          <a:avLst/>
        </a:prstGeom>
        <a:solidFill>
          <a:schemeClr val="accent2">
            <a:hueOff val="2914134"/>
            <a:satOff val="17427"/>
            <a:lumOff val="-607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bg2"/>
              </a:solidFill>
            </a:rPr>
            <a:t>Культура </a:t>
          </a:r>
          <a:endParaRPr lang="ru-RU" sz="1100" b="1" kern="1200" dirty="0">
            <a:solidFill>
              <a:schemeClr val="bg2"/>
            </a:solidFill>
          </a:endParaRPr>
        </a:p>
      </dsp:txBody>
      <dsp:txXfrm>
        <a:off x="2159726" y="872132"/>
        <a:ext cx="967016" cy="605414"/>
      </dsp:txXfrm>
    </dsp:sp>
    <dsp:sp modelId="{F7FD2506-E767-4736-B63C-A1B55B2CF1CF}">
      <dsp:nvSpPr>
        <dsp:cNvPr id="0" name=""/>
        <dsp:cNvSpPr/>
      </dsp:nvSpPr>
      <dsp:spPr>
        <a:xfrm rot="5400000">
          <a:off x="1553822" y="1490024"/>
          <a:ext cx="107665" cy="2058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828268"/>
            <a:satOff val="34854"/>
            <a:lumOff val="-12157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bg2"/>
            </a:solidFill>
          </a:endParaRPr>
        </a:p>
      </dsp:txBody>
      <dsp:txXfrm rot="5400000">
        <a:off x="1553822" y="1490024"/>
        <a:ext cx="107665" cy="205840"/>
      </dsp:txXfrm>
    </dsp:sp>
    <dsp:sp modelId="{DC0C0489-D5F6-4860-8ADE-8E8AE708F23F}">
      <dsp:nvSpPr>
        <dsp:cNvPr id="0" name=""/>
        <dsp:cNvSpPr/>
      </dsp:nvSpPr>
      <dsp:spPr>
        <a:xfrm>
          <a:off x="1034866" y="1697563"/>
          <a:ext cx="1145577" cy="605414"/>
        </a:xfrm>
        <a:prstGeom prst="ellipse">
          <a:avLst/>
        </a:prstGeom>
        <a:solidFill>
          <a:schemeClr val="accent2">
            <a:hueOff val="5828268"/>
            <a:satOff val="34854"/>
            <a:lumOff val="-1215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bg2"/>
              </a:solidFill>
            </a:rPr>
            <a:t>Социальная политика</a:t>
          </a:r>
          <a:endParaRPr lang="ru-RU" sz="1100" b="1" kern="1200" dirty="0">
            <a:solidFill>
              <a:schemeClr val="bg2"/>
            </a:solidFill>
          </a:endParaRPr>
        </a:p>
      </dsp:txBody>
      <dsp:txXfrm>
        <a:off x="1034866" y="1697563"/>
        <a:ext cx="1145577" cy="605414"/>
      </dsp:txXfrm>
    </dsp:sp>
    <dsp:sp modelId="{A9BD8B71-C645-42C0-A65A-3DAD2131FD36}">
      <dsp:nvSpPr>
        <dsp:cNvPr id="0" name=""/>
        <dsp:cNvSpPr/>
      </dsp:nvSpPr>
      <dsp:spPr>
        <a:xfrm rot="10931247">
          <a:off x="1096451" y="1030912"/>
          <a:ext cx="64459" cy="2058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8742402"/>
            <a:satOff val="52281"/>
            <a:lumOff val="-1823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bg2"/>
            </a:solidFill>
          </a:endParaRPr>
        </a:p>
      </dsp:txBody>
      <dsp:txXfrm rot="10931247">
        <a:off x="1096451" y="1030912"/>
        <a:ext cx="64459" cy="205840"/>
      </dsp:txXfrm>
    </dsp:sp>
    <dsp:sp modelId="{0A658A0A-A9C1-4A22-974A-9EF823C0A2E3}">
      <dsp:nvSpPr>
        <dsp:cNvPr id="0" name=""/>
        <dsp:cNvSpPr/>
      </dsp:nvSpPr>
      <dsp:spPr>
        <a:xfrm>
          <a:off x="77110" y="809865"/>
          <a:ext cx="989943" cy="605414"/>
        </a:xfrm>
        <a:prstGeom prst="ellipse">
          <a:avLst/>
        </a:prstGeom>
        <a:solidFill>
          <a:schemeClr val="accent2">
            <a:hueOff val="8742402"/>
            <a:satOff val="52281"/>
            <a:lumOff val="-1823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bg2"/>
              </a:solidFill>
            </a:rPr>
            <a:t>Физическая культура и спорт</a:t>
          </a:r>
          <a:endParaRPr lang="ru-RU" sz="1050" b="1" kern="1200" dirty="0">
            <a:solidFill>
              <a:schemeClr val="bg2"/>
            </a:solidFill>
          </a:endParaRPr>
        </a:p>
      </dsp:txBody>
      <dsp:txXfrm>
        <a:off x="77110" y="809865"/>
        <a:ext cx="989943" cy="6054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0.03919</cdr:x>
      <cdr:y>0</cdr:y>
    </cdr:from>
    <cdr:to>
      <cdr:x>0.03919</cdr:x>
      <cdr:y>0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>
          <a:off x="324544" y="-1268760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 latinLnBrk="0">
              <a:defRPr lang="ru-RU" sz="1200"/>
            </a:lvl1pPr>
            <a:extLst/>
          </a:lstStyle>
          <a:p>
            <a:fld id="{6E7D018D-748F-47BF-843A-40349A141CAC}" type="datetimeFigureOut">
              <a:rPr lang="ru-RU" smtClean="0"/>
              <a:pPr/>
              <a:t>10.12.2018</a:t>
            </a:fld>
            <a:endParaRPr lang="ru-RU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50443" y="9430092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 latinLnBrk="0">
              <a:defRPr lang="ru-RU" sz="1200"/>
            </a:lvl1pPr>
            <a:extLst/>
          </a:lstStyle>
          <a:p>
            <a:fld id="{04AC5213-BACC-41AB-9B61-B40CF6C5296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70250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 latinLnBrk="0">
              <a:defRPr lang="ru-RU" sz="1200"/>
            </a:lvl1pPr>
            <a:extLst/>
          </a:lstStyle>
          <a:p>
            <a:fld id="{23E9B8FB-2ABD-42C9-A6DA-A6789EAF441D}" type="datetimeFigureOut">
              <a:rPr lang="ru-RU"/>
              <a:pPr/>
              <a:t>10.12.2018</a:t>
            </a:fld>
            <a:endParaRPr lang="ru-RU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>
            <a:extLst/>
          </a:lstStyle>
          <a:p>
            <a:endParaRPr lang="ru-RU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577" tIns="45789" rIns="91577" bIns="45789" rtlCol="0">
            <a:normAutofit/>
          </a:bodyPr>
          <a:lstStyle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 latinLnBrk="0">
              <a:defRPr lang="ru-RU" sz="1200"/>
            </a:lvl1pPr>
            <a:extLst/>
          </a:lstStyle>
          <a:p>
            <a:fld id="{BE2A7042-DEED-4AA1-9E89-4A16B2572577}" type="slidenum">
              <a:rPr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22159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137419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2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721114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lIns="91431" tIns="45715" rIns="91431" bIns="45715">
            <a:normAutofit/>
          </a:bodyPr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 lIns="91431" tIns="45715" rIns="91431" bIns="45715"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 lIns="91431" tIns="45715" rIns="91431" bIns="45715"/>
          <a:lstStyle/>
          <a:p>
            <a:fld id="{BE2A7042-DEED-4AA1-9E89-4A16B2572577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ложка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 dirty="0"/>
          </a:p>
        </p:txBody>
      </p:sp>
      <p:sp>
        <p:nvSpPr>
          <p:cNvPr id="15" name="Rectangle 14"/>
          <p:cNvSpPr/>
          <p:nvPr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ru-RU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 фотоальбома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E6808D30-2BD4-4E0A-93C6-D9569F4CC4D8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ru-RU" dirty="0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ru-RU"/>
              <a:t>Щелкните, чтобы добавить дату и прочие сведения</a:t>
            </a:r>
          </a:p>
        </p:txBody>
      </p:sp>
      <p:sp>
        <p:nvSpPr>
          <p:cNvPr id="16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 dirty="0"/>
          </a:p>
        </p:txBody>
      </p:sp>
      <p:sp>
        <p:nvSpPr>
          <p:cNvPr id="17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1ECC6BF6-D430-4DE9-BE4F-505F1F1AFCE1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сверху, смеша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0123592E-CB89-4DE4-B8F5-4E4F2C714FD3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DCA80254-20CB-4CA6-BE74-7235F33C3078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6DAEFF2A-4789-485C-B10D-AA062934AF8D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сверху, книжная с большой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EE6A9848-6CE1-41F1-A26D-15EFB402FD6C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сверху: 1 книжная и 3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08413C29-FEFB-4D30-A9B9-7426AF9CD00A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 сверху: 3 альбомных и 2 книж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1379D9A4-BEDB-45D6-ABBF-E0C88AF5F39E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‹#›</a:t>
            </a:fld>
            <a:endParaRPr kumimoji="0" lang="ru-RU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 сверху: 3 книжных и 2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E45881EF-A0FD-4085-BA3A-571E840B94E2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12B04BC7-A907-4168-B3E0-FD5A1F64EE58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сверху, 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D0BFCDE8-8519-4E40-B81D-5779A6061E75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2400" i="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DE8A1DA2-729D-4727-8AAC-EDE45B26AE36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55AA111D-2D39-4008-A47E-B223097A1CF1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C9E8E9-947F-4F4D-A582-0822211AFE64}" type="datetime1">
              <a:rPr lang="ru-RU" smtClean="0"/>
              <a:t>10.12.2018</a:t>
            </a:fld>
            <a:endParaRPr kumimoji="0"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ru-RU" smtClean="0"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algn="r"/>
            <a:fld id="{102F49B6-AE01-467C-B42E-1493F7306E60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F6CA-1024-4153-B0D0-C68D18F78FE4}" type="datetime1">
              <a:rPr lang="ru-RU" smtClean="0"/>
              <a:t>10.12.2018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BD216-088A-46B3-911B-F544789244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7C2A3D5D-DA5E-4948-866E-AA65383187A6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‹#›</a:t>
            </a:fld>
            <a:endParaRPr kumimoji="0" lang="ru-RU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Альбомная (на весь экра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ru-RU" i="0" dirty="0"/>
              <a:t>Щелкните значок, чтобы добавить фотографию размером со всю страницу</a:t>
            </a:r>
            <a:endParaRPr kumimoji="0" lang="ru-RU" i="0" baseline="0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2DAD5C6D-092D-4873-9C29-4E5CB6D063C9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Раздел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3" name="Rectangle 22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4" name="Rectangle 23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2" name="Rectangle 21"/>
          <p:cNvSpPr/>
          <p:nvPr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ru-RU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ru-RU"/>
              <a:t>Подзаголовок слайда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ru-RU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 раздела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FF69A46E-EA13-4CD5-AEA5-B706DA376830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‹#›</a:t>
            </a:fld>
            <a:endParaRPr kumimoji="0" lang="ru-RU" dirty="0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  <p:sp>
        <p:nvSpPr>
          <p:cNvPr id="16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5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6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7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4CFCF198-81B8-4AF1-B131-D8FDE9EC7AB6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3E00B98B-1792-4F36-ABF2-F9408DECD0CC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сверху, смешан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1E551814-2971-4996-B178-4B09B2898515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F89AD5C7-B5BA-4F6E-A986-22BDAA466477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‹#›</a:t>
            </a:fld>
            <a:endParaRPr kumimoji="0" lang="ru-RU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55B618A7-9026-4F8E-8687-BB38BE77FDE5}" type="datetime1">
              <a:rPr kumimoji="0" lang="ru-RU" smtClean="0">
                <a:solidFill>
                  <a:schemeClr val="bg1"/>
                </a:solidFill>
              </a:rPr>
              <a:t>10.12.2018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  <p:sldLayoutId id="2147483788" r:id="rId17"/>
    <p:sldLayoutId id="2147483789" r:id="rId18"/>
    <p:sldLayoutId id="2147483790" r:id="rId19"/>
    <p:sldLayoutId id="2147483791" r:id="rId20"/>
    <p:sldLayoutId id="2147483792" r:id="rId21"/>
    <p:sldLayoutId id="2147483793" r:id="rId22"/>
    <p:sldLayoutId id="2147483794" r:id="rId2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latinLnBrk="0" hangingPunct="1">
        <a:spcBef>
          <a:spcPct val="0"/>
        </a:spcBef>
        <a:buNone/>
        <a:defRPr kumimoji="0" lang="ru-RU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ru-RU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ru-RU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ru-RU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ru-RU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ru-RU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1.xml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1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1.xml"/><Relationship Id="rId4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ерб-Электросталь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404664"/>
            <a:ext cx="1101675" cy="124342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1916832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убличные</a:t>
            </a:r>
            <a:r>
              <a:rPr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слушания</a:t>
            </a:r>
            <a:r>
              <a:rPr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проекту</a:t>
            </a:r>
            <a:r>
              <a:rPr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городского округа Электросталь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Московской области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2019 год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плановый период 2020 и 2021 годов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\\presscloud\Public\ПРЕСС-СЛУЖБА\Герб_Электростали\Герб Мособласти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260648"/>
            <a:ext cx="1080120" cy="1443082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FE7BD216-088A-46B3-911B-F54478924425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2062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778098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Расходы бюджета городского округа Электросталь на 2019 год и плановый период 2020 и 2021 годов.</a:t>
            </a:r>
            <a:endParaRPr lang="ru-RU" sz="24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7848600" cy="1944216"/>
          </a:xfrm>
        </p:spPr>
        <p:txBody>
          <a:bodyPr>
            <a:normAutofit/>
          </a:bodyPr>
          <a:lstStyle/>
          <a:p>
            <a:pPr marL="177800" indent="0" algn="just">
              <a:buNone/>
            </a:pP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Основными направлениями расходов бюджета является социальная сфера и ЖКХ, а так же культурная сфера и физическая культура и спорт.</a:t>
            </a:r>
            <a:endParaRPr 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831901"/>
          <a:ext cx="5760638" cy="5026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1032114"/>
                <a:gridCol w="640071"/>
                <a:gridCol w="640071"/>
                <a:gridCol w="640070"/>
              </a:tblGrid>
              <a:tr h="66864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расхода по разделу классификации расходов бюджета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(первоначально утвержденный).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2019 г., млн. руб.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 г., млн. руб.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2021г., млн. руб.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98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492,8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568,1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576,0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838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598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149,4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234,8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469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334,2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800,3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257,7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5502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819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3867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Образование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2 459,3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808,5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774,7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757,5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121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3867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164,5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168,0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171,9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598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239,0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195,3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195,0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6799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Обслуживание муниципального долга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10</a:t>
            </a:fld>
            <a:endParaRPr kumimoji="0"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2780928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400" b="1" spc="150" dirty="0" smtClean="0">
                <a:ln w="11430"/>
                <a:solidFill>
                  <a:srgbClr val="00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Расходы на социально-культурную сферу</a:t>
            </a:r>
            <a:endParaRPr lang="ru-RU" sz="1400" b="1" spc="150" dirty="0">
              <a:ln w="11430"/>
              <a:solidFill>
                <a:srgbClr val="00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5940152" y="3501008"/>
          <a:ext cx="3203848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/>
        </p:nvGraphicFramePr>
        <p:xfrm>
          <a:off x="-612576" y="1196752"/>
          <a:ext cx="849694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2987824" y="1484784"/>
          <a:ext cx="3888432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0" y="18864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 Cyr" pitchFamily="34" charset="0"/>
              </a:rPr>
              <a:t>Структура расходов бюджета городского округа в разрезе отраслей на 2019 год и плановый период 2020 и 2021 годов, %.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940152" y="1484784"/>
          <a:ext cx="388843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11</a:t>
            </a:fld>
            <a:endParaRPr kumimoji="0" lang="ru-RU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30816" cy="838200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Социально значимые проекты, реализуемые на территории городского округа Электросталь</a:t>
            </a:r>
            <a:endParaRPr lang="ru-RU" sz="24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9361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/>
              <a:t>Реализация мер по ликвидации второй смены в общеобразовательных учреждениях городского округа</a:t>
            </a:r>
            <a:endParaRPr lang="ru-RU" sz="15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251520" y="4365104"/>
            <a:ext cx="40324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ru-RU" sz="1400" dirty="0" smtClean="0"/>
              <a:t>В рамках реализации мер по ликвидации второй смены в общеобразовательных учреждениях в городском округе Электросталь в 2019-2020 годах планируется постройка и ввод в эксплуатацию два объекта: школа на 825 мест в Северном микрорайоне города и пристройка на 100 мест к МОУ «Средняя образовательная школа № 22 с углубленным изучением отдельных предметов»</a:t>
            </a:r>
            <a:endParaRPr lang="ru-RU" sz="1400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12</a:t>
            </a:fld>
            <a:endParaRPr kumimoji="0" lang="ru-RU" dirty="0"/>
          </a:p>
        </p:txBody>
      </p:sp>
      <p:pic>
        <p:nvPicPr>
          <p:cNvPr id="1027" name="Picture 3" descr="C:\Users\Александр\Cloud@Mail.Ru\в облака\документы А\бюджет для граждан, открытость бюджетных данных\Бюджет для граждан\2019 проект\материал\картинки\школа на северном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3" y="1700808"/>
            <a:ext cx="4416669" cy="230425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619672" y="3933056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Проект школы в северном микрорайоне</a:t>
            </a:r>
            <a:endParaRPr lang="ru-RU" sz="1200" dirty="0"/>
          </a:p>
        </p:txBody>
      </p:sp>
      <p:pic>
        <p:nvPicPr>
          <p:cNvPr id="1028" name="Picture 4" descr="C:\Users\Александр\Cloud@Mail.Ru\в облака\документы А\бюджет для граждан, открытость бюджетных данных\Бюджет для граждан\2019 проект\материал\картинки\план пристройки к сош 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8024" y="4149080"/>
            <a:ext cx="4176464" cy="196926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796136" y="6165304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План застройки у МОУ «СОШ №22 с УИОП»</a:t>
            </a:r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4716016" y="2060848"/>
            <a:ext cx="3960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В рамках реализации указов президента в Московской области активно идет ликвидация второй смены. В прошлом году губернатор Московской области Андрей Воробьев поставил задачу за 4 года построить в Подмосковье порядка 240 школ.</a:t>
            </a:r>
            <a:endParaRPr lang="ru-RU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Социально-значимые проекты, реализуемые на территории городского округа Электросталь</a:t>
            </a:r>
            <a:endParaRPr lang="ru-RU" sz="24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1196752"/>
          <a:ext cx="8784975" cy="5010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7215"/>
                <a:gridCol w="1069209"/>
                <a:gridCol w="1080120"/>
                <a:gridCol w="1656184"/>
                <a:gridCol w="223224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проекта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Место реализации проекта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Срок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осуществле-ния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проекта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Объем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инансирования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Планируемый результат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Строительство общеобразовательной школы на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825 мест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Микрорайон Северный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г. – ПИР и строительство2020 г. – ввод объекта в эксплуатацию 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917,1 млн. руб.,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том числе: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городской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бюджет – 2019 г. -26,0 млн. руб.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 г. – 19,9 млн. руб.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Ликвидация второй смены при получении общего образования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Пристройка на 100 мест к МОУ «СОШ № 22»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МОУ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«СОШ № 22», Западный микрорайон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 гг. - 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ПИР и строительство2020 г. – ввод объекта в эксплуатацию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286,4 млн.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руб.,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том числе: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городской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бюджет – 2019 г. – 2,5 млн. руб.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 г. – 11,8 млн. руб.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Ликвидация второй смены при получении общего образования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Капитальный ремонт культурного центра "Октябрь" по пр.Ленина, д.32а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Культурный центр «Октябрь»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г.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270,1 млн. руб.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Развитие культуры в городском округе и формирование современного центра притяжения жителей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города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Строительство общеобразовательной школы № 41 им. Б.А. Воробьева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д. Степаново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г. – ПИР;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2020-2021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строительство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544,1 млн. руб.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Ликвидация второй смены при получении общего образования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13</a:t>
            </a:fld>
            <a:endParaRPr kumimoji="0"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402188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200">
              <a:cs typeface="Times New Roman" pitchFamily="18" charset="0"/>
            </a:endParaRPr>
          </a:p>
          <a:p>
            <a:r>
              <a:rPr lang="ru-RU" sz="1200">
                <a:cs typeface="Times New Roman" pitchFamily="18" charset="0"/>
              </a:rPr>
              <a:t>     </a:t>
            </a:r>
            <a:endParaRPr lang="ru-RU"/>
          </a:p>
        </p:txBody>
      </p:sp>
      <p:sp>
        <p:nvSpPr>
          <p:cNvPr id="13" name="Заголовок 5"/>
          <p:cNvSpPr txBox="1">
            <a:spLocks/>
          </p:cNvSpPr>
          <p:nvPr/>
        </p:nvSpPr>
        <p:spPr>
          <a:xfrm>
            <a:off x="285720" y="1142984"/>
            <a:ext cx="8572560" cy="5526376"/>
          </a:xfrm>
          <a:prstGeom prst="rect">
            <a:avLst/>
          </a:prstGeom>
          <a:noFill/>
          <a:ln w="127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anchor="t" anchorCtr="0"/>
          <a:lstStyle/>
          <a:p>
            <a:pPr algn="ctr" fontAlgn="auto">
              <a:spcAft>
                <a:spcPts val="0"/>
              </a:spcAft>
              <a:defRPr/>
            </a:pPr>
            <a:r>
              <a:rPr sz="2400" b="1" dirty="0" err="1" smtClean="0"/>
              <a:t>Федеральный</a:t>
            </a:r>
            <a:r>
              <a:rPr sz="2400" b="1" dirty="0" smtClean="0"/>
              <a:t> </a:t>
            </a:r>
            <a:r>
              <a:rPr sz="2400" b="1" dirty="0" err="1" smtClean="0"/>
              <a:t>закон</a:t>
            </a:r>
            <a:r>
              <a:rPr sz="2400" b="1" dirty="0" smtClean="0"/>
              <a:t> </a:t>
            </a:r>
            <a:r>
              <a:rPr sz="2400" b="1" dirty="0" err="1" smtClean="0"/>
              <a:t>от</a:t>
            </a:r>
            <a:r>
              <a:rPr sz="2400" b="1" dirty="0" smtClean="0"/>
              <a:t> 06 </a:t>
            </a:r>
            <a:r>
              <a:rPr sz="2400" b="1" dirty="0" err="1" smtClean="0"/>
              <a:t>октября</a:t>
            </a:r>
            <a:r>
              <a:rPr sz="2400" b="1" dirty="0" smtClean="0"/>
              <a:t> 2003 </a:t>
            </a:r>
            <a:r>
              <a:rPr sz="2400" b="1" dirty="0" err="1" smtClean="0"/>
              <a:t>года</a:t>
            </a:r>
            <a:r>
              <a:rPr sz="2400" b="1" dirty="0" smtClean="0"/>
              <a:t>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sz="2400" b="1" dirty="0" smtClean="0"/>
              <a:t>№ 131-ФЗ «</a:t>
            </a:r>
            <a:r>
              <a:rPr sz="2400" b="1" dirty="0" err="1" smtClean="0"/>
              <a:t>Об</a:t>
            </a:r>
            <a:r>
              <a:rPr sz="2400" b="1" dirty="0" smtClean="0"/>
              <a:t> </a:t>
            </a:r>
            <a:r>
              <a:rPr sz="2400" b="1" dirty="0" err="1" smtClean="0"/>
              <a:t>общих</a:t>
            </a:r>
            <a:r>
              <a:rPr sz="2400" b="1" dirty="0" smtClean="0"/>
              <a:t> </a:t>
            </a:r>
            <a:r>
              <a:rPr sz="2400" b="1" dirty="0" err="1" smtClean="0"/>
              <a:t>принципах</a:t>
            </a:r>
            <a:r>
              <a:rPr sz="2400" b="1" dirty="0" smtClean="0"/>
              <a:t> </a:t>
            </a:r>
            <a:r>
              <a:rPr sz="2400" b="1" dirty="0" err="1" smtClean="0"/>
              <a:t>организации</a:t>
            </a:r>
            <a:r>
              <a:rPr sz="2400" b="1" dirty="0" smtClean="0"/>
              <a:t> </a:t>
            </a:r>
            <a:r>
              <a:rPr sz="2400" b="1" dirty="0" err="1" smtClean="0"/>
              <a:t>местного</a:t>
            </a:r>
            <a:r>
              <a:rPr sz="2400" b="1" dirty="0" smtClean="0"/>
              <a:t>  </a:t>
            </a:r>
            <a:r>
              <a:rPr sz="2400" b="1" dirty="0" err="1" smtClean="0"/>
              <a:t>самоуправления</a:t>
            </a:r>
            <a:r>
              <a:rPr sz="2400" b="1" dirty="0" smtClean="0"/>
              <a:t> в </a:t>
            </a:r>
            <a:r>
              <a:rPr sz="2400" b="1" dirty="0" err="1" smtClean="0"/>
              <a:t>Российской</a:t>
            </a:r>
            <a:r>
              <a:rPr sz="2400" b="1" dirty="0" smtClean="0"/>
              <a:t> </a:t>
            </a:r>
            <a:r>
              <a:rPr sz="2400" b="1" dirty="0" err="1" smtClean="0"/>
              <a:t>Федерации</a:t>
            </a:r>
            <a:r>
              <a:rPr sz="2400" b="1" dirty="0" smtClean="0"/>
              <a:t>»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sz="2400" b="1" dirty="0" smtClean="0"/>
              <a:t>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/>
              <a:t>Положение о порядке организации и проведения публичных слушаний, утвержденное решением Совета депутатов городского округа Электросталь Московской области от 21.12.2005 №49/8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/>
              <a:t>Решение Совета депутатов городского округа Электросталь Московской области от 23.11.2018 г. № 318/51 «О проведении публичных слушаний по обсуждению проекта бюджета городского округа Электросталь Московской области на 2019 год и плановый период 2020 и 2021 годов»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Заголовок 5"/>
          <p:cNvSpPr txBox="1">
            <a:spLocks/>
          </p:cNvSpPr>
          <p:nvPr/>
        </p:nvSpPr>
        <p:spPr>
          <a:xfrm>
            <a:off x="0" y="142852"/>
            <a:ext cx="9144000" cy="1143008"/>
          </a:xfrm>
          <a:prstGeom prst="rect">
            <a:avLst/>
          </a:prstGeom>
          <a:noFill/>
          <a:ln w="127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Нормативные документы: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2</a:t>
            </a:fld>
            <a:endParaRPr kumimoji="0" lang="ru-RU" dirty="0"/>
          </a:p>
        </p:txBody>
      </p:sp>
    </p:spTree>
    <p:extLst>
      <p:ext uri="{BB962C8B-B14F-4D97-AF65-F5344CB8AC3E}">
        <p14:creationId xmlns:p14="http://schemas.microsoft.com/office/powerpoint/2010/main" xmlns="" val="19894319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Александр\Downloads\image03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2160" y="2276872"/>
            <a:ext cx="2682353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6633"/>
            <a:ext cx="7772400" cy="864096"/>
          </a:xfrm>
        </p:spPr>
        <p:txBody>
          <a:bodyPr>
            <a:noAutofit/>
          </a:bodyPr>
          <a:lstStyle/>
          <a:p>
            <a:r>
              <a:rPr lang="ru-RU" sz="2800" dirty="0" smtClean="0"/>
              <a:t>Общая информация о городском округе Электросталь – прогноз на 2019 год.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004048" y="155679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/>
              <a:t>Электросталь в фотографиях</a:t>
            </a:r>
            <a:endParaRPr lang="ru-RU" sz="2400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980728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Прогноз численности населения городского округа </a:t>
            </a:r>
          </a:p>
          <a:p>
            <a:pPr algn="ctr"/>
            <a:r>
              <a:rPr lang="ru-RU" dirty="0" smtClean="0"/>
              <a:t>На 01.01.2019 г.</a:t>
            </a:r>
          </a:p>
          <a:p>
            <a:pPr algn="ctr"/>
            <a:r>
              <a:rPr lang="ru-RU" b="1" u="sng" dirty="0" smtClean="0"/>
              <a:t>165 956 человек</a:t>
            </a:r>
            <a:endParaRPr lang="ru-RU" b="1" u="sng" dirty="0"/>
          </a:p>
        </p:txBody>
      </p:sp>
      <p:pic>
        <p:nvPicPr>
          <p:cNvPr id="1028" name="Picture 4" descr="C:\Users\Александр\Downloads\businessmen-silhouettes-vectors-previe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85184"/>
            <a:ext cx="1141259" cy="151216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043608" y="5085184"/>
            <a:ext cx="424847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/>
              <a:t>Прогноз на 2019 г.:</a:t>
            </a:r>
          </a:p>
          <a:p>
            <a:pPr marL="93663" indent="-93663">
              <a:buFont typeface="Arial" pitchFamily="34" charset="0"/>
              <a:buChar char="•"/>
            </a:pPr>
            <a:r>
              <a:rPr lang="ru-RU" sz="1700" dirty="0" smtClean="0"/>
              <a:t>Число занятых в экономике города – 45,9 тыс. чел.</a:t>
            </a:r>
          </a:p>
          <a:p>
            <a:pPr marL="93663" indent="-93663">
              <a:buFont typeface="Arial" pitchFamily="34" charset="0"/>
              <a:buChar char="•"/>
            </a:pPr>
            <a:r>
              <a:rPr lang="ru-RU" sz="1700" dirty="0" smtClean="0"/>
              <a:t>Ввод в эксплуатацию жилых домов – 49 тыс. кв. м.</a:t>
            </a:r>
          </a:p>
          <a:p>
            <a:pPr marL="93663" indent="-93663">
              <a:buFont typeface="Arial" pitchFamily="34" charset="0"/>
              <a:buChar char="•"/>
            </a:pPr>
            <a:r>
              <a:rPr lang="ru-RU" sz="1700" dirty="0" smtClean="0"/>
              <a:t>Индекс потребительских цен – 104,3 %</a:t>
            </a:r>
            <a:endParaRPr lang="ru-RU" sz="1700" dirty="0"/>
          </a:p>
        </p:txBody>
      </p:sp>
      <p:pic>
        <p:nvPicPr>
          <p:cNvPr id="3" name="Picture 2" descr="C:\Users\Александр\Downloads\06.jpg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2159" y="4077072"/>
            <a:ext cx="2682000" cy="1800000"/>
          </a:xfrm>
          <a:prstGeom prst="rect">
            <a:avLst/>
          </a:prstGeom>
          <a:noFill/>
        </p:spPr>
      </p:pic>
      <p:pic>
        <p:nvPicPr>
          <p:cNvPr id="4" name="Picture 3" descr="C:\Users\Александр\Downloads\elektrosta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9992" y="3068960"/>
            <a:ext cx="2438168" cy="2327582"/>
          </a:xfrm>
          <a:prstGeom prst="rect">
            <a:avLst/>
          </a:prstGeom>
          <a:noFill/>
        </p:spPr>
      </p:pic>
      <p:pic>
        <p:nvPicPr>
          <p:cNvPr id="8" name="Picture 3" descr="C:\Users\Александр\Downloads\regnum_picture_1471002032248529_bi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204864"/>
            <a:ext cx="4211960" cy="1944216"/>
          </a:xfrm>
          <a:prstGeom prst="rect">
            <a:avLst/>
          </a:prstGeom>
          <a:noFill/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FE7BD216-088A-46B3-911B-F54478924425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6633"/>
            <a:ext cx="7772400" cy="864096"/>
          </a:xfrm>
        </p:spPr>
        <p:txBody>
          <a:bodyPr>
            <a:noAutofit/>
          </a:bodyPr>
          <a:lstStyle/>
          <a:p>
            <a:r>
              <a:rPr lang="ru-RU" sz="2800" dirty="0" smtClean="0"/>
              <a:t>Основные экономические показатели городского округа Электросталь – прогноз на 2019 год.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908720"/>
            <a:ext cx="54726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u="sng" dirty="0" smtClean="0"/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Объем отгруженных товаров собственного производства – </a:t>
            </a:r>
            <a:r>
              <a:rPr lang="ru-RU" u="sng" dirty="0" smtClean="0">
                <a:solidFill>
                  <a:schemeClr val="tx2">
                    <a:lumMod val="10000"/>
                  </a:schemeClr>
                </a:solidFill>
              </a:rPr>
              <a:t>53,8 млрд. руб.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Фонд оплаты труда – </a:t>
            </a:r>
            <a:r>
              <a:rPr lang="ru-RU" u="sng" dirty="0" smtClean="0">
                <a:solidFill>
                  <a:schemeClr val="tx2">
                    <a:lumMod val="10000"/>
                  </a:schemeClr>
                </a:solidFill>
              </a:rPr>
              <a:t>23,2 млрд. руб.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Чистая прибыль организаций – </a:t>
            </a:r>
            <a:r>
              <a:rPr lang="ru-RU" u="sng" dirty="0" smtClean="0">
                <a:solidFill>
                  <a:schemeClr val="tx2">
                    <a:lumMod val="10000"/>
                  </a:schemeClr>
                </a:solidFill>
              </a:rPr>
              <a:t>7,7 млрд. руб.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Объем инвестиций – 4,3</a:t>
            </a:r>
            <a:r>
              <a:rPr lang="ru-RU" u="sng" dirty="0" smtClean="0">
                <a:solidFill>
                  <a:schemeClr val="tx2">
                    <a:lumMod val="10000"/>
                  </a:schemeClr>
                </a:solidFill>
              </a:rPr>
              <a:t> млрд. руб.</a:t>
            </a:r>
            <a:endParaRPr lang="ru-RU" u="sng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14" name="Picture 6" descr="C:\Users\Александр\Downloads\Met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1052736"/>
            <a:ext cx="3672408" cy="2304256"/>
          </a:xfrm>
          <a:prstGeom prst="rect">
            <a:avLst/>
          </a:prstGeom>
          <a:noFill/>
        </p:spPr>
      </p:pic>
      <p:pic>
        <p:nvPicPr>
          <p:cNvPr id="15" name="Picture 5" descr="C:\Users\Александр\Downloads\photolenta_big_photo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5" y="3356991"/>
            <a:ext cx="4320481" cy="2880321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644008" y="3429000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Средняя номинальная заработная плата</a:t>
            </a:r>
          </a:p>
          <a:p>
            <a:pPr algn="ctr"/>
            <a:r>
              <a:rPr lang="ru-RU" u="sng" dirty="0" smtClean="0">
                <a:solidFill>
                  <a:schemeClr val="tx2">
                    <a:lumMod val="10000"/>
                  </a:schemeClr>
                </a:solidFill>
              </a:rPr>
              <a:t>46,4 тыс. руб.</a:t>
            </a:r>
          </a:p>
        </p:txBody>
      </p:sp>
      <p:pic>
        <p:nvPicPr>
          <p:cNvPr id="1026" name="Picture 2" descr="C:\Users\Александр\Downloads\gb_cbc977335367ffccada7eb1696ed48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016" y="4221088"/>
            <a:ext cx="3744416" cy="2495653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FE7BD216-088A-46B3-911B-F54478924425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Схема 20"/>
          <p:cNvGraphicFramePr/>
          <p:nvPr/>
        </p:nvGraphicFramePr>
        <p:xfrm>
          <a:off x="2699792" y="1124744"/>
          <a:ext cx="417646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116632"/>
            <a:ext cx="91440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Бюджет городского округа Электросталь на 2019 год и плановый период 2020 и 2021 годов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10" name="Выноска 1 9"/>
          <p:cNvSpPr/>
          <p:nvPr/>
        </p:nvSpPr>
        <p:spPr>
          <a:xfrm>
            <a:off x="2339752" y="4221088"/>
            <a:ext cx="1728192" cy="360040"/>
          </a:xfrm>
          <a:prstGeom prst="borderCallout1">
            <a:avLst>
              <a:gd name="adj1" fmla="val 43919"/>
              <a:gd name="adj2" fmla="val 106831"/>
              <a:gd name="adj3" fmla="val 199445"/>
              <a:gd name="adj4" fmla="val 143185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/>
          </a:p>
          <a:p>
            <a:pPr algn="ctr"/>
            <a:endParaRPr lang="ru-RU" sz="2400" dirty="0"/>
          </a:p>
        </p:txBody>
      </p:sp>
      <p:sp>
        <p:nvSpPr>
          <p:cNvPr id="11" name="Выноска 1 10"/>
          <p:cNvSpPr/>
          <p:nvPr/>
        </p:nvSpPr>
        <p:spPr>
          <a:xfrm>
            <a:off x="2123728" y="5157192"/>
            <a:ext cx="1728192" cy="360040"/>
          </a:xfrm>
          <a:prstGeom prst="borderCallout1">
            <a:avLst>
              <a:gd name="adj1" fmla="val 43919"/>
              <a:gd name="adj2" fmla="val 106831"/>
              <a:gd name="adj3" fmla="val 199445"/>
              <a:gd name="adj4" fmla="val 143185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/>
          </a:p>
        </p:txBody>
      </p:sp>
      <p:sp>
        <p:nvSpPr>
          <p:cNvPr id="13" name="Выгнутая вниз стрелка 12"/>
          <p:cNvSpPr/>
          <p:nvPr/>
        </p:nvSpPr>
        <p:spPr>
          <a:xfrm rot="19324769">
            <a:off x="2689417" y="5113792"/>
            <a:ext cx="1512168" cy="72008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 rot="3112599">
            <a:off x="2737403" y="1379528"/>
            <a:ext cx="1512168" cy="64807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504" y="1124744"/>
            <a:ext cx="3203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Доходы бюджета: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В 2019 г. – 4 557,4 млн. руб.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В 2020 г. – 5 006,4 млн. руб.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В 2021 г. – 5 500,4 млн. руб.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04" y="4797152"/>
            <a:ext cx="2520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Источники покрытия дефицита бюджета: 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Дефицит бюджета в 2019, 2020 и 2021 годах не запланирован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32240" y="2492896"/>
            <a:ext cx="21602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Расходы бюджета: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В 2019 г. – 4 557,4 млн. руб.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В 2020 г. – 5 006,4 млн. руб.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В 2021 г. – 5 500,4 млн. руб.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5</a:t>
            </a:fld>
            <a:endParaRPr kumimoji="0" lang="ru-RU" dirty="0"/>
          </a:p>
        </p:txBody>
      </p:sp>
      <p:pic>
        <p:nvPicPr>
          <p:cNvPr id="12" name="Picture 2" descr="C:\Users\Александр\Documents\документы\закупки\2017\обычные\гриф\6268203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35696" y="2276872"/>
            <a:ext cx="2232248" cy="223224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124744"/>
          <a:ext cx="8884096" cy="54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Основные характеристики бюджета за период </a:t>
            </a:r>
            <a:b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2018 - 2021 г.г.</a:t>
            </a:r>
            <a:b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4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6</a:t>
            </a:fld>
            <a:endParaRPr kumimoji="0"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 Cyr" pitchFamily="34" charset="0"/>
              </a:rPr>
              <a:t>Планируемые доходы бюджета городского округа на 2019 год и плановый период 2020 и 2021 годов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07504" y="1268760"/>
          <a:ext cx="8927976" cy="5085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7</a:t>
            </a:fld>
            <a:endParaRPr kumimoji="0"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-540568" y="1196752"/>
          <a:ext cx="849694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 Cyr" pitchFamily="34" charset="0"/>
              </a:rPr>
              <a:t>Структура налоговых доходов бюджета городского округа на 2019 год и плановый период 2020 и 2021 годов, млн. руб., %.</a:t>
            </a:r>
            <a:endParaRPr lang="ru-RU" sz="24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987824" y="1412776"/>
          <a:ext cx="388843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6012160" y="1484784"/>
          <a:ext cx="3888000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8</a:t>
            </a:fld>
            <a:endParaRPr kumimoji="0"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-324544" y="1268760"/>
          <a:ext cx="828092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 Cyr" pitchFamily="34" charset="0"/>
              </a:rPr>
              <a:t>Структура неналоговых доходов бюджета городского округа на 2019 год и плановый период 2020 и 2021 годов, млн. руб., %.</a:t>
            </a:r>
            <a:endParaRPr lang="ru-RU" sz="24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059832" y="1484784"/>
          <a:ext cx="403244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6156176" y="1484784"/>
          <a:ext cx="388843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175625" y="6492875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9</a:t>
            </a:fld>
            <a:endParaRPr kumimoji="0"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14">
  <a:themeElements>
    <a:clrScheme name="Отчёт_2014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B050"/>
      </a:accent3>
      <a:accent4>
        <a:srgbClr val="8064A2"/>
      </a:accent4>
      <a:accent5>
        <a:srgbClr val="4BACC6"/>
      </a:accent5>
      <a:accent6>
        <a:srgbClr val="FF0000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1138</Words>
  <Application>Microsoft Office PowerPoint</Application>
  <PresentationFormat>Экран (4:3)</PresentationFormat>
  <Paragraphs>243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Тема14</vt:lpstr>
      <vt:lpstr>Слайд 1</vt:lpstr>
      <vt:lpstr>Слайд 2</vt:lpstr>
      <vt:lpstr>Общая информация о городском округе Электросталь – прогноз на 2019 год.</vt:lpstr>
      <vt:lpstr>Основные экономические показатели городского округа Электросталь – прогноз на 2019 год.</vt:lpstr>
      <vt:lpstr>Слайд 5</vt:lpstr>
      <vt:lpstr>Основные характеристики бюджета за период  2018 - 2021 г.г. </vt:lpstr>
      <vt:lpstr>Планируемые доходы бюджета городского округа на 2019 год и плановый период 2020 и 2021 годов</vt:lpstr>
      <vt:lpstr>Структура налоговых доходов бюджета городского округа на 2019 год и плановый период 2020 и 2021 годов, млн. руб., %.</vt:lpstr>
      <vt:lpstr>Структура неналоговых доходов бюджета городского округа на 2019 год и плановый период 2020 и 2021 годов, млн. руб., %.</vt:lpstr>
      <vt:lpstr>Расходы бюджета городского округа Электросталь на 2019 год и плановый период 2020 и 2021 годов.</vt:lpstr>
      <vt:lpstr>Слайд 11</vt:lpstr>
      <vt:lpstr>Социально значимые проекты, реализуемые на территории городского округа Электросталь</vt:lpstr>
      <vt:lpstr>Социально-значимые проекты, реализуемые на территории городского округа Электросталь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2014-02-06T12:00:59Z</dcterms:created>
  <dcterms:modified xsi:type="dcterms:W3CDTF">2018-12-10T08:20:17Z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