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7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3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8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8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3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974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9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3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6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9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6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7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5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D956F9-DC39-47ED-AB38-2BD508C24C6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692EC7-28F0-42BE-938C-072CE714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99CFF313CF8F2BDB2C1217E2C000EB7DB43D0315B957B1EF862F7CAFC6CE14CB0698F23C2C98085CB2D4FC50AAE19564618BA441FE3FF85V5n0O" TargetMode="External"/><Relationship Id="rId2" Type="http://schemas.openxmlformats.org/officeDocument/2006/relationships/hyperlink" Target="consultantplus://offline/ref=099CFF313CF8F2BDB2C13D7B29000EB7DB40DF6407C47D49A732F19FBC2CE719F32D8222C0C2D4D7897316964EE5145D5804BA4FV0n2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099CFF313CF8F2BDB2C13D7B29000EB7DB40DF6407C47D49A732F19FBC2CE719F32D8226C3C2D4D7897316964EE5145D5804BA4FV0n2O" TargetMode="External"/><Relationship Id="rId5" Type="http://schemas.openxmlformats.org/officeDocument/2006/relationships/hyperlink" Target="consultantplus://offline/ref=099CFF313CF8F2BDB2C13D7B29000EB7DB40DF6407C47D49A732F19FBC2CE719F32D8227C3C2D4D7897316964EE5145D5804BA4FV0n2O" TargetMode="External"/><Relationship Id="rId4" Type="http://schemas.openxmlformats.org/officeDocument/2006/relationships/hyperlink" Target="consultantplus://offline/ref=099CFF313CF8F2BDB2C13D7B29000EB7DB40DF6407C47D49A732F19FBC2CE719F32D8221CBC2D4D7897316964EE5145D5804BA4FV0n2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99CFF313CF8F2BDB2C1217E2C000EB7DB43D0315B957B1EF862F7CAFC6CE14CB0698F23C2C98082C52D4FC50AAE19564618BA441FE3FF85V5n0O" TargetMode="External"/><Relationship Id="rId2" Type="http://schemas.openxmlformats.org/officeDocument/2006/relationships/hyperlink" Target="consultantplus://offline/ref=099CFF313CF8F2BDB2C1217E2C000EB7DB43D0315B957B1EF862F7CAFC6CE14CB0698F23C2CB8BD29C624E994CFB0A544F18B84D03VEn2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B83357769CC9E0220422280316CA286C9EFBB59321A3D274F1FA6122558C86120F1A0749F815B93CA7798906DFBCB931296099DB9S4pBO" TargetMode="External"/><Relationship Id="rId2" Type="http://schemas.openxmlformats.org/officeDocument/2006/relationships/hyperlink" Target="consultantplus://offline/ref=9B83357769CC9E0220423E85346CA286C9ECB40C6E4B3B70104FA0476518CE3463B5AD729E890496DF66C09F6FE5D59A058A0B9FSBp8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9B83357769CC9E0220422280316CA286CEE2BC52351D3D274F1FA6122558C86120F1A077998250C79E3899CC2BAED8911B960B94A54A5F7BSFp8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B83357769CC9E0220422280316CA286CEE2BB5A371E3D274F1FA6122558C86120F1A077998251C69D3899CC2BAED8911B960B94A54A5F7BSFp8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B83357769CC9E0220422280316CA286C9EFBB59321A3D274F1FA6122558C86120F1A0709F890496DF66C09F6FE5D59A058A0B9FSBp8O" TargetMode="External"/><Relationship Id="rId7" Type="http://schemas.openxmlformats.org/officeDocument/2006/relationships/hyperlink" Target="consultantplus://offline/ref=9B83357769CC9E0220422280316CA286C9EFBB59321A3D274F1FA6122558C86120F1A07E9B890496DF66C09F6FE5D59A058A0B9FSBp8O" TargetMode="External"/><Relationship Id="rId2" Type="http://schemas.openxmlformats.org/officeDocument/2006/relationships/hyperlink" Target="consultantplus://offline/ref=9B83357769CC9E0220422280316CA286C9EFBB59321A3D274F1FA6122558C86120F1A07790805B93CA7798906DFBCB931296099DB9S4pB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9B83357769CC9E0220422280316CA286C9EFBB59321A3D274F1FA6122558C86120F1A07E98890496DF66C09F6FE5D59A058A0B9FSBp8O" TargetMode="External"/><Relationship Id="rId5" Type="http://schemas.openxmlformats.org/officeDocument/2006/relationships/hyperlink" Target="consultantplus://offline/ref=9B83357769CC9E0220422280316CA286C9EFBB59321A3D274F1FA6122558C86120F1A0719B890496DF66C09F6FE5D59A058A0B9FSBp8O" TargetMode="External"/><Relationship Id="rId4" Type="http://schemas.openxmlformats.org/officeDocument/2006/relationships/hyperlink" Target="consultantplus://offline/ref=9B83357769CC9E0220422280316CA286C9EFBB59321A3D274F1FA6122558C86120F1A07090890496DF66C09F6FE5D59A058A0B9FSBp8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B83357769CC9E0220422280316CA286C9EFBB59321A3D274F1FA6122558C86120F1A0779B815B93CA7798906DFBCB931296099DB9S4pBO" TargetMode="External"/><Relationship Id="rId2" Type="http://schemas.openxmlformats.org/officeDocument/2006/relationships/hyperlink" Target="consultantplus://offline/ref=9B83357769CC9E0220422280316CA286C9EFBB59321A3D274F1FA6122558C86120F1A07791825B93CA7798906DFBCB931296099DB9S4pB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9B83357769CC9E0220422280316CA286C9EFBB59321A3D274F1FA6122558C86120F1A07599865B93CA7798906DFBCB931296099DB9S4pB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C4D0DD9A01A8C1DD9BB011AA05F76C6529F08A9F31C842CBD1EB8555CB7CF613FF90D4886F88473EAD00C8D6594E0DBD36765BB8760BC614I7r9O" TargetMode="External"/><Relationship Id="rId3" Type="http://schemas.openxmlformats.org/officeDocument/2006/relationships/hyperlink" Target="consultantplus://offline/ref=C4D0DD9A01A8C1DD9BB011AA05F76C6529F08C9533C942CBD1EB8555CB7CF613FF90D4886E88423DA15FCDC3481602BF286852AF6A09C4I1r5O" TargetMode="External"/><Relationship Id="rId7" Type="http://schemas.openxmlformats.org/officeDocument/2006/relationships/hyperlink" Target="consultantplus://offline/ref=C4D0DD9A01A8C1DD9BB011AA05F76C6529F08A9F31C842CBD1EB8555CB7CF613FF90D4886F88473DAD00C8D6594E0DBD36765BB8760BC614I7r9O" TargetMode="External"/><Relationship Id="rId12" Type="http://schemas.openxmlformats.org/officeDocument/2006/relationships/hyperlink" Target="consultantplus://offline/ref=C4D0DD9A01A8C1DD9BB011AA05F76C6529F08A9E34CA42CBD1EB8555CB7CF613FF90D48A6B8E4C6DFB4FC98A1F1B1EBF3F7659B16AI0rAO" TargetMode="External"/><Relationship Id="rId2" Type="http://schemas.openxmlformats.org/officeDocument/2006/relationships/hyperlink" Target="consultantplus://offline/ref=C4D0DD9A01A8C1DD9BB011AA05F76C6529F08A9F31C842CBD1EB8555CB7CF613FF90D4886F884738A800C8D6594E0DBD36765BB8760BC614I7r9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C4D0DD9A01A8C1DD9BB011AA05F76C6529F08A9F31C842CBD1EB8555CB7CF613FF90D4886F88473AAA00C8D6594E0DBD36765BB8760BC614I7r9O" TargetMode="External"/><Relationship Id="rId11" Type="http://schemas.openxmlformats.org/officeDocument/2006/relationships/hyperlink" Target="consultantplus://offline/ref=C4D0DD9A01A8C1DD9BB011AA05F76C6529F08A9E34CA42CBD1EB8555CB7CF613FF90D48B698C4532FE5AD8D2101900A1366145B3680BICr5O" TargetMode="External"/><Relationship Id="rId5" Type="http://schemas.openxmlformats.org/officeDocument/2006/relationships/hyperlink" Target="consultantplus://offline/ref=C4D0DD9A01A8C1DD9BB011AA05F76C6529F08A9F31C842CBD1EB8555CB7CF613FF90D4886F88473AA900C8D6594E0DBD36765BB8760BC614I7r9O" TargetMode="External"/><Relationship Id="rId10" Type="http://schemas.openxmlformats.org/officeDocument/2006/relationships/hyperlink" Target="consultantplus://offline/ref=C4D0DD9A01A8C1DD9BB011AA05F76C6529F08A9E34CA42CBD1EB8555CB7CF613FF90D48B698B4E32FE5AD8D2101900A1366145B3680BICr5O" TargetMode="External"/><Relationship Id="rId4" Type="http://schemas.openxmlformats.org/officeDocument/2006/relationships/hyperlink" Target="consultantplus://offline/ref=C4D0DD9A01A8C1DD9BB011AA05F76C6529F08C9533C942CBD1EB8555CB7CF613FF90D4886E88423EA15FCDC3481602BF286852AF6A09C4I1r5O" TargetMode="External"/><Relationship Id="rId9" Type="http://schemas.openxmlformats.org/officeDocument/2006/relationships/hyperlink" Target="consultantplus://offline/ref=C4D0DD9A01A8C1DD9BB011AA05F76C6529F08A9E34CA42CBD1EB8555CB7CF613FF90D48B698B4632FE5AD8D2101900A1366145B3680BICr5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605BD1D7D73B042A2CD341F3C01A965318527C5D6CE4EF5A1DAF29E3DA52697367DD4CE3490AB9793BE090EFA48106A51FF1CDDAB5k0sFO" TargetMode="External"/><Relationship Id="rId3" Type="http://schemas.openxmlformats.org/officeDocument/2006/relationships/hyperlink" Target="consultantplus://offline/ref=605BD1D7D73B042A2CD341F3C01A965318527C5D6CE4EF5A1DAF29E3DA52697367DD4CE3480AB9793BE090EFA48106A51FF1CDDAB5k0sFO" TargetMode="External"/><Relationship Id="rId7" Type="http://schemas.openxmlformats.org/officeDocument/2006/relationships/hyperlink" Target="consultantplus://offline/ref=605BD1D7D73B042A2CD341F3C01A965318527C5D6CE4EF5A1DAF29E3DA52697367DD4CE3480EB9793BE090EFA48106A51FF1CDDAB5k0sFO" TargetMode="External"/><Relationship Id="rId2" Type="http://schemas.openxmlformats.org/officeDocument/2006/relationships/hyperlink" Target="consultantplus://offline/ref=605BD1D7D73B042A2CD35DF6C51A96531851730830B5E90D42FF2FB69A126F26249941E44A05E67C2EF1C8E0A69F18AC08EDCFD8kBs4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605BD1D7D73B042A2CD341F3C01A965318527C5D6CE4EF5A1DAF29E3DA52697367DD4CE3490CB9793BE090EFA48106A51FF1CDDAB5k0sFO" TargetMode="External"/><Relationship Id="rId11" Type="http://schemas.openxmlformats.org/officeDocument/2006/relationships/hyperlink" Target="consultantplus://offline/ref=605BD1D7D73B042A2CD341F3C01A96531855705768E9EF5A1DAF29E3DA52697367DD4CE1480EB22F6EAF91B3E2D415A716F1CFD3A90E9468k8s1O" TargetMode="External"/><Relationship Id="rId5" Type="http://schemas.openxmlformats.org/officeDocument/2006/relationships/hyperlink" Target="consultantplus://offline/ref=605BD1D7D73B042A2CD341F3C01A965318527C5D6CE4EF5A1DAF29E3DA52697367DD4CE24E0BB9793BE090EFA48106A51FF1CDDAB5k0sFO" TargetMode="External"/><Relationship Id="rId10" Type="http://schemas.openxmlformats.org/officeDocument/2006/relationships/hyperlink" Target="consultantplus://offline/ref=605BD1D7D73B042A2CD341F3C01A965318527C5D6CE4EF5A1DAF29E3DA52697367DD4CE34908B9793BE090EFA48106A51FF1CDDAB5k0sFO" TargetMode="External"/><Relationship Id="rId4" Type="http://schemas.openxmlformats.org/officeDocument/2006/relationships/hyperlink" Target="consultantplus://offline/ref=605BD1D7D73B042A2CD34EF8DE1A96531D567F5F65E6EF5A1DAF29E3DA52697367DD4CE1480EB22A6BAF91B3E2D415A716F1CFD3A90E9468k8s1O" TargetMode="External"/><Relationship Id="rId9" Type="http://schemas.openxmlformats.org/officeDocument/2006/relationships/hyperlink" Target="consultantplus://offline/ref=605BD1D7D73B042A2CD341F3C01A965318527C5D6CE4EF5A1DAF29E3DA52697367DD4CE1480EB02F6FAF91B3E2D415A716F1CFD3A90E9468k8s1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B116-92DD-C30B-6D8F-5C861FB1D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ЦИФРОВАЯ ПОДПИСЬ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328886-A978-0A06-3E9A-06E6C438A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Смена директоров онлайн, внесение записи о недостоверности сведений об учредителях, план действий, практика по отмене.</a:t>
            </a:r>
          </a:p>
        </p:txBody>
      </p:sp>
    </p:spTree>
    <p:extLst>
      <p:ext uri="{BB962C8B-B14F-4D97-AF65-F5344CB8AC3E}">
        <p14:creationId xmlns:p14="http://schemas.microsoft.com/office/powerpoint/2010/main" val="9597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E236A-ABCD-B4B4-C611-A9F690CB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получить ключи и (или) сертификат ключа проверки электронной подписи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вам нужно: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99769-F4C4-FB6A-31D1-F793ED8B3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для усиленной электронной подписи - обратиться в удостоверяющий центр и в согласованный с ним срок получить средства электронной подписи и документы. Учтите, что удостоверяющий центр выдаст их только тому лицу, на чье имя заказана подпись (владельцу сертификата);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для простой электронной подписи - как правило, создать или получить у оператора соответствующего сервиса логин и пароль. Сертификат не создается.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Доверенная третья сторона - это организация, которая, в частности (п. 17 ст. 2, ст. 18.1 Закона об электронной подписи):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подтверждает действительность электронных подписей;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проверяет, все ли квалификационные сертификаты, задействованные при подписании электронного документа, отвечают требованиям нормативных правовых актов;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проверяет полномочия участников электронного взаимодействия;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создает и проверяет метку доверенного времени;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при обработке, хранении и передаче информации отвечает за обеспечение ее конфиденциальности, целостности и доступности.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44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D2EE4-1BEC-AAE7-FD83-93683F9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Усиленная неквалифицированная электронная подпись - это вид электронной подписи, цифровой аналог "живой".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Что такое усиленная неквалифицированная электронная подпись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55AB2-A335-D731-2C94-D83D0907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Усиленная неквалифицированная электронная подпись (далее - неквалифицированная ЭП) - это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электронная подпись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(далее - ЭП), которая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ч. 3 ст. 5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Закона об электронной подписи):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создается в результате криптографического преобразования информации с использованием закрытого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  <a:hlinkClick r:id="rId4"/>
              </a:rPr>
              <a:t>ключа электронной подписи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и средств электронной подписи (специальных компьютерных программ-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криптопровайдеров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).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  <a:hlinkClick r:id="rId5"/>
              </a:rPr>
              <a:t>Владелец сертификата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ключа проверки электронной подписи (далее - владелец ЭП) делает это в программе-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криптопровайдере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или на веб-сервисе;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позволяет определить лицо, которое подписало электронный документ. Получатель может определить это с помощью открытого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  <a:hlinkClick r:id="rId6"/>
              </a:rPr>
              <a:t>ключа проверки электронной подписи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, который передает ему владелец ЭП. Получатель делает это в той же программе на своем компьютере или на том же веб-сервисе, что и владелец ЭП;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защищает документ от изменений: позволяет получателю обнаружить все правки, которые кто-то внес в документ после того, как его подписал владелец ЭП. Это тоже делается с помощью ключа проверки ЭП.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01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3BE50-F3BB-56FB-04C9-FFDC4582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При каких условиях документ, подписанный неквалифицированной электронной подписью, равнозначен бумажному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C76E89-B3BE-E6C9-5185-5FFAEC80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Документы, подписанные неквалифицированной ЭП, имеют такую же юридическую силу, как бумажные документы с собственноручной подписью, если это предусматривает закон, иной правовой акт, в частности нормативный правовой акт Банка России, или соглашение лиц, которые решили обмениваться электронными документами (в том числе правила платежных систем)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ч. 2 ст. 6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равенство предусматривает закон или приказ госоргана, дополнительные меры от вас не требуются. В остальных случаях вам нужно заключить "бумажное" соглашение с контрагентом об использовании ЭП, в котором обязательно нужно определить порядок проверки ЭП. Очень важно это сделать до начала обмена электронными документами. В случае спора это поможет доказать в суде, что ваш обмен равнозначен обмену бумажными документами.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подписанный неквалифицированной ЭП документ приравнен к бумажному, он, как правило, равнозначен и заверенному печатью. Однако будьте внимательны: в законе или правовом акте могут быть дополнительные требования, которые нужно соблюсти, чтобы он считался равным документу с печатью. В соглашении с контрагентом вы тоже можете их установить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ч. 3 ст. 6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73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AFEAC-0FB5-20A2-1140-BB163F01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Где можно получить усиленную квалифицированную электронную подпись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ECE81-6FA0-22D3-8B0B-32727754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100"/>
              </a:spcBef>
            </a:pP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Квалифицированный сертификат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ЭП, которую могут применять юрлица (кроме ряда лиц, например кредитных организаций), выдает только удостоверяющий центр ФНС России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ч. 1 ст. 17.2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Получить ЭП можно бесплатно. При этом нужно учесть, что, как правило, удостоверяющий центр выдает квалифицированные сертификаты лицам, имеющим право действовать от имени юрлица без доверенности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Информация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ФНС России).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96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DEA5B-9215-12ED-9F57-2398A62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юрлицу получить квалифицированный сертификат ключа проверки электронной подписи, средства ЭП в удостоверяющем центре ФНС России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CAEC7-079D-ECF6-7835-7493A3AF9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Чтобы получить квалифицированный сертификат ключа проверки электронной подписи (далее - КСКПЭП) в удостоверяющем центре ФНС России (далее - УЦ ФНС России), вам нужно сформировать заявление на выдачу КСКПЭП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п. 22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Порядка, утвержденного Приказом ФНС России от 30.12.2020 N ВД-7-24/982@; далее - Порядок):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месте выдачи сертификата УЦ ФНС России по месту нахождения владельца КСКПЭП - на бумаге;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посредством личного кабинета налогоплательщика - в виде электронного документа, подписанного КСКПЭП УЦ ФНС России, при наличии действующего КСКПЭП;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других информационных системах.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90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214AB-26AF-0367-187D-E6EFEBBB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документы и сведения нужно представить, чтобы получить усиленную квалифицированную электронную подпись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03026-6AA7-44A2-D09F-75BB2902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 можете обратиться в удостоверяющий центр лично или через Интернет. Вам нужно будет заполнить заявление с соблюдением утвержденных требований. Можно использовать форму, установленную конкретным удостоверяющим центром.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Квалифицированный сертификат вам выдадут на безвозмездной основе или за плату, установленную удостоверяющим центром. Ее размер не должен превышать предела, который вправе предусмотреть Правительство РФ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ч. 3.1 ст. 18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Чтобы получить квалифицированную ЭП для юрлица, достаточно сообщить удостоверяющему центру ОГРН, предъявить паспорт и документ, подтверждающий полномочия заявителя действовать от имени юрлица без доверенности, например протокол общего собрания участников ООО об избрании директора. Вместо оригиналов можно представить заверенные копии и (или) сведения из документов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п. п. 1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4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7 ч. 2 ст. 18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желании вы можете представить и копию документа, в котором содержится ОГРН, например лист записи ЕГРЮЛ. Однако учтите, что удостоверяющий центр сам запросит на ваше юрлицо выписку из ЕГРЮЛ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ч. 2.1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2.2 ст. 18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6D218-96AD-CDB9-5C10-7E89E7C0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Чтобы получить квалифицированный сертификат, заявителю, выступающему от имени юрлица, придется пройти в удостоверяющим центре идентификацию. Ее могут провести как при личном присутствии заявителя, так и без него с использованием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п. 3 ч. 1 ст. 18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01A6B1-B637-867E-8BA4-D939FEFC0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квалифицированной электронной подписи - если есть действующий квалифицированный сертификат;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информации, указанной в загранпаспорте гражданина РФ, содержащем электронный носитель информации;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информационных технологий путем предоставления сведений из единой системы идентификации и аутентификации и единой биометрической системы - в отношении гражданина РФ.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Нельзя установить ограничения для признания усиленной квалифицированной ЭП, кроме тех, которые предусмотрены Законом об электронной подписи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ч. 2 ст. 10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данного Закона).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общему правилу в качестве владельца сертификата ключа проверки ЭП наряду с юрлицом укажут лицо, действующее от имени юрлица без доверенности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ч. 3 ст. 14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8C4A8-5DEF-FC0F-D966-A9397A55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каких случаях договор можно подписать электронной подписью</a:t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Электронную подпись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как способ достоверного определения лица, выразившего волю, можно использовать, совершая сделки с помощью электронных либо иных технических средств, позволяющих воспроизвести на материальном носителе в неизменном виде содержание сделки. Учтите, что законом, иными правовыми актами и соглашением сторон может быть предусмотрен иной (специальный) способ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п. 1 ст. 160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ГК РФ).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59E31-A649-D517-6D9A-E466CE9D5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конкретного вида электронной подписи при подписании договора может быть предусмотрено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п. 1 ст. 160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ГК РФ):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соглашением сторон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соглашении вы можете определить, электронная подпись какого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вида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будет использоваться. По общему правилу можно выбрать любой вид подписи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ст. 4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некоторых случаях в соглашение необходимо включить, в частности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ч. 2 ст. 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ч. 2 ст. 9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правила определения лица, подписывающего электронный документ, по его простой электронной подписи;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обязанность лица, создающего и (или) использующего ключ простой электронной подписи, соблюдать его конфиденциальность;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algn="just">
              <a:spcBef>
                <a:spcPts val="1100"/>
              </a:spcBef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законом или иными правовыми актами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Например, только усиленной квалифицированной электронной подписью можно подписать контракт для обеспечения государственных и муниципальных нужд, если он заключается по итогам электронной процедуры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п. 1 ч. 3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п. 1 ч. 4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ч. 5 ст. 51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п. 3 ч. 1 ст. 4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N 44-ФЗ).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51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3115C-9714-1ACD-C906-9D86C51A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Какими способами можно предоставить право подписывать документы ЭП от имени организации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8DBD6-199E-6E82-AF69-4A95311B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правило, данный вопрос возникает в отношении усиленной электронной подписи (неквалифицированной ЭП, если при ее оформлении выдается сертификат ключа проверки ЭП, или квалифицированной). Дело в том, что при ее изготовлении в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сертификате ключа проверки ЭП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качестве владельца указывают по общему правилу не только организацию, но и физлицо, действующее от ее имени без доверенности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ч. 3 ст. 14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практике возникают ситуации, когда руководитель не может подписать документы ЭП организации. В этом случае их подписывает доверенный сотрудник (представитель) своей квалифицированной ЭП от ее имени. Для этого нужно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оформить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доверенность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п. п. 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2.2 ч. 1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п. 2 ч. 2 ст. 17.2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общему правилу доверенность включают в пакет электронных документов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п. п. 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2.2 ч. 1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п. 2 ч. 2 ст. 17.2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Альтернативный порядок представления доверенности может быть предусмотрен соглашением юрлиц и ИП между собой или НПА федеральных органов исполнительной власти либо может быть определен для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участников финансового рынка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Банком России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п. п. 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2.2 ч. 1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п. 2 ч. 2 ст. 17.2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0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касается доверенности, подтверждающей полномочия физлица - представителя участника финансового рынка, то есть такие особенности. В частности, когда доверенность направляют способом, который не предусматривает ее включение в пакет электронных документов, нужно сообщить заинтересованным лицам информацию в том числе о ее номере и дате. Информацию следует представить в электронном документе, подписанном УКЭП представителя по такой доверенности, или иным образом вместе с таким документом (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п. 2 ч. 2 ст. 17.2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Закона об электронной подписи,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п. </a:t>
            </a:r>
            <a:r>
              <a:rPr lang="ru-RU" sz="1800" u="none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4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Указания Банка России от 20.07.2022 N 6206-У).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6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45946-E6E4-BB2E-C022-41EA1609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С момента, как узнали о </a:t>
            </a:r>
            <a:r>
              <a:rPr lang="ru-RU" sz="1800" dirty="0">
                <a:solidFill>
                  <a:srgbClr val="000000"/>
                </a:solidFill>
                <a:latin typeface="TimesNewRomanPSMT"/>
              </a:rPr>
              <a:t>внесении изменений: исковое заявление в Арбитражный суд о б отмене решения о государственной регистрации ГРН. </a:t>
            </a:r>
            <a:br>
              <a:rPr lang="ru-RU" sz="1800" dirty="0">
                <a:solidFill>
                  <a:srgbClr val="000000"/>
                </a:solidFill>
                <a:latin typeface="TimesNewRomanPSMT"/>
              </a:rPr>
            </a:br>
            <a:r>
              <a:rPr lang="ru-RU" sz="1800" dirty="0">
                <a:solidFill>
                  <a:srgbClr val="000000"/>
                </a:solidFill>
                <a:latin typeface="TimesNewRomanPSMT"/>
              </a:rPr>
              <a:t>1.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Отмена решения (пример: Арбитражный суд города Москвы по делу № А40-225691/22-84-1699)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6C8F0-2039-DE40-25DC-321C5AADA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по заявлению: Лариной О.В.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к ответчику: Межрайонная ИФНС России № 46 по г. Москве (125373, город Москва,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</a:rPr>
              <a:t>пр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-д Походный,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</a:rPr>
              <a:t>двлд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 3,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</a:rPr>
              <a:t>стр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 2, ОГРН: 1047796991550, Дата присвоения ОГРН: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23.12.2004, ИНН: 7733506810);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третье лицо: ООО "Забота" (107023, город Москва, ул. Измайловский вал, д. 30, стр. 6,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э 4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</a:rPr>
              <a:t>комн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 7, ОГРН: 1207700420510, Дата присвоения ОГРН: 09.11.2020, ИНН: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9719009418)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об оспаривании решения № 284432А о государственной регистрации ГРН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2227706996790 от 26.07.2022 г</a:t>
            </a:r>
            <a:r>
              <a:rPr lang="ru-RU" dirty="0"/>
              <a:t> </a:t>
            </a:r>
            <a:br>
              <a:rPr lang="ru-RU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Р Е Ш И Л: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Проверив на соответствие действующему законодательству, признать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недействительным решение Межрайонной ИФНС России № 46 по г. Москве №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284432А о государственной регистрации ГРН 2227706996790 от 26.07.2022 г.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32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C574-608B-923E-BB97-11661197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электронная подпись: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46B0D-FFFF-BF52-ACD1-484D240D6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Электронная подпись - это цифровой аналог собственноручной подписи, с помощью которого можно подписывать электронные документы. Такая подпись гарантирует, что документ исходит от конкретного лица, а для ряда электронных подписей - также то, что в него не вносились изменения с того момента, как он был подписан.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технической точки зрения электронная подпись представляет собой определенную информацию в электронной форме, которая присоединяется к подписываемой информации (п. 1 ст. 2 Закона об электронной подписи). На документе электронная подпись может выглядеть как набор символов, штамп с подписью и печатью или же вовсе быть невидимой.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Иногда электронной подписью называют материальный носитель, который выдается владельцам усиленных электронных подписей. Чаще всего это USB-флешка.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 определено понятие метки доверенного времени. Метка представляет собой информацию в электронной форме о том, когда (дата, время) документ был подписан электронной подписью. Метку создает и проверяет доверенная третья сторона, удостоверяющий центр или оператор информационной системы в порядке, установленном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Минцифры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(п. 19 ст. 2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DA581-1548-A9F7-FCD1-31B8BD59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Отмена решения общего собрания участников общества (пример: дело А40-30025/22-62-2389)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A2DC6F3-04A4-C680-76D7-9CC464EB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398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B7D0853-0561-C4B5-CC4D-9E74D603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по иску Лариной Оксаны Викторовны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к ООО "ЗАБОТА" (107023, ГОРОД МОСКВА, ИЗМАЙЛОВСКИЙ ВАЛ УЛИЦА, ДОМ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30, СТРОЕНИЕ 6, Э 4 КОМН 7, ОГРН: 1207700420510, Дата присвоения ОГРН: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09.11.2020, ИНН: 9719009418)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третьи лица 1.МЕЖРАЙОННАЯ ИНСПЕКЦИЯ ФЕДЕРАЛЬНОЙ НАЛОГОВОЙ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СЛУЖБЫ № 46 ПО Г. МОСКВЕ (125373, ГОРОД МОСКВА, ПОХОДНЫЙ ПРОЕЗД,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ДВЛД 3, СТР 2, ОГРН: 1047796991550, Дата присвоения ОГРН: 23.12.2004, ИНН: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7733506810), 2.Пискунова Юлия Сергеевна, 3.нотариус г. Москвы Алексахина Ирина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Вячеславовна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о признании решения общего собрания недействительным</a:t>
            </a:r>
            <a:r>
              <a:rPr lang="ru-RU" dirty="0"/>
              <a:t> РЕШИЛ:</a:t>
            </a:r>
            <a:br>
              <a:rPr lang="ru-RU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Исковые требования удовлетворить.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Признать недействительным решение единственного участника ООО "ЗАБОТА"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(ОГРН: 1207700420510, Дата присвоения ОГРН: 09.11.2020, ИНН: 9719009418) № 3 от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18.07.2022 г.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Взыскать с Общества с ограниченной ответственностью "ЗАБОТА" (107023,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ГОРОД МОСКВА, ИЗМАЙЛОВСКИЙ ВАЛ УЛИЦА, ДОМ 30, СТРОЕНИЕ 6, Э 4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КОМН 7, ОГРН: 1207700420510, Дата присвоения ОГРН: 09.11.2020, ИНН: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9719009418) в пользу Лариной Оксаны Викторовны государственную пошлину в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</a:rPr>
              <a:t>размере 2 000 (две тысячи) руб. 00 коп.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D8ADB-15BB-8B49-81DC-F973F20E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электронной подписи,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 признании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недействительным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(ничтожным) заявления об изготовлении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подписи и сертификата ключа проверки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подписи, признании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недействительнои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с момента создания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подписи, признании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недействительным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момента создания сертификата ключа проверки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подписи, признании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недействительнои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записи в ЕГРЮЛ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D1223-B094-B745-88A2-767C921E1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800" dirty="0">
                <a:effectLst/>
                <a:latin typeface="TimesNewRomanPSMT"/>
              </a:rPr>
              <a:t>Арбитражный суд Ивановской области, РЕШЕНИЕ Дело </a:t>
            </a:r>
            <a:r>
              <a:rPr lang="en" sz="1800" dirty="0">
                <a:effectLst/>
                <a:latin typeface="TimesNewRomanPSMT"/>
              </a:rPr>
              <a:t>No </a:t>
            </a:r>
            <a:r>
              <a:rPr lang="ru-RU" sz="1800" dirty="0">
                <a:effectLst/>
                <a:latin typeface="TimesNewRomanPSMT"/>
              </a:rPr>
              <a:t>А17-11651/2021 от 08.04.2022г.  </a:t>
            </a:r>
          </a:p>
          <a:p>
            <a:r>
              <a:rPr lang="ru-RU" sz="1800" dirty="0">
                <a:effectLst/>
                <a:latin typeface="TimesNewRomanPSMT"/>
              </a:rPr>
              <a:t>Исковые требования общества с ограниченной̆ ответственностью «</a:t>
            </a:r>
            <a:r>
              <a:rPr lang="ru-RU" sz="1800" dirty="0" err="1">
                <a:effectLst/>
                <a:latin typeface="TimesNewRomanPSMT"/>
              </a:rPr>
              <a:t>Юнити</a:t>
            </a:r>
            <a:r>
              <a:rPr lang="ru-RU" sz="1800" dirty="0">
                <a:effectLst/>
                <a:latin typeface="TimesNewRomanPSMT"/>
              </a:rPr>
              <a:t>»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удовлетворить.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dirty="0">
                <a:effectLst/>
                <a:latin typeface="TimesNewRomanPSMT"/>
              </a:rPr>
              <a:t>Признать </a:t>
            </a:r>
            <a:r>
              <a:rPr lang="ru-RU" sz="1800" dirty="0" err="1">
                <a:effectLst/>
                <a:latin typeface="TimesNewRomanPSMT"/>
              </a:rPr>
              <a:t>недействительным</a:t>
            </a:r>
            <a:r>
              <a:rPr lang="ru-RU" sz="1800" dirty="0">
                <a:effectLst/>
                <a:latin typeface="TimesNewRomanPSMT"/>
              </a:rPr>
              <a:t> заявление от имени ООО «</a:t>
            </a:r>
            <a:r>
              <a:rPr lang="ru-RU" sz="1800" dirty="0" err="1">
                <a:effectLst/>
                <a:latin typeface="TimesNewRomanPSMT"/>
              </a:rPr>
              <a:t>Юнити</a:t>
            </a:r>
            <a:r>
              <a:rPr lang="ru-RU" sz="1800" dirty="0">
                <a:effectLst/>
                <a:latin typeface="TimesNewRomanPSMT"/>
              </a:rPr>
              <a:t>», представленное в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общество с </a:t>
            </a:r>
            <a:r>
              <a:rPr lang="ru-RU" sz="1800" dirty="0" err="1">
                <a:effectLst/>
                <a:latin typeface="TimesNewRomanPSMT"/>
              </a:rPr>
              <a:t>ограниченнои</a:t>
            </a:r>
            <a:r>
              <a:rPr lang="ru-RU" sz="1800" dirty="0">
                <a:effectLst/>
                <a:latin typeface="TimesNewRomanPSMT"/>
              </a:rPr>
              <a:t>̆ ответственностью «СОЛАР» (ОГРН 1096670000624, ИНН 6670241877) об изготовлении </a:t>
            </a:r>
            <a:r>
              <a:rPr lang="ru-RU" sz="1800" dirty="0" err="1">
                <a:effectLst/>
                <a:latin typeface="TimesNewRomanPSMT"/>
              </a:rPr>
              <a:t>электроннои</a:t>
            </a:r>
            <a:r>
              <a:rPr lang="ru-RU" sz="1800" dirty="0">
                <a:effectLst/>
                <a:latin typeface="TimesNewRomanPSMT"/>
              </a:rPr>
              <a:t>̆ подписи и сертификата ключа проверки </a:t>
            </a:r>
            <a:r>
              <a:rPr lang="ru-RU" sz="1800" dirty="0" err="1">
                <a:effectLst/>
                <a:latin typeface="TimesNewRomanPSMT"/>
              </a:rPr>
              <a:t>электроннои</a:t>
            </a:r>
            <a:r>
              <a:rPr lang="ru-RU" sz="1800" dirty="0">
                <a:effectLst/>
                <a:latin typeface="TimesNewRomanPSMT"/>
              </a:rPr>
              <a:t>̆ подписи на имя директора общества с </a:t>
            </a:r>
            <a:r>
              <a:rPr lang="ru-RU" sz="1800" dirty="0" err="1">
                <a:effectLst/>
                <a:latin typeface="TimesNewRomanPSMT"/>
              </a:rPr>
              <a:t>ограниченнои</a:t>
            </a:r>
            <a:r>
              <a:rPr lang="ru-RU" sz="1800" dirty="0">
                <a:effectLst/>
                <a:latin typeface="TimesNewRomanPSMT"/>
              </a:rPr>
              <a:t>̆ ответственностью «</a:t>
            </a:r>
            <a:r>
              <a:rPr lang="ru-RU" sz="1800" dirty="0" err="1">
                <a:effectLst/>
                <a:latin typeface="TimesNewRomanPSMT"/>
              </a:rPr>
              <a:t>Юнити</a:t>
            </a:r>
            <a:r>
              <a:rPr lang="ru-RU" sz="1800" dirty="0">
                <a:effectLst/>
                <a:latin typeface="TimesNewRomanPSMT"/>
              </a:rPr>
              <a:t>» (ОГРН 1163702083005, ИНН 3702168240) </a:t>
            </a:r>
            <a:r>
              <a:rPr lang="ru-RU" sz="1800" dirty="0" err="1">
                <a:effectLst/>
                <a:latin typeface="TimesNewRomanPSMT"/>
              </a:rPr>
              <a:t>Барчугова</a:t>
            </a:r>
            <a:r>
              <a:rPr lang="ru-RU" sz="1800" dirty="0">
                <a:effectLst/>
                <a:latin typeface="TimesNewRomanPSMT"/>
              </a:rPr>
              <a:t> Ивана Юрьевича.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Признать </a:t>
            </a:r>
            <a:r>
              <a:rPr lang="ru-RU" sz="1800" dirty="0" err="1">
                <a:effectLst/>
                <a:latin typeface="TimesNewRomanPSMT"/>
              </a:rPr>
              <a:t>недействительнои</a:t>
            </a:r>
            <a:r>
              <a:rPr lang="ru-RU" sz="1800" dirty="0">
                <a:effectLst/>
                <a:latin typeface="TimesNewRomanPSMT"/>
              </a:rPr>
              <a:t>̆ с момента создания электронную цифровую подпись на имя директора общества с </a:t>
            </a:r>
            <a:r>
              <a:rPr lang="ru-RU" sz="1800" dirty="0" err="1">
                <a:effectLst/>
                <a:latin typeface="TimesNewRomanPSMT"/>
              </a:rPr>
              <a:t>ограниченнои</a:t>
            </a:r>
            <a:r>
              <a:rPr lang="ru-RU" sz="1800" dirty="0">
                <a:effectLst/>
                <a:latin typeface="TimesNewRomanPSMT"/>
              </a:rPr>
              <a:t>̆ ответственностью «</a:t>
            </a:r>
            <a:r>
              <a:rPr lang="ru-RU" sz="1800" dirty="0" err="1">
                <a:effectLst/>
                <a:latin typeface="TimesNewRomanPSMT"/>
              </a:rPr>
              <a:t>Юнити</a:t>
            </a:r>
            <a:r>
              <a:rPr lang="ru-RU" sz="1800" dirty="0">
                <a:effectLst/>
                <a:latin typeface="TimesNewRomanPSMT"/>
              </a:rPr>
              <a:t>» (ОГРН 1163702083005, ИНН 3702168240) </a:t>
            </a:r>
            <a:r>
              <a:rPr lang="ru-RU" sz="1800" dirty="0" err="1">
                <a:effectLst/>
                <a:latin typeface="TimesNewRomanPSMT"/>
              </a:rPr>
              <a:t>Барчугова</a:t>
            </a:r>
            <a:r>
              <a:rPr lang="ru-RU" sz="1800" dirty="0">
                <a:effectLst/>
                <a:latin typeface="TimesNewRomanPSMT"/>
              </a:rPr>
              <a:t> Ивана Юрьевича, изготовленную обществом </a:t>
            </a:r>
            <a:endParaRPr lang="ru-RU" dirty="0"/>
          </a:p>
          <a:p>
            <a:r>
              <a:rPr lang="ru-RU" sz="1800">
                <a:effectLst/>
                <a:latin typeface="TimesNewRomanPSMT"/>
              </a:rPr>
              <a:t>с </a:t>
            </a:r>
            <a:r>
              <a:rPr lang="ru-RU" sz="1800" dirty="0" err="1">
                <a:effectLst/>
                <a:latin typeface="TimesNewRomanPSMT"/>
              </a:rPr>
              <a:t>ограниченнои</a:t>
            </a:r>
            <a:r>
              <a:rPr lang="ru-RU" sz="1800" dirty="0">
                <a:effectLst/>
                <a:latin typeface="TimesNewRomanPSMT"/>
              </a:rPr>
              <a:t>̆ ответственностью «СОЛАР» (ИНН 6670241877, ОГРН 1096670000624) сроком </a:t>
            </a:r>
            <a:r>
              <a:rPr lang="ru-RU" sz="1800" dirty="0" err="1">
                <a:effectLst/>
                <a:latin typeface="TimesNewRomanPSMT"/>
              </a:rPr>
              <a:t>действия</a:t>
            </a:r>
            <a:r>
              <a:rPr lang="ru-RU" sz="1800" dirty="0">
                <a:effectLst/>
                <a:latin typeface="TimesNewRomanPSMT"/>
              </a:rPr>
              <a:t> с 29.06.2021 по 29.06.2022.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Признать </a:t>
            </a:r>
            <a:r>
              <a:rPr lang="ru-RU" sz="1800" dirty="0" err="1">
                <a:effectLst/>
                <a:latin typeface="TimesNewRomanPSMT"/>
              </a:rPr>
              <a:t>недействительным</a:t>
            </a:r>
            <a:r>
              <a:rPr lang="ru-RU" sz="1800" dirty="0">
                <a:effectLst/>
                <a:latin typeface="TimesNewRomanPSMT"/>
              </a:rPr>
              <a:t> с момента создания сертификат ключа проверки </a:t>
            </a:r>
            <a:r>
              <a:rPr lang="ru-RU" sz="1800" dirty="0" err="1">
                <a:effectLst/>
                <a:latin typeface="TimesNewRomanPSMT"/>
              </a:rPr>
              <a:t>электроннои</a:t>
            </a:r>
            <a:r>
              <a:rPr lang="ru-RU" sz="1800" dirty="0">
                <a:effectLst/>
                <a:latin typeface="TimesNewRomanPSMT"/>
              </a:rPr>
              <a:t>̆ подписи, выданного на имя директора общества с </a:t>
            </a:r>
            <a:r>
              <a:rPr lang="ru-RU" sz="1800" dirty="0" err="1">
                <a:effectLst/>
                <a:latin typeface="TimesNewRomanPSMT"/>
              </a:rPr>
              <a:t>ограниченнои</a:t>
            </a:r>
            <a:r>
              <a:rPr lang="ru-RU" sz="1800" dirty="0">
                <a:effectLst/>
                <a:latin typeface="TimesNewRomanPSMT"/>
              </a:rPr>
              <a:t>̆ ответственностью «</a:t>
            </a:r>
            <a:r>
              <a:rPr lang="ru-RU" sz="1800" dirty="0" err="1">
                <a:effectLst/>
                <a:latin typeface="TimesNewRomanPSMT"/>
              </a:rPr>
              <a:t>Юнити</a:t>
            </a:r>
            <a:r>
              <a:rPr lang="ru-RU" sz="1800" dirty="0">
                <a:effectLst/>
                <a:latin typeface="TimesNewRomanPSMT"/>
              </a:rPr>
              <a:t>» (ОГРН 1163702083005, ИНН 3702168240) </a:t>
            </a:r>
            <a:r>
              <a:rPr lang="ru-RU" sz="1800" dirty="0" err="1">
                <a:effectLst/>
                <a:latin typeface="TimesNewRomanPSMT"/>
              </a:rPr>
              <a:t>Барчугова</a:t>
            </a:r>
            <a:r>
              <a:rPr lang="ru-RU" sz="1800" dirty="0">
                <a:effectLst/>
                <a:latin typeface="TimesNewRomanPSMT"/>
              </a:rPr>
              <a:t> Ивана Юрьевича, сроком </a:t>
            </a:r>
            <a:r>
              <a:rPr lang="ru-RU" sz="1800" dirty="0" err="1">
                <a:effectLst/>
                <a:latin typeface="TimesNewRomanPSMT"/>
              </a:rPr>
              <a:t>действия</a:t>
            </a:r>
            <a:r>
              <a:rPr lang="ru-RU" sz="1800" dirty="0">
                <a:effectLst/>
                <a:latin typeface="TimesNewRomanPSMT"/>
              </a:rPr>
              <a:t> с 29.06.2021 по 29.06.2022.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Признать </a:t>
            </a:r>
            <a:r>
              <a:rPr lang="ru-RU" sz="1800" dirty="0" err="1">
                <a:effectLst/>
                <a:latin typeface="TimesNewRomanPSMT"/>
              </a:rPr>
              <a:t>недействительнои</a:t>
            </a:r>
            <a:r>
              <a:rPr lang="ru-RU" sz="1800" dirty="0">
                <a:effectLst/>
                <a:latin typeface="TimesNewRomanPSMT"/>
              </a:rPr>
              <a:t>̆ запись в Едином государственном реестре юридических лиц за государственным регистрационным номером 2213700259672 от 12.10.2021, внесенную </a:t>
            </a:r>
            <a:r>
              <a:rPr lang="ru-RU" sz="1800" dirty="0" err="1">
                <a:effectLst/>
                <a:latin typeface="TimesNewRomanPSMT"/>
              </a:rPr>
              <a:t>Инспекциеи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Федеральнои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налоговои</a:t>
            </a:r>
            <a:r>
              <a:rPr lang="ru-RU" sz="1800" dirty="0">
                <a:effectLst/>
                <a:latin typeface="TimesNewRomanPSMT"/>
              </a:rPr>
              <a:t>̆ службы по </a:t>
            </a:r>
            <a:r>
              <a:rPr lang="ru-RU" sz="1800" dirty="0" err="1">
                <a:effectLst/>
                <a:latin typeface="TimesNewRomanPSMT"/>
              </a:rPr>
              <a:t>г.Иваново</a:t>
            </a:r>
            <a:r>
              <a:rPr lang="ru-RU" sz="1800" dirty="0">
                <a:effectLst/>
                <a:latin typeface="TimesNewRomanPSMT"/>
              </a:rPr>
              <a:t> о </a:t>
            </a:r>
            <a:r>
              <a:rPr lang="ru-RU" sz="1800" dirty="0" err="1">
                <a:effectLst/>
                <a:latin typeface="TimesNewRomanPSMT"/>
              </a:rPr>
              <a:t>государственнои</a:t>
            </a:r>
            <a:r>
              <a:rPr lang="ru-RU" sz="1800" dirty="0">
                <a:effectLst/>
                <a:latin typeface="TimesNewRomanPSMT"/>
              </a:rPr>
              <a:t>̆ регистрации изменений в отношении единственного участника и единоличного исполнительного органа общества с </a:t>
            </a:r>
            <a:r>
              <a:rPr lang="ru-RU" sz="1800" dirty="0" err="1">
                <a:effectLst/>
                <a:latin typeface="TimesNewRomanPSMT"/>
              </a:rPr>
              <a:t>ограниченнои</a:t>
            </a:r>
            <a:r>
              <a:rPr lang="ru-RU" sz="1800" dirty="0">
                <a:effectLst/>
                <a:latin typeface="TimesNewRomanPSMT"/>
              </a:rPr>
              <a:t>̆ ответственностью «</a:t>
            </a:r>
            <a:r>
              <a:rPr lang="ru-RU" sz="1800" dirty="0" err="1">
                <a:effectLst/>
                <a:latin typeface="TimesNewRomanPSMT"/>
              </a:rPr>
              <a:t>Юнити</a:t>
            </a:r>
            <a:r>
              <a:rPr lang="ru-RU" sz="1800" dirty="0">
                <a:effectLst/>
                <a:latin typeface="TimesNewRomanPSMT"/>
              </a:rPr>
              <a:t>» (ОГРН 1163702083005, ИНН 3702168240) </a:t>
            </a:r>
            <a:r>
              <a:rPr lang="ru-RU" sz="1800" dirty="0" err="1">
                <a:effectLst/>
                <a:latin typeface="TimesNewRomanPSMT"/>
              </a:rPr>
              <a:t>Барчугова</a:t>
            </a:r>
            <a:r>
              <a:rPr lang="ru-RU" sz="1800" dirty="0">
                <a:effectLst/>
                <a:latin typeface="TimesNewRomanPSMT"/>
              </a:rPr>
              <a:t> Ивана Юрьевича.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Взыскать с общества с </a:t>
            </a:r>
            <a:r>
              <a:rPr lang="ru-RU" sz="1800" dirty="0" err="1">
                <a:effectLst/>
                <a:latin typeface="TimesNewRomanPSMT"/>
              </a:rPr>
              <a:t>ограниченнои</a:t>
            </a:r>
            <a:r>
              <a:rPr lang="ru-RU" sz="1800" dirty="0">
                <a:effectLst/>
                <a:latin typeface="TimesNewRomanPSMT"/>
              </a:rPr>
              <a:t>̆ ответственностью «СОЛАР» в доход федерального бюджета 6000руб. </a:t>
            </a:r>
            <a:r>
              <a:rPr lang="ru-RU" sz="1800" dirty="0" err="1">
                <a:effectLst/>
                <a:latin typeface="TimesNewRomanPSMT"/>
              </a:rPr>
              <a:t>государственнои</a:t>
            </a:r>
            <a:r>
              <a:rPr lang="ru-RU" sz="1800" dirty="0">
                <a:effectLst/>
                <a:latin typeface="TimesNewRomanPSMT"/>
              </a:rPr>
              <a:t>̆ пошлины по иску.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Решение может быть обжаловано во </a:t>
            </a:r>
            <a:r>
              <a:rPr lang="ru-RU" sz="1800" dirty="0" err="1">
                <a:effectLst/>
                <a:latin typeface="TimesNewRomanPSMT"/>
              </a:rPr>
              <a:t>Второи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арбитражныи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апелляционныи</a:t>
            </a:r>
            <a:r>
              <a:rPr lang="ru-RU" sz="1800" dirty="0">
                <a:effectLst/>
                <a:latin typeface="TimesNewRomanPSMT"/>
              </a:rPr>
              <a:t>̆ суд в течение месяца со дня принятия в соответствии со статьями 181, 257, 259 Арбитражного процессуального кодекса </a:t>
            </a:r>
            <a:r>
              <a:rPr lang="ru-RU" sz="1800" dirty="0" err="1">
                <a:effectLst/>
                <a:latin typeface="TimesNewRomanPSMT"/>
              </a:rPr>
              <a:t>Российскои</a:t>
            </a:r>
            <a:r>
              <a:rPr lang="ru-RU" sz="1800" dirty="0">
                <a:effectLst/>
                <a:latin typeface="TimesNewRomanPSMT"/>
              </a:rPr>
              <a:t>̆ Федерации.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98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980E0-09B2-6F33-7C95-FE607C7D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Какие существуют виды электронных подписей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A0EC-2B77-C44C-B406-84EAA52E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 простые и усиленные электронные подписи.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Простая электронная подпись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наименее защищенный вид подписи. Для подтверждения того, что такая подпись сформирована конкретным лицом, используются коды, пароли или аналогичные средства (ч. 2 ст. 5 Закона об электронной подписи). Например, это могут быть логин и пароль для входа на сайт или код, направленный в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СМС-сообщении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Простая подпись приравнивается к собственноручной, только если это предусмотрено нормативным правовым актом, нормативным актом Банка России или соглашением лиц, которые собираются обмениваться электронными документами, в том числе правилами платежных систем (ч. 2 ст. 6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Усиленные электронные подписи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подразделяются на квалифицированные и неквалифицированные. Их получают в результате криптографического преобразования информации с использованием ключа электронной подписи (ч. 1, п. 1 ч. 3, ч. 4 ст. 5 Закона об электронной подписи). То есть эти подписи работают по принципу шифрования информации.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Неквалифицированная подпись надежнее простой, однако, как и простая, она приравнивается к собственноручной, только если это предусмотрено нормативным правовым актом или соглашением. Ее вправе выдавать любой удостоверяющий центр.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69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B25CE-2100-8AB8-3D5D-890C7752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Квалифицированная подпись - самый надежный вид подписи. Она автоматически приравнивается к собственноручной. Такая подпись обязательно должна иметь квалифицированный сертификат, выданный аккредитованным удостоверяющим центром.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CF93F-B988-1F31-5821-045625438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Юрлица и ИП могут применять квалифицированную ЭП (КЭП), квалифицированный сертификат которой выдает удостоверяющий центр (п. 1 ч. 1, п. 1 ч. 2, п. 4 ч. 3 ст. 17.2, п. 1 ст. 17.3, ст. 17.4 Закона об электронной подписи, Информация ФНС России, п. 1 Перечня, утвержденного Постановлением Правительства РФ от 10.07.2020 N 1018):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ФНС России;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Федерального казначейства - для государственных органов и органов местного самоуправления, а также государственных и муниципальных учреждений, госкорпораций и госкомпаний, публично-правовых компаний, автономных некоммерческих организаций, учредителем которых являются РФ, и (или) субъект РФ, и (или) федеральная территория, и (или) муниципальное образование, операторов государственных и муниципальных информационных систем; коммерческих организаций, которым предоставляются средства из бюджетов бюджетной системы, подлежащие казначейскому сопровождению;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Банка России - для участников финансового рынка.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65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E8670-40EF-BE01-11EE-6EA12CA3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каких случаях используется электронная подпись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электронных подписей можно значительно упростить и ускорить документооборот. В связи с этим их широко применяют в самых разных областях.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E5C4D-3808-6AA8-3386-51BF75AC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Простую электронную подпись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чаще всего используют граждане для подтверждения банковских операций и получения ряда госуслуг. Организации нередко используют ее во внутреннем электронном документообороте. В частности, идентификация лица производится с помощью корпоративной электронной почты.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just"/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Усиленная электронная подпись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используется, в частности: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для сдачи отчетности в электронном виде (например, в налоговую, СФР);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подачи документов в суд;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участия в электронных торгах;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получения госуслуг;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организации документооборота внутри организации, а также с ее контрагентами (например, для подписания договоров с ними).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большинстве указанных случаев закон требует использовать усиленную квалифицированную подпись.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Неквалифицированная подпись в основном применяется во внутреннем документообороте организации, а также во взаимоотношениях с контрагентами.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3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19BF5-D800-5CE2-B8B5-92F3CD0E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Удостоверяющий центр - это своего рода администратор, который выдает и обслуживает усиленные электронные подписи. В качестве него могут выступать как юрлица или ИП, так и госорганы или органы местного самоуправления (п. 7 ст. 2 Закона об электронной подписи).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0996A-B549-88DC-EC61-A7882E4B7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чем создать и выдать сертификат ключа проверки подписи, удостоверяющий центр идентифицирует заявителя (п. 1 ч. 1 ст. 13 Закона об электронной подписи):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при его присутствии;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без его присутствия с использованием КЭП (при наличии действующего квалифицированного сертификата). Гражданин РФ может представить в установленном порядке информацию из загранпаспорта, имеющего электронный носитель информации с персональными данными владельца, а также из ЕСИА и единой биометрической системы.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5D515-2B07-23FE-1E99-4A0A87CB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 электронной подписи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уникальная последовательность символов, с помощью которой создается электронная подпись (п. 5 ст. 2 Закона об электронной подписи). Его также называют закрытым, потому что доступ к нему имеет только тот, кто подписывает документы с помощью электронной подписи. Важно хранить этот ключ в секрете. В зависимости от степени защищенности выделяют квалифицированные и неквалифицированные сертификаты электронной подписи.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28AE3-46AF-01BE-A3B8-2DB1927F8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Bef>
                <a:spcPts val="1000"/>
              </a:spcBef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Квалифицированный сертификат ключа проверки электронной подписи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документ, который создается для усиленной квалифицированной подписи и подтверждает, что такой ключ принадлежит его владельцу (п. 1 ч. 4 ст. 5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неквалифицированного он отличается, в частности, следующим (п. 3 ст. 2, ч. 1, 2, 4 ст. 17 Закона об электронной подписи):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может выдать только аккредитованный удостоверяющий центр или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Минцифры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устанавливает форму и содержание такого сертификата.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сертификата ключа проверки электронной подписи - это лицо, которому выдана электронная подпись и которое имеет право использовать ее. Им может быть (п. 2 ч. 2, ч. 3 ст. 14 Закона об электронной подписи):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юрлицо. По общему правилу в качестве владельца сертификата наряду с юрлицом указывается физлицо, действующее от его имени без доверенности (как правило, руководитель). КЭП без обозначения такого физлица может применяться, если ее проверяют и создают без участия человека, например, когда юрлица взаимодействуют с использованием информационных систем (п. 4 Письма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Минцифры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10.08.2021 N ОП-П15-085-33604);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 (физлицо или ИП).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55ED0-C48C-D97B-B8AD-DA7A793D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доверенности представитель юрлица (им может быть физлицо, ИП или другое юрлицо) подписывает электронные документы юрлица своей КЭП с одновременным представлением доверенности от юрлица. По общему правилу такая доверенность включается в пакет электронных документов (п. 2 ч. 1 ст. 17.2 Закона об электронной подписи). В сходном порядке подписывают и представляют электронные документы представители от имени филиала (представительства) иностранного юрлица или участника финансового рынка (п. 2.2 ч. 1, п. 2 ч. 2 ст. 17.2 Закона об электронной подписи).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9CD197-C3A6-1CB7-8D66-CBD554DA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Доверенность должна быть подписана одной из следующих электронных подписей (п. п. 1, 2 ч. 1 ст. 17.2 Закона об электронной подписи):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КЭП юрлица, владельцем квалифицированного сертификата которой является также лицо, уполномоченное действовать от имени такого юрлица без доверенности;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КЭП лица, действующего по доверенности с правом передоверия;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КЭП нотариуса, если доверенность (в том числе выданная в порядке передоверия) удостоверена нотариусом.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доверенность выдана в порядке передоверия, также нужно представить доверенность, допускающую передоверие. Последняя подписывается КЭП юрлица или КЭП нотариуса, если доверенность удостоверена нотариусом (п. 2 ч. 1 ст. 17.2 Закона об электронной подписи).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Доверенность от имени ИП оформляется и документы представителем ИП подписываются в аналогичном порядке (п. 2 ст. 17.3 Закона об электронной подписи). В частности, представители ИП должны получить соответствующие квалифицированные сертификаты для использования КЭП в нескольких точках продаж (Письмо ФНС России от 02.03.2022 N ПА-3-24/1833@).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и способы представления доверенности утверждены Постановлением Правительства РФ от 21.02.2022 N 224.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0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477CE-A6F1-EF53-AE5A-1881AFF5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получить электронную подпись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получения электронной подписи зависит от того, подпись какого вида вы хотите получить.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93AE8-4D51-0965-0520-91B7A862E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1000"/>
              </a:spcBef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Простую подпись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получить несложно. Как правило, это бесплатно и не занимает много времени. Например, вам могут предложить заполнить регистрационную форму на сайте, а затем ввести код, направленный в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СМС-сообщении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получить 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усиленную подпись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обратиться в удостоверяющий центр. Как правило, на сайтах таких центров есть форма заявления и перечень требуемых документов. Чтобы заказать подпись, достаточно заполнить заявление и приложить к нему документы по списку. Скорее всего, до выдачи платной подписи вас попросят оплатить услуги удостоверяющего центра.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электронная подпись будет готова, вам выдадут ключ электронной подписи, ключ проверки электронной подписи и сертификат ключа проверки электронной подписи.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01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4061</Words>
  <Application>Microsoft Macintosh PowerPoint</Application>
  <PresentationFormat>Широкоэкранный</PresentationFormat>
  <Paragraphs>121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Garamond</vt:lpstr>
      <vt:lpstr>Symbol</vt:lpstr>
      <vt:lpstr>Times New Roman</vt:lpstr>
      <vt:lpstr>TimesNewRomanPSMT</vt:lpstr>
      <vt:lpstr>Wingdings</vt:lpstr>
      <vt:lpstr>Натуральные материалы</vt:lpstr>
      <vt:lpstr>ЦИФРОВАЯ ПОДПИСЬ</vt:lpstr>
      <vt:lpstr>Что такое электронная подпись:</vt:lpstr>
      <vt:lpstr>Какие существуют виды электронных подписей</vt:lpstr>
      <vt:lpstr>Квалифицированная подпись - самый надежный вид подписи. Она автоматически приравнивается к собственноручной. Такая подпись обязательно должна иметь квалифицированный сертификат, выданный аккредитованным удостоверяющим центром.</vt:lpstr>
      <vt:lpstr>. В каких случаях используется электронная подпись С помощью электронных подписей можно значительно упростить и ускорить документооборот. В связи с этим их широко применяют в самых разных областях. </vt:lpstr>
      <vt:lpstr>Удостоверяющий центр - это своего рода администратор, который выдает и обслуживает усиленные электронные подписи. В качестве него могут выступать как юрлица или ИП, так и госорганы или органы местного самоуправления (п. 7 ст. 2 Закона об электронной подписи). </vt:lpstr>
      <vt:lpstr>Ключ электронной подписи - это уникальная последовательность символов, с помощью которой создается электронная подпись (п. 5 ст. 2 Закона об электронной подписи). Его также называют закрытым, потому что доступ к нему имеет только тот, кто подписывает документы с помощью электронной подписи. Важно хранить этот ключ в секрете. В зависимости от степени защищенности выделяют квалифицированные и неквалифицированные сертификаты электронной подписи.</vt:lpstr>
      <vt:lpstr>По доверенности представитель юрлица (им может быть физлицо, ИП или другое юрлицо) подписывает электронные документы юрлица своей КЭП с одновременным представлением доверенности от юрлица. По общему правилу такая доверенность включается в пакет электронных документов (п. 2 ч. 1 ст. 17.2 Закона об электронной подписи). В сходном порядке подписывают и представляют электронные документы представители от имени филиала (представительства) иностранного юрлица или участника финансового рынка (п. 2.2 ч. 1, п. 2 ч. 2 ст. 17.2 Закона об электронной подписи).</vt:lpstr>
      <vt:lpstr>Как получить электронную подпись Порядок получения электронной подписи зависит от того, подпись какого вида вы хотите получить. </vt:lpstr>
      <vt:lpstr>Чтобы получить ключи и (или) сертификат ключа проверки электронной подписи, вам нужно: </vt:lpstr>
      <vt:lpstr>Усиленная неквалифицированная электронная подпись - это вид электронной подписи, цифровой аналог "живой". Что такое усиленная неквалифицированная электронная подпись</vt:lpstr>
      <vt:lpstr>При каких условиях документ, подписанный неквалифицированной электронной подписью, равнозначен бумажному</vt:lpstr>
      <vt:lpstr>Где можно получить усиленную квалифицированную электронную подпись</vt:lpstr>
      <vt:lpstr>Как юрлицу получить квалифицированный сертификат ключа проверки электронной подписи, средства ЭП в удостоверяющем центре ФНС России</vt:lpstr>
      <vt:lpstr>Какие документы и сведения нужно представить, чтобы получить усиленную квалифицированную электронную подпись </vt:lpstr>
      <vt:lpstr>Чтобы получить квалифицированный сертификат, заявителю, выступающему от имени юрлица, придется пройти в удостоверяющим центре идентификацию. Ее могут провести как при личном присутствии заявителя, так и без него с использованием (п. 3 ч. 1 ст. 18 Закона об электронной подписи): </vt:lpstr>
      <vt:lpstr>В каких случаях договор можно подписать электронной подписью Электронную подпись как способ достоверного определения лица, выразившего волю, можно использовать, совершая сделки с помощью электронных либо иных технических средств, позволяющих воспроизвести на материальном носителе в неизменном виде содержание сделки. Учтите, что законом, иными правовыми актами и соглашением сторон может быть предусмотрен иной (специальный) способ (п. 1 ст. 160 ГК РФ).</vt:lpstr>
      <vt:lpstr>Какими способами можно предоставить право подписывать документы ЭП от имени организации</vt:lpstr>
      <vt:lpstr>  С момента, как узнали о внесении изменений: исковое заявление в Арбитражный суд о б отмене решения о государственной регистрации ГРН.  1. Отмена решения (пример: Арбитражный суд города Москвы по делу № А40-225691/22-84-1699) </vt:lpstr>
      <vt:lpstr>Отмена решения общего собрания участников общества (пример: дело А40-30025/22-62-2389)</vt:lpstr>
      <vt:lpstr>Отмена электронной подписи, о признании недействительным (ничтожным) заявления об изготовлении электронной подписи и сертификата ключа проверки электронной подписи, признании недействительной с момента создания электронной цифровой подписи, признании недействительным с момента создания сертификата ключа проверки электронной подписи, признании недействительной записи в ЕГРЮЛ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ПОДПИСЬ</dc:title>
  <dc:creator>Лилия Абдуллина</dc:creator>
  <cp:lastModifiedBy>Валерия Завертяева</cp:lastModifiedBy>
  <cp:revision>8</cp:revision>
  <cp:lastPrinted>2023-09-21T05:51:27Z</cp:lastPrinted>
  <dcterms:created xsi:type="dcterms:W3CDTF">2023-09-20T18:11:02Z</dcterms:created>
  <dcterms:modified xsi:type="dcterms:W3CDTF">2023-09-21T05:51:31Z</dcterms:modified>
</cp:coreProperties>
</file>