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Default Extension="xlsx" ContentType="application/vnd.openxmlformats-officedocument.spreadsheetml.sheet"/>
  <Override PartName="/ppt/charts/chart3.xml" ContentType="application/vnd.openxmlformats-officedocument.drawingml.chart+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rawings/drawing3.xml" ContentType="application/vnd.openxmlformats-officedocument.drawingml.chartshapes+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charts/chart4.xml" ContentType="application/vnd.openxmlformats-officedocument.drawingml.chart+xml"/>
  <Override PartName="/ppt/diagrams/quickStyle10.xml" ContentType="application/vnd.openxmlformats-officedocument.drawingml.diagramStyle+xml"/>
  <Override PartName="/ppt/diagrams/drawing11.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55" r:id="rId1"/>
  </p:sldMasterIdLst>
  <p:notesMasterIdLst>
    <p:notesMasterId r:id="rId62"/>
  </p:notesMasterIdLst>
  <p:handoutMasterIdLst>
    <p:handoutMasterId r:id="rId63"/>
  </p:handoutMasterIdLst>
  <p:sldIdLst>
    <p:sldId id="895" r:id="rId2"/>
    <p:sldId id="930" r:id="rId3"/>
    <p:sldId id="1100" r:id="rId4"/>
    <p:sldId id="936" r:id="rId5"/>
    <p:sldId id="1015" r:id="rId6"/>
    <p:sldId id="1120" r:id="rId7"/>
    <p:sldId id="928" r:id="rId8"/>
    <p:sldId id="1013" r:id="rId9"/>
    <p:sldId id="939" r:id="rId10"/>
    <p:sldId id="923" r:id="rId11"/>
    <p:sldId id="924" r:id="rId12"/>
    <p:sldId id="938" r:id="rId13"/>
    <p:sldId id="1124" r:id="rId14"/>
    <p:sldId id="1155" r:id="rId15"/>
    <p:sldId id="932" r:id="rId16"/>
    <p:sldId id="1121" r:id="rId17"/>
    <p:sldId id="1125" r:id="rId18"/>
    <p:sldId id="1092" r:id="rId19"/>
    <p:sldId id="1130" r:id="rId20"/>
    <p:sldId id="1122" r:id="rId21"/>
    <p:sldId id="1127" r:id="rId22"/>
    <p:sldId id="1128" r:id="rId23"/>
    <p:sldId id="1129" r:id="rId24"/>
    <p:sldId id="1138" r:id="rId25"/>
    <p:sldId id="1139" r:id="rId26"/>
    <p:sldId id="1140" r:id="rId27"/>
    <p:sldId id="1141" r:id="rId28"/>
    <p:sldId id="1142" r:id="rId29"/>
    <p:sldId id="1143" r:id="rId30"/>
    <p:sldId id="1144" r:id="rId31"/>
    <p:sldId id="1145" r:id="rId32"/>
    <p:sldId id="1146" r:id="rId33"/>
    <p:sldId id="1014" r:id="rId34"/>
    <p:sldId id="994" r:id="rId35"/>
    <p:sldId id="1152" r:id="rId36"/>
    <p:sldId id="1153" r:id="rId37"/>
    <p:sldId id="1136" r:id="rId38"/>
    <p:sldId id="935" r:id="rId39"/>
    <p:sldId id="1137" r:id="rId40"/>
    <p:sldId id="1051" r:id="rId41"/>
    <p:sldId id="1095" r:id="rId42"/>
    <p:sldId id="1123" r:id="rId43"/>
    <p:sldId id="1154" r:id="rId44"/>
    <p:sldId id="1134" r:id="rId45"/>
    <p:sldId id="1135" r:id="rId46"/>
    <p:sldId id="926" r:id="rId47"/>
    <p:sldId id="1156" r:id="rId48"/>
    <p:sldId id="1007" r:id="rId49"/>
    <p:sldId id="1150" r:id="rId50"/>
    <p:sldId id="1108" r:id="rId51"/>
    <p:sldId id="1109" r:id="rId52"/>
    <p:sldId id="1110" r:id="rId53"/>
    <p:sldId id="1111" r:id="rId54"/>
    <p:sldId id="1112" r:id="rId55"/>
    <p:sldId id="1113" r:id="rId56"/>
    <p:sldId id="1114" r:id="rId57"/>
    <p:sldId id="1010" r:id="rId58"/>
    <p:sldId id="1158" r:id="rId59"/>
    <p:sldId id="1157" r:id="rId60"/>
    <p:sldId id="933" r:id="rId61"/>
  </p:sldIdLst>
  <p:sldSz cx="9144000" cy="6858000" type="screen4x3"/>
  <p:notesSz cx="6797675" cy="9928225"/>
  <p:defaultTextStyle>
    <a:lvl1pPr marL="0" algn="l" rtl="0" latinLnBrk="0">
      <a:defRPr lang="ru-RU" sz="1800" kern="1200">
        <a:solidFill>
          <a:schemeClr val="tx1"/>
        </a:solidFill>
        <a:latin typeface="+mn-lt"/>
        <a:ea typeface="+mn-ea"/>
        <a:cs typeface="+mn-cs"/>
      </a:defRPr>
    </a:lvl1pPr>
    <a:lvl2pPr marL="457200" algn="l" rtl="0" latinLnBrk="0">
      <a:defRPr lang="ru-RU" sz="1800" kern="1200">
        <a:solidFill>
          <a:schemeClr val="tx1"/>
        </a:solidFill>
        <a:latin typeface="+mn-lt"/>
        <a:ea typeface="+mn-ea"/>
        <a:cs typeface="+mn-cs"/>
      </a:defRPr>
    </a:lvl2pPr>
    <a:lvl3pPr marL="914400" algn="l" rtl="0" latinLnBrk="0">
      <a:defRPr lang="ru-RU" sz="1800" kern="1200">
        <a:solidFill>
          <a:schemeClr val="tx1"/>
        </a:solidFill>
        <a:latin typeface="+mn-lt"/>
        <a:ea typeface="+mn-ea"/>
        <a:cs typeface="+mn-cs"/>
      </a:defRPr>
    </a:lvl3pPr>
    <a:lvl4pPr marL="1371600" algn="l" rtl="0" latinLnBrk="0">
      <a:defRPr lang="ru-RU" sz="1800" kern="1200">
        <a:solidFill>
          <a:schemeClr val="tx1"/>
        </a:solidFill>
        <a:latin typeface="+mn-lt"/>
        <a:ea typeface="+mn-ea"/>
        <a:cs typeface="+mn-cs"/>
      </a:defRPr>
    </a:lvl4pPr>
    <a:lvl5pPr marL="1828800" algn="l" rtl="0" latinLnBrk="0">
      <a:defRPr lang="ru-RU" sz="1800" kern="1200">
        <a:solidFill>
          <a:schemeClr val="tx1"/>
        </a:solidFill>
        <a:latin typeface="+mn-lt"/>
        <a:ea typeface="+mn-ea"/>
        <a:cs typeface="+mn-cs"/>
      </a:defRPr>
    </a:lvl5pPr>
    <a:lvl6pPr marL="2286000" algn="l" rtl="0" latinLnBrk="0">
      <a:defRPr lang="ru-RU" sz="1800" kern="1200">
        <a:solidFill>
          <a:schemeClr val="tx1"/>
        </a:solidFill>
        <a:latin typeface="+mn-lt"/>
        <a:ea typeface="+mn-ea"/>
        <a:cs typeface="+mn-cs"/>
      </a:defRPr>
    </a:lvl6pPr>
    <a:lvl7pPr marL="2743200" algn="l" rtl="0" latinLnBrk="0">
      <a:defRPr lang="ru-RU" sz="1800" kern="1200">
        <a:solidFill>
          <a:schemeClr val="tx1"/>
        </a:solidFill>
        <a:latin typeface="+mn-lt"/>
        <a:ea typeface="+mn-ea"/>
        <a:cs typeface="+mn-cs"/>
      </a:defRPr>
    </a:lvl7pPr>
    <a:lvl8pPr marL="3200400" algn="l" rtl="0" latinLnBrk="0">
      <a:defRPr lang="ru-RU" sz="1800" kern="1200">
        <a:solidFill>
          <a:schemeClr val="tx1"/>
        </a:solidFill>
        <a:latin typeface="+mn-lt"/>
        <a:ea typeface="+mn-ea"/>
        <a:cs typeface="+mn-cs"/>
      </a:defRPr>
    </a:lvl8pPr>
    <a:lvl9pPr marL="3657600" algn="l" rtl="0" latinLnBrk="0">
      <a:defRPr lang="ru-RU" sz="1800" kern="1200">
        <a:solidFill>
          <a:schemeClr val="tx1"/>
        </a:solidFill>
        <a:latin typeface="+mn-lt"/>
        <a:ea typeface="+mn-ea"/>
        <a:cs typeface="+mn-cs"/>
      </a:defRPr>
    </a:lvl9pPr>
    <a:extLst/>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003696"/>
    <a:srgbClr val="3276C8"/>
    <a:srgbClr val="5F5F5F"/>
    <a:srgbClr val="333333"/>
    <a:srgbClr val="292929"/>
    <a:srgbClr val="173860"/>
    <a:srgbClr val="5F9CCF"/>
    <a:srgbClr val="9900CC"/>
    <a:srgbClr val="00338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9" autoAdjust="0"/>
    <p:restoredTop sz="99308" autoAdjust="0"/>
  </p:normalViewPr>
  <p:slideViewPr>
    <p:cSldViewPr>
      <p:cViewPr varScale="1">
        <p:scale>
          <a:sx n="113" d="100"/>
          <a:sy n="113" d="100"/>
        </p:scale>
        <p:origin x="-1554" y="-108"/>
      </p:cViewPr>
      <p:guideLst>
        <p:guide orient="horz" pos="2160"/>
        <p:guide pos="2880"/>
      </p:guideLst>
    </p:cSldViewPr>
  </p:slideViewPr>
  <p:outlineViewPr>
    <p:cViewPr>
      <p:scale>
        <a:sx n="33" d="100"/>
        <a:sy n="33" d="100"/>
      </p:scale>
      <p:origin x="0" y="454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954"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perspective val="30"/>
    </c:view3D>
    <c:plotArea>
      <c:layout>
        <c:manualLayout>
          <c:layoutTarget val="inner"/>
          <c:xMode val="edge"/>
          <c:yMode val="edge"/>
          <c:x val="2.2872332761826649E-2"/>
          <c:y val="7.4341383242858924E-2"/>
          <c:w val="0.96855054245249061"/>
          <c:h val="0.85648267395889099"/>
        </c:manualLayout>
      </c:layout>
      <c:line3DChart>
        <c:grouping val="standard"/>
        <c:ser>
          <c:idx val="0"/>
          <c:order val="0"/>
          <c:tx>
            <c:strRef>
              <c:f>Лист1!$B$1</c:f>
              <c:strCache>
                <c:ptCount val="1"/>
                <c:pt idx="0">
                  <c:v>доходы, млн. руб</c:v>
                </c:pt>
              </c:strCache>
            </c:strRef>
          </c:tx>
          <c:dLbls>
            <c:dLbl>
              <c:idx val="0"/>
              <c:layout>
                <c:manualLayout>
                  <c:x val="-5.5351720647774022E-2"/>
                  <c:y val="-1.461134218630171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C89-40AC-9D31-A2AA044F1CD0}"/>
                </c:ext>
              </c:extLst>
            </c:dLbl>
            <c:dLbl>
              <c:idx val="1"/>
              <c:layout>
                <c:manualLayout>
                  <c:x val="-5.2892269511722344E-2"/>
                  <c:y val="3.689461113480195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C89-40AC-9D31-A2AA044F1CD0}"/>
                </c:ext>
              </c:extLst>
            </c:dLbl>
            <c:dLbl>
              <c:idx val="2"/>
              <c:layout>
                <c:manualLayout>
                  <c:x val="-2.0884060685522069E-2"/>
                  <c:y val="6.214847649307048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C89-40AC-9D31-A2AA044F1CD0}"/>
                </c:ext>
              </c:extLst>
            </c:dLbl>
            <c:dLbl>
              <c:idx val="3"/>
              <c:layout>
                <c:manualLayout>
                  <c:x val="-1.9747873053150539E-2"/>
                  <c:y val="3.962541932848560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C89-40AC-9D31-A2AA044F1CD0}"/>
                </c:ext>
              </c:extLst>
            </c:dLbl>
            <c:dLbl>
              <c:idx val="4"/>
              <c:layout>
                <c:manualLayout>
                  <c:x val="-3.2897550859424494E-2"/>
                  <c:y val="2.437137065721876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C89-40AC-9D31-A2AA044F1CD0}"/>
                </c:ext>
              </c:extLst>
            </c:dLbl>
            <c:dLbl>
              <c:idx val="5"/>
              <c:layout>
                <c:manualLayout>
                  <c:x val="-3.0322725013327081E-2"/>
                  <c:y val="4.197719549257384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C89-40AC-9D31-A2AA044F1CD0}"/>
                </c:ext>
              </c:extLst>
            </c:dLbl>
            <c:spPr>
              <a:noFill/>
              <a:ln>
                <a:noFill/>
              </a:ln>
              <a:effectLst/>
            </c:spPr>
            <c:txPr>
              <a:bodyPr rot="0" vert="horz"/>
              <a:lstStyle/>
              <a:p>
                <a:pPr>
                  <a:defRPr sz="1400" b="0" cap="none" spc="0">
                    <a:ln w="18000">
                      <a:solidFill>
                        <a:srgbClr val="00B050"/>
                      </a:solidFill>
                      <a:prstDash val="solid"/>
                      <a:miter lim="800000"/>
                    </a:ln>
                    <a:solidFill>
                      <a:srgbClr val="00B050"/>
                    </a:solidFill>
                    <a:effectLst>
                      <a:outerShdw blurRad="25500" dist="23000" dir="7020000" algn="tl">
                        <a:srgbClr val="000000">
                          <a:alpha val="50000"/>
                        </a:srgbClr>
                      </a:outerShdw>
                    </a:effectLst>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Лист1!$A$2:$A$7</c:f>
              <c:strCache>
                <c:ptCount val="6"/>
                <c:pt idx="0">
                  <c:v>2022 г. (факт)</c:v>
                </c:pt>
                <c:pt idx="1">
                  <c:v>2023 г. (план)</c:v>
                </c:pt>
                <c:pt idx="2">
                  <c:v>2023 г. (факт)</c:v>
                </c:pt>
                <c:pt idx="3">
                  <c:v>2024 г. (план)</c:v>
                </c:pt>
                <c:pt idx="4">
                  <c:v>2025 г. (план)</c:v>
                </c:pt>
                <c:pt idx="5">
                  <c:v>2026 г. (план)</c:v>
                </c:pt>
              </c:strCache>
            </c:strRef>
          </c:cat>
          <c:val>
            <c:numRef>
              <c:f>Лист1!$B$2:$B$7</c:f>
              <c:numCache>
                <c:formatCode>#,##0.0</c:formatCode>
                <c:ptCount val="6"/>
                <c:pt idx="0">
                  <c:v>6550.8</c:v>
                </c:pt>
                <c:pt idx="1">
                  <c:v>7921.7</c:v>
                </c:pt>
                <c:pt idx="2">
                  <c:v>8614.5</c:v>
                </c:pt>
                <c:pt idx="3">
                  <c:v>7764.6</c:v>
                </c:pt>
                <c:pt idx="4">
                  <c:v>7726.5</c:v>
                </c:pt>
                <c:pt idx="5">
                  <c:v>11099.7</c:v>
                </c:pt>
              </c:numCache>
            </c:numRef>
          </c:val>
          <c:extLst xmlns:c16r2="http://schemas.microsoft.com/office/drawing/2015/06/chart">
            <c:ext xmlns:c16="http://schemas.microsoft.com/office/drawing/2014/chart" uri="{C3380CC4-5D6E-409C-BE32-E72D297353CC}">
              <c16:uniqueId val="{00000006-9C89-40AC-9D31-A2AA044F1CD0}"/>
            </c:ext>
          </c:extLst>
        </c:ser>
        <c:ser>
          <c:idx val="1"/>
          <c:order val="1"/>
          <c:tx>
            <c:strRef>
              <c:f>Лист1!$C$1</c:f>
              <c:strCache>
                <c:ptCount val="1"/>
                <c:pt idx="0">
                  <c:v>расходы, млн. руб.</c:v>
                </c:pt>
              </c:strCache>
            </c:strRef>
          </c:tx>
          <c:dLbls>
            <c:dLbl>
              <c:idx val="0"/>
              <c:layout>
                <c:manualLayout>
                  <c:x val="-5.0345246156727724E-2"/>
                  <c:y val="-4.726605326557295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C89-40AC-9D31-A2AA044F1CD0}"/>
                </c:ext>
              </c:extLst>
            </c:dLbl>
            <c:dLbl>
              <c:idx val="1"/>
              <c:layout>
                <c:manualLayout>
                  <c:x val="-7.0246651994755924E-2"/>
                  <c:y val="-5.887939467455368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9C89-40AC-9D31-A2AA044F1CD0}"/>
                </c:ext>
              </c:extLst>
            </c:dLbl>
            <c:dLbl>
              <c:idx val="2"/>
              <c:layout>
                <c:manualLayout>
                  <c:x val="-4.2886749535349534E-3"/>
                  <c:y val="-3.3301676351086239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9C89-40AC-9D31-A2AA044F1CD0}"/>
                </c:ext>
              </c:extLst>
            </c:dLbl>
            <c:dLbl>
              <c:idx val="3"/>
              <c:layout>
                <c:manualLayout>
                  <c:x val="-2.602470752229653E-2"/>
                  <c:y val="-4.245973455907411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9C89-40AC-9D31-A2AA044F1CD0}"/>
                </c:ext>
              </c:extLst>
            </c:dLbl>
            <c:dLbl>
              <c:idx val="4"/>
              <c:layout>
                <c:manualLayout>
                  <c:x val="-7.7249981751973534E-3"/>
                  <c:y val="-3.961161899236809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9C89-40AC-9D31-A2AA044F1CD0}"/>
                </c:ext>
              </c:extLst>
            </c:dLbl>
            <c:dLbl>
              <c:idx val="5"/>
              <c:layout>
                <c:manualLayout>
                  <c:x val="-2.5172735639056486E-2"/>
                  <c:y val="-3.800485834997199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C89-40AC-9D31-A2AA044F1CD0}"/>
                </c:ext>
              </c:extLst>
            </c:dLbl>
            <c:spPr>
              <a:noFill/>
              <a:ln>
                <a:noFill/>
              </a:ln>
              <a:effectLst/>
            </c:spPr>
            <c:txPr>
              <a:bodyPr/>
              <a:lstStyle/>
              <a:p>
                <a:pPr>
                  <a:defRPr sz="1400" b="0" cap="none" spc="0">
                    <a:ln w="18000">
                      <a:solidFill>
                        <a:srgbClr val="C00000"/>
                      </a:solidFill>
                      <a:prstDash val="solid"/>
                      <a:miter lim="800000"/>
                    </a:ln>
                    <a:solidFill>
                      <a:srgbClr val="00B050"/>
                    </a:solidFill>
                    <a:effectLst>
                      <a:outerShdw blurRad="25500" dist="23000" dir="7020000" algn="tl">
                        <a:srgbClr val="000000">
                          <a:alpha val="50000"/>
                        </a:srgbClr>
                      </a:outerShdw>
                    </a:effectLst>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Лист1!$A$2:$A$7</c:f>
              <c:strCache>
                <c:ptCount val="6"/>
                <c:pt idx="0">
                  <c:v>2022 г. (факт)</c:v>
                </c:pt>
                <c:pt idx="1">
                  <c:v>2023 г. (план)</c:v>
                </c:pt>
                <c:pt idx="2">
                  <c:v>2023 г. (факт)</c:v>
                </c:pt>
                <c:pt idx="3">
                  <c:v>2024 г. (план)</c:v>
                </c:pt>
                <c:pt idx="4">
                  <c:v>2025 г. (план)</c:v>
                </c:pt>
                <c:pt idx="5">
                  <c:v>2026 г. (план)</c:v>
                </c:pt>
              </c:strCache>
            </c:strRef>
          </c:cat>
          <c:val>
            <c:numRef>
              <c:f>Лист1!$C$2:$C$7</c:f>
              <c:numCache>
                <c:formatCode>#,##0.0</c:formatCode>
                <c:ptCount val="6"/>
                <c:pt idx="0">
                  <c:v>6387.6</c:v>
                </c:pt>
                <c:pt idx="1">
                  <c:v>8228.7000000000007</c:v>
                </c:pt>
                <c:pt idx="2">
                  <c:v>7920.8</c:v>
                </c:pt>
                <c:pt idx="3">
                  <c:v>7764.6</c:v>
                </c:pt>
                <c:pt idx="4">
                  <c:v>7726.5</c:v>
                </c:pt>
                <c:pt idx="5">
                  <c:v>11099.7</c:v>
                </c:pt>
              </c:numCache>
            </c:numRef>
          </c:val>
          <c:extLst xmlns:c16r2="http://schemas.microsoft.com/office/drawing/2015/06/chart">
            <c:ext xmlns:c16="http://schemas.microsoft.com/office/drawing/2014/chart" uri="{C3380CC4-5D6E-409C-BE32-E72D297353CC}">
              <c16:uniqueId val="{0000000D-9C89-40AC-9D31-A2AA044F1CD0}"/>
            </c:ext>
          </c:extLst>
        </c:ser>
        <c:dLbls>
          <c:showVal val="1"/>
        </c:dLbls>
        <c:axId val="166337152"/>
        <c:axId val="166355328"/>
        <c:axId val="158304000"/>
      </c:line3DChart>
      <c:catAx>
        <c:axId val="166337152"/>
        <c:scaling>
          <c:orientation val="minMax"/>
        </c:scaling>
        <c:axPos val="b"/>
        <c:majorGridlines/>
        <c:numFmt formatCode="General" sourceLinked="0"/>
        <c:majorTickMark val="none"/>
        <c:tickLblPos val="nextTo"/>
        <c:txPr>
          <a:bodyPr/>
          <a:lstStyle/>
          <a:p>
            <a:pPr>
              <a:defRPr sz="1400" b="0" cap="none" spc="0">
                <a:ln w="18000">
                  <a:solidFill>
                    <a:schemeClr val="accent2">
                      <a:satMod val="140000"/>
                    </a:schemeClr>
                  </a:solidFill>
                  <a:prstDash val="solid"/>
                  <a:miter lim="800000"/>
                </a:ln>
                <a:noFill/>
                <a:effectLst>
                  <a:outerShdw blurRad="25500" dist="23000" dir="7020000" algn="tl">
                    <a:srgbClr val="000000">
                      <a:alpha val="50000"/>
                    </a:srgbClr>
                  </a:outerShdw>
                </a:effectLst>
              </a:defRPr>
            </a:pPr>
            <a:endParaRPr lang="ru-RU"/>
          </a:p>
        </c:txPr>
        <c:crossAx val="166355328"/>
        <c:crosses val="autoZero"/>
        <c:auto val="1"/>
        <c:lblAlgn val="ctr"/>
        <c:lblOffset val="100"/>
      </c:catAx>
      <c:valAx>
        <c:axId val="166355328"/>
        <c:scaling>
          <c:orientation val="minMax"/>
        </c:scaling>
        <c:delete val="1"/>
        <c:axPos val="l"/>
        <c:majorGridlines/>
        <c:numFmt formatCode="#,##0.0" sourceLinked="1"/>
        <c:tickLblPos val="none"/>
        <c:crossAx val="166337152"/>
        <c:crosses val="autoZero"/>
        <c:crossBetween val="between"/>
      </c:valAx>
      <c:serAx>
        <c:axId val="158304000"/>
        <c:scaling>
          <c:orientation val="minMax"/>
        </c:scaling>
        <c:delete val="1"/>
        <c:axPos val="b"/>
        <c:tickLblPos val="none"/>
        <c:crossAx val="166355328"/>
        <c:crosses val="autoZero"/>
      </c:serAx>
    </c:plotArea>
    <c:legend>
      <c:legendPos val="t"/>
      <c:layout>
        <c:manualLayout>
          <c:xMode val="edge"/>
          <c:yMode val="edge"/>
          <c:x val="0.12725999358854295"/>
          <c:y val="3.8285938282031522E-2"/>
          <c:w val="0.76077498487184292"/>
          <c:h val="5.1056003232234123E-2"/>
        </c:manualLayout>
      </c:layout>
      <c:txPr>
        <a:bodyPr/>
        <a:lstStyle/>
        <a:p>
          <a:pPr>
            <a:defRPr sz="2000"/>
          </a:pPr>
          <a:endParaRPr lang="ru-RU"/>
        </a:p>
      </c:txPr>
    </c:legend>
    <c:plotVisOnly val="1"/>
    <c:dispBlanksAs val="gap"/>
  </c:chart>
  <c:txPr>
    <a:bodyPr/>
    <a:lstStyle/>
    <a:p>
      <a:pPr>
        <a:defRPr sz="1800"/>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156114296479136"/>
          <c:y val="3.3533999225311396E-2"/>
          <c:w val="0.81187017867580591"/>
          <c:h val="0.80769178799953756"/>
        </c:manualLayout>
      </c:layout>
      <c:areaChart>
        <c:grouping val="stacked"/>
        <c:ser>
          <c:idx val="0"/>
          <c:order val="0"/>
          <c:tx>
            <c:strRef>
              <c:f>Лист1!$B$1</c:f>
              <c:strCache>
                <c:ptCount val="1"/>
                <c:pt idx="0">
                  <c:v>налоговые доходы</c:v>
                </c:pt>
              </c:strCache>
            </c:strRef>
          </c:tx>
          <c:dLbls>
            <c:dLbl>
              <c:idx val="0"/>
              <c:layout>
                <c:manualLayout>
                  <c:x val="2.7367648805305282E-2"/>
                  <c:y val="-5.1121534000247984E-3"/>
                </c:manualLayout>
              </c:layout>
              <c:showVal val="1"/>
            </c:dLbl>
            <c:dLbl>
              <c:idx val="4"/>
              <c:layout>
                <c:manualLayout>
                  <c:x val="-3.8010623340701578E-2"/>
                  <c:y val="1.2780383500061988E-2"/>
                </c:manualLayout>
              </c:layout>
              <c:showVal val="1"/>
            </c:dLbl>
            <c:showVal val="1"/>
          </c:dLbls>
          <c:cat>
            <c:strRef>
              <c:f>Лист1!$A$2:$A$7</c:f>
              <c:strCache>
                <c:ptCount val="6"/>
                <c:pt idx="0">
                  <c:v>2022
(факт)</c:v>
                </c:pt>
                <c:pt idx="1">
                  <c:v>2023
 (план)</c:v>
                </c:pt>
                <c:pt idx="2">
                  <c:v>2023
 (факт)</c:v>
                </c:pt>
                <c:pt idx="3">
                  <c:v>2024 г</c:v>
                </c:pt>
                <c:pt idx="4">
                  <c:v>2025  г</c:v>
                </c:pt>
                <c:pt idx="5">
                  <c:v>2026 г</c:v>
                </c:pt>
              </c:strCache>
            </c:strRef>
          </c:cat>
          <c:val>
            <c:numRef>
              <c:f>Лист1!$B$2:$B$7</c:f>
              <c:numCache>
                <c:formatCode>#,##0.0</c:formatCode>
                <c:ptCount val="6"/>
                <c:pt idx="0">
                  <c:v>2743.9</c:v>
                </c:pt>
                <c:pt idx="1">
                  <c:v>3731.7</c:v>
                </c:pt>
                <c:pt idx="2">
                  <c:v>4448.1000000000004</c:v>
                </c:pt>
                <c:pt idx="3">
                  <c:v>4010.6</c:v>
                </c:pt>
                <c:pt idx="4">
                  <c:v>3773.6</c:v>
                </c:pt>
                <c:pt idx="5">
                  <c:v>4259.9800000000005</c:v>
                </c:pt>
              </c:numCache>
            </c:numRef>
          </c:val>
        </c:ser>
        <c:ser>
          <c:idx val="1"/>
          <c:order val="1"/>
          <c:tx>
            <c:strRef>
              <c:f>Лист1!$C$1</c:f>
              <c:strCache>
                <c:ptCount val="1"/>
                <c:pt idx="0">
                  <c:v>неналоговые доходы</c:v>
                </c:pt>
              </c:strCache>
            </c:strRef>
          </c:tx>
          <c:spPr>
            <a:ln w="25400">
              <a:noFill/>
            </a:ln>
          </c:spPr>
          <c:dLbls>
            <c:dLbl>
              <c:idx val="0"/>
              <c:layout>
                <c:manualLayout>
                  <c:x val="2.8888073738933248E-2"/>
                  <c:y val="1.0224306800049592E-2"/>
                </c:manualLayout>
              </c:layout>
              <c:showVal val="1"/>
            </c:dLbl>
            <c:dLbl>
              <c:idx val="1"/>
              <c:layout>
                <c:manualLayout>
                  <c:x val="-4.5612748008842024E-3"/>
                  <c:y val="2.5560767000124252E-3"/>
                </c:manualLayout>
              </c:layout>
              <c:showVal val="1"/>
            </c:dLbl>
            <c:dLbl>
              <c:idx val="2"/>
              <c:layout>
                <c:manualLayout>
                  <c:x val="-3.0408619397097277E-3"/>
                  <c:y val="1.0396930371099617E-2"/>
                </c:manualLayout>
              </c:layout>
              <c:showVal val="1"/>
            </c:dLbl>
            <c:dLbl>
              <c:idx val="3"/>
              <c:layout>
                <c:manualLayout>
                  <c:x val="6.0817238794196454E-3"/>
                  <c:y val="1.0362962673817126E-3"/>
                </c:manualLayout>
              </c:layout>
              <c:showVal val="1"/>
            </c:dLbl>
            <c:dLbl>
              <c:idx val="4"/>
              <c:layout>
                <c:manualLayout>
                  <c:x val="-4.249539500279613E-2"/>
                  <c:y val="-3.5577878734195487E-3"/>
                </c:manualLayout>
              </c:layout>
              <c:showVal val="1"/>
            </c:dLbl>
            <c:showVal val="1"/>
          </c:dLbls>
          <c:cat>
            <c:strRef>
              <c:f>Лист1!$A$2:$A$7</c:f>
              <c:strCache>
                <c:ptCount val="6"/>
                <c:pt idx="0">
                  <c:v>2022
(факт)</c:v>
                </c:pt>
                <c:pt idx="1">
                  <c:v>2023
 (план)</c:v>
                </c:pt>
                <c:pt idx="2">
                  <c:v>2023
 (факт)</c:v>
                </c:pt>
                <c:pt idx="3">
                  <c:v>2024 г</c:v>
                </c:pt>
                <c:pt idx="4">
                  <c:v>2025  г</c:v>
                </c:pt>
                <c:pt idx="5">
                  <c:v>2026 г</c:v>
                </c:pt>
              </c:strCache>
            </c:strRef>
          </c:cat>
          <c:val>
            <c:numRef>
              <c:f>Лист1!$C$2:$C$7</c:f>
              <c:numCache>
                <c:formatCode>#,##0.0</c:formatCode>
                <c:ptCount val="6"/>
                <c:pt idx="0">
                  <c:v>399.92999999999978</c:v>
                </c:pt>
                <c:pt idx="1">
                  <c:v>509.35500000000002</c:v>
                </c:pt>
                <c:pt idx="2">
                  <c:v>640.21</c:v>
                </c:pt>
                <c:pt idx="3">
                  <c:v>428.346</c:v>
                </c:pt>
                <c:pt idx="4">
                  <c:v>347.94499999999999</c:v>
                </c:pt>
                <c:pt idx="5">
                  <c:v>346.63299999999975</c:v>
                </c:pt>
              </c:numCache>
            </c:numRef>
          </c:val>
        </c:ser>
        <c:ser>
          <c:idx val="2"/>
          <c:order val="2"/>
          <c:tx>
            <c:strRef>
              <c:f>Лист1!$D$1</c:f>
              <c:strCache>
                <c:ptCount val="1"/>
                <c:pt idx="0">
                  <c:v>безвозмездные поступления</c:v>
                </c:pt>
              </c:strCache>
            </c:strRef>
          </c:tx>
          <c:spPr>
            <a:ln w="25400">
              <a:noFill/>
            </a:ln>
          </c:spPr>
          <c:dLbls>
            <c:dLbl>
              <c:idx val="0"/>
              <c:layout>
                <c:manualLayout>
                  <c:x val="3.4969773473445619E-2"/>
                  <c:y val="-1.2780383500061988E-2"/>
                </c:manualLayout>
              </c:layout>
              <c:showVal val="1"/>
            </c:dLbl>
            <c:dLbl>
              <c:idx val="4"/>
              <c:layout>
                <c:manualLayout>
                  <c:x val="-3.0408498672561256E-2"/>
                  <c:y val="1.0224306800049538E-2"/>
                </c:manualLayout>
              </c:layout>
              <c:showVal val="1"/>
            </c:dLbl>
            <c:showVal val="1"/>
          </c:dLbls>
          <c:cat>
            <c:strRef>
              <c:f>Лист1!$A$2:$A$7</c:f>
              <c:strCache>
                <c:ptCount val="6"/>
                <c:pt idx="0">
                  <c:v>2022
(факт)</c:v>
                </c:pt>
                <c:pt idx="1">
                  <c:v>2023
 (план)</c:v>
                </c:pt>
                <c:pt idx="2">
                  <c:v>2023
 (факт)</c:v>
                </c:pt>
                <c:pt idx="3">
                  <c:v>2024 г</c:v>
                </c:pt>
                <c:pt idx="4">
                  <c:v>2025  г</c:v>
                </c:pt>
                <c:pt idx="5">
                  <c:v>2026 г</c:v>
                </c:pt>
              </c:strCache>
            </c:strRef>
          </c:cat>
          <c:val>
            <c:numRef>
              <c:f>Лист1!$D$2:$D$7</c:f>
              <c:numCache>
                <c:formatCode>#,##0.0</c:formatCode>
                <c:ptCount val="6"/>
                <c:pt idx="0">
                  <c:v>3406.942</c:v>
                </c:pt>
                <c:pt idx="1">
                  <c:v>3680.6350000000002</c:v>
                </c:pt>
                <c:pt idx="2">
                  <c:v>3526.181</c:v>
                </c:pt>
                <c:pt idx="3">
                  <c:v>3325.6859999999997</c:v>
                </c:pt>
                <c:pt idx="4">
                  <c:v>3604.8980000000001</c:v>
                </c:pt>
                <c:pt idx="5">
                  <c:v>6493.0870000000004</c:v>
                </c:pt>
              </c:numCache>
            </c:numRef>
          </c:val>
        </c:ser>
        <c:dLbls>
          <c:showVal val="1"/>
        </c:dLbls>
        <c:axId val="165959936"/>
        <c:axId val="165978112"/>
      </c:areaChart>
      <c:catAx>
        <c:axId val="165959936"/>
        <c:scaling>
          <c:orientation val="minMax"/>
        </c:scaling>
        <c:axPos val="b"/>
        <c:majorGridlines/>
        <c:numFmt formatCode="General" sourceLinked="1"/>
        <c:majorTickMark val="none"/>
        <c:tickLblPos val="nextTo"/>
        <c:crossAx val="165978112"/>
        <c:crosses val="autoZero"/>
        <c:auto val="1"/>
        <c:lblAlgn val="ctr"/>
        <c:lblOffset val="100"/>
      </c:catAx>
      <c:valAx>
        <c:axId val="165978112"/>
        <c:scaling>
          <c:orientation val="minMax"/>
        </c:scaling>
        <c:axPos val="l"/>
        <c:numFmt formatCode="#,##0.0" sourceLinked="1"/>
        <c:majorTickMark val="none"/>
        <c:tickLblPos val="nextTo"/>
        <c:crossAx val="165959936"/>
        <c:crosses val="autoZero"/>
        <c:crossBetween val="midCat"/>
      </c:valAx>
    </c:plotArea>
    <c:legend>
      <c:legendPos val="b"/>
      <c:layout>
        <c:manualLayout>
          <c:xMode val="edge"/>
          <c:yMode val="edge"/>
          <c:x val="7.2334103798764898E-2"/>
          <c:y val="0.94388911742539361"/>
          <c:w val="0.86967075925619908"/>
          <c:h val="5.6110882574608806E-2"/>
        </c:manualLayout>
      </c:layout>
    </c:legend>
    <c:plotVisOnly val="1"/>
  </c:chart>
  <c:txPr>
    <a:bodyPr/>
    <a:lstStyle/>
    <a:p>
      <a:pPr>
        <a:defRPr sz="1600">
          <a:latin typeface="Times New Roman" pitchFamily="18" charset="0"/>
          <a:cs typeface="Times New Roman" pitchFamily="18" charset="0"/>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view3D>
      <c:rotX val="40"/>
      <c:perspective val="20"/>
    </c:view3D>
    <c:plotArea>
      <c:layout>
        <c:manualLayout>
          <c:layoutTarget val="inner"/>
          <c:xMode val="edge"/>
          <c:yMode val="edge"/>
          <c:x val="5.5573155147446963E-2"/>
          <c:y val="0"/>
          <c:w val="0.62852880995827665"/>
          <c:h val="0.94995694922786356"/>
        </c:manualLayout>
      </c:layout>
      <c:pie3DChart>
        <c:varyColors val="1"/>
        <c:ser>
          <c:idx val="0"/>
          <c:order val="0"/>
          <c:tx>
            <c:strRef>
              <c:f>Лист1!$B$1</c:f>
              <c:strCache>
                <c:ptCount val="1"/>
                <c:pt idx="0">
                  <c:v>Столбец1</c:v>
                </c:pt>
              </c:strCache>
            </c:strRef>
          </c:tx>
          <c:explosion val="25"/>
          <c:dLbls>
            <c:dLbl>
              <c:idx val="0"/>
              <c:layout>
                <c:manualLayout>
                  <c:x val="-0.17572286136046544"/>
                  <c:y val="-0.16755082768581267"/>
                </c:manualLayout>
              </c:layout>
              <c:dLblPos val="bestFit"/>
              <c:showVal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F62-4371-86B8-05CDA83B5CE7}"/>
                </c:ext>
              </c:extLst>
            </c:dLbl>
            <c:dLbl>
              <c:idx val="1"/>
              <c:layout>
                <c:manualLayout>
                  <c:x val="9.0484159954269547E-2"/>
                  <c:y val="-2.2046161537606992E-2"/>
                </c:manualLayout>
              </c:layout>
              <c:dLblPos val="bestFit"/>
              <c:showVal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F62-4371-86B8-05CDA83B5CE7}"/>
                </c:ext>
              </c:extLst>
            </c:dLbl>
            <c:dLbl>
              <c:idx val="2"/>
              <c:layout>
                <c:manualLayout>
                  <c:x val="5.6388679391791173E-2"/>
                  <c:y val="-9.9035003055217494E-2"/>
                </c:manualLayout>
              </c:layout>
              <c:dLblPos val="bestFit"/>
              <c:showVal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F62-4371-86B8-05CDA83B5CE7}"/>
                </c:ext>
              </c:extLst>
            </c:dLbl>
            <c:dLbl>
              <c:idx val="3"/>
              <c:layout>
                <c:manualLayout>
                  <c:x val="5.6388679391791173E-2"/>
                  <c:y val="-3.5273858460171642E-2"/>
                </c:manualLayout>
              </c:layout>
              <c:dLblPos val="bestFit"/>
              <c:showVal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F62-4371-86B8-05CDA83B5CE7}"/>
                </c:ext>
              </c:extLst>
            </c:dLbl>
            <c:spPr>
              <a:noFill/>
              <a:ln>
                <a:noFill/>
              </a:ln>
              <a:effectLst/>
            </c:spPr>
            <c:dLblPos val="outEnd"/>
            <c:showVal val="1"/>
            <c:showPercent val="1"/>
            <c:showLeaderLines val="1"/>
            <c:extLst xmlns:c16r2="http://schemas.microsoft.com/office/drawing/2015/06/chart">
              <c:ext xmlns:c15="http://schemas.microsoft.com/office/drawing/2012/chart" uri="{CE6537A1-D6FC-4f65-9D91-7224C49458BB}">
                <c15:layout/>
              </c:ext>
            </c:extLst>
          </c:dLbls>
          <c:cat>
            <c:strRef>
              <c:f>Лист1!$A$2:$A$6</c:f>
              <c:strCache>
                <c:ptCount val="5"/>
                <c:pt idx="0">
                  <c:v>НАЛОГИ НА ДОХОДЫ (НДФЛ)                </c:v>
                </c:pt>
                <c:pt idx="1">
                  <c:v>НАЛОГИ НА ТОВАРЫ (РАБОТЫ, УСЛУГИ), РЕАЛИЗУЕМЫЕ НА ТЕРРИТОРИИ РОССИЙСКОЙ ФЕДЕРАЦИИ                    </c:v>
                </c:pt>
                <c:pt idx="2">
                  <c:v>НАЛОГИ НА СОВОКУПНЫЙ ДОХОД                    </c:v>
                </c:pt>
                <c:pt idx="3">
                  <c:v>НАЛОГИ НА ИМУЩЕСТВО                    </c:v>
                </c:pt>
                <c:pt idx="4">
                  <c:v>ГОСУДАРСТВЕННАЯ ПОШЛИНА                    </c:v>
                </c:pt>
              </c:strCache>
            </c:strRef>
          </c:cat>
          <c:val>
            <c:numRef>
              <c:f>Лист1!$B$2:$B$6</c:f>
              <c:numCache>
                <c:formatCode>#,##0.0</c:formatCode>
                <c:ptCount val="5"/>
                <c:pt idx="0">
                  <c:v>3450.1</c:v>
                </c:pt>
                <c:pt idx="1">
                  <c:v>18.3</c:v>
                </c:pt>
                <c:pt idx="2">
                  <c:v>541.76</c:v>
                </c:pt>
                <c:pt idx="3">
                  <c:v>418.17</c:v>
                </c:pt>
                <c:pt idx="4">
                  <c:v>19.690000000000001</c:v>
                </c:pt>
              </c:numCache>
            </c:numRef>
          </c:val>
          <c:extLst xmlns:c16r2="http://schemas.microsoft.com/office/drawing/2015/06/chart">
            <c:ext xmlns:c16="http://schemas.microsoft.com/office/drawing/2014/chart" uri="{C3380CC4-5D6E-409C-BE32-E72D297353CC}">
              <c16:uniqueId val="{00000004-AF62-4371-86B8-05CDA83B5CE7}"/>
            </c:ext>
          </c:extLst>
        </c:ser>
        <c:dLbls>
          <c:showPercent val="1"/>
        </c:dLbls>
      </c:pie3DChart>
    </c:plotArea>
    <c:legend>
      <c:legendPos val="r"/>
      <c:layout>
        <c:manualLayout>
          <c:xMode val="edge"/>
          <c:yMode val="edge"/>
          <c:x val="0.69771145186858363"/>
          <c:y val="8.7699804188423797E-2"/>
          <c:w val="0.29442036030931018"/>
          <c:h val="0.83782791495389652"/>
        </c:manualLayout>
      </c:layout>
      <c:txPr>
        <a:bodyPr/>
        <a:lstStyle/>
        <a:p>
          <a:pPr>
            <a:defRPr>
              <a:latin typeface="Times New Roman" pitchFamily="18" charset="0"/>
              <a:cs typeface="Times New Roman" pitchFamily="18" charset="0"/>
            </a:defRPr>
          </a:pPr>
          <a:endParaRPr lang="ru-RU"/>
        </a:p>
      </c:txPr>
    </c:legend>
    <c:plotVisOnly val="1"/>
    <c:dispBlanksAs val="zero"/>
  </c:chart>
  <c:txPr>
    <a:bodyPr/>
    <a:lstStyle/>
    <a:p>
      <a:pPr>
        <a:defRPr sz="1400">
          <a:latin typeface="Arial" pitchFamily="34" charset="0"/>
          <a:cs typeface="Arial" pitchFamily="34" charset="0"/>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8857121010368698E-2"/>
          <c:y val="2.5433003927834121E-2"/>
          <c:w val="0.53601662515377235"/>
          <c:h val="0.89218233838995953"/>
        </c:manualLayout>
      </c:layout>
      <c:pieChart>
        <c:varyColors val="1"/>
        <c:ser>
          <c:idx val="0"/>
          <c:order val="0"/>
          <c:tx>
            <c:strRef>
              <c:f>Лист1!$B$1</c:f>
              <c:strCache>
                <c:ptCount val="1"/>
                <c:pt idx="0">
                  <c:v>2021 г.</c:v>
                </c:pt>
              </c:strCache>
            </c:strRef>
          </c:tx>
          <c:explosion val="25"/>
          <c:dLbls>
            <c:dLbl>
              <c:idx val="0"/>
              <c:layout>
                <c:manualLayout>
                  <c:x val="-0.14021538052735563"/>
                  <c:y val="-0.1424766094906473"/>
                </c:manualLayout>
              </c:layout>
              <c:showVal val="1"/>
              <c:showPercent val="1"/>
            </c:dLbl>
            <c:dLbl>
              <c:idx val="1"/>
              <c:layout>
                <c:manualLayout>
                  <c:x val="4.1623294986008433E-2"/>
                  <c:y val="6.5206538232742084E-2"/>
                </c:manualLayout>
              </c:layout>
              <c:showVal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2E6-439E-9673-FD6F5E033CC2}"/>
                </c:ext>
              </c:extLst>
            </c:dLbl>
            <c:dLbl>
              <c:idx val="2"/>
              <c:layout>
                <c:manualLayout>
                  <c:x val="0.11276844676436"/>
                  <c:y val="1.5009056658964761E-2"/>
                </c:manualLayout>
              </c:layout>
              <c:showVal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2E6-439E-9673-FD6F5E033CC2}"/>
                </c:ext>
              </c:extLst>
            </c:dLbl>
            <c:dLbl>
              <c:idx val="3"/>
              <c:layout>
                <c:manualLayout>
                  <c:x val="9.6116784164492527E-2"/>
                  <c:y val="0.11100682905837467"/>
                </c:manualLayout>
              </c:layout>
              <c:showVal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2E6-439E-9673-FD6F5E033CC2}"/>
                </c:ext>
              </c:extLst>
            </c:dLbl>
            <c:dLbl>
              <c:idx val="4"/>
              <c:layout>
                <c:manualLayout>
                  <c:x val="-8.1488347099617428E-2"/>
                  <c:y val="1.1162613436763023E-2"/>
                </c:manualLayout>
              </c:layout>
              <c:showVal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2E6-439E-9673-FD6F5E033CC2}"/>
                </c:ext>
              </c:extLst>
            </c:dLbl>
            <c:dLbl>
              <c:idx val="5"/>
              <c:layout>
                <c:manualLayout>
                  <c:x val="0.12944936412610081"/>
                  <c:y val="4.9673629793595374E-2"/>
                </c:manualLayout>
              </c:layout>
              <c:showVal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2E6-439E-9673-FD6F5E033CC2}"/>
                </c:ext>
              </c:extLst>
            </c:dLbl>
            <c:spPr>
              <a:noFill/>
              <a:ln>
                <a:noFill/>
              </a:ln>
              <a:effectLst/>
            </c:spPr>
            <c:txPr>
              <a:bodyPr/>
              <a:lstStyle/>
              <a:p>
                <a:pPr>
                  <a:defRPr sz="1400"/>
                </a:pPr>
                <a:endParaRPr lang="ru-RU"/>
              </a:p>
            </c:txPr>
            <c:showVal val="1"/>
            <c:showPercent val="1"/>
            <c:showLeaderLines val="1"/>
            <c:extLst xmlns:c16r2="http://schemas.microsoft.com/office/drawing/2015/06/chart">
              <c:ext xmlns:c15="http://schemas.microsoft.com/office/drawing/2012/chart" uri="{CE6537A1-D6FC-4f65-9D91-7224C49458BB}">
                <c15:layout/>
              </c:ext>
            </c:extLst>
          </c:dLbls>
          <c:cat>
            <c:strRef>
              <c:f>Лист1!$A$2:$A$7</c:f>
              <c:strCache>
                <c:ptCount val="6"/>
                <c:pt idx="0">
                  <c:v>ДОХОДЫ ОТ ИСПОЛЬЗОВАНИЯ ИМУЩЕСТВА, НАХОДЯЩЕГОСЯ В ГОСУДАРСТВЕННОЙ И МУНИЦИПАЛЬНОЙ СОБСТВЕННОСТИ                    </c:v>
                </c:pt>
                <c:pt idx="1">
                  <c:v>ПЛАТЕЖИ ПРИ ПОЛЬЗОВАНИИ ПРИРОДНЫМИ РЕСУРСАМИ                    </c:v>
                </c:pt>
                <c:pt idx="2">
                  <c:v>ДОХОДЫ ОТ ОКАЗАНИЯ ПЛАТНЫХ УСЛУГ (РАБОТ) И КОМПЕНСАЦИИ ЗАТРАТ ГОСУДАРСТВА                    </c:v>
                </c:pt>
                <c:pt idx="3">
                  <c:v>ДОХОДЫ ОТ ПРОДАЖИ МАТЕРИАЛЬНЫХ И НЕМАТЕРИАЛЬНЫХ АКТИВОВ                    </c:v>
                </c:pt>
                <c:pt idx="4">
                  <c:v>ШТРАФЫ, САНКЦИИ, ВОЗМЕЩЕНИЕ УЩЕРБА                    </c:v>
                </c:pt>
                <c:pt idx="5">
                  <c:v>ПРОЧИЕ НЕНАЛОГОВЫЕ ДОХОДЫ                    </c:v>
                </c:pt>
              </c:strCache>
            </c:strRef>
          </c:cat>
          <c:val>
            <c:numRef>
              <c:f>Лист1!$B$2:$B$7</c:f>
              <c:numCache>
                <c:formatCode>#,##0.0</c:formatCode>
                <c:ptCount val="6"/>
                <c:pt idx="0">
                  <c:v>307.04399999999993</c:v>
                </c:pt>
                <c:pt idx="1">
                  <c:v>8.7900000000000009</c:v>
                </c:pt>
                <c:pt idx="2">
                  <c:v>108.74000000000002</c:v>
                </c:pt>
                <c:pt idx="3">
                  <c:v>172.59</c:v>
                </c:pt>
                <c:pt idx="4">
                  <c:v>34.980000000000004</c:v>
                </c:pt>
                <c:pt idx="5">
                  <c:v>7.78</c:v>
                </c:pt>
              </c:numCache>
            </c:numRef>
          </c:val>
          <c:extLst xmlns:c16r2="http://schemas.microsoft.com/office/drawing/2015/06/chart">
            <c:ext xmlns:c16="http://schemas.microsoft.com/office/drawing/2014/chart" uri="{C3380CC4-5D6E-409C-BE32-E72D297353CC}">
              <c16:uniqueId val="{00000005-A2E6-439E-9673-FD6F5E033CC2}"/>
            </c:ext>
          </c:extLst>
        </c:ser>
        <c:dLbls>
          <c:showPercent val="1"/>
        </c:dLbls>
        <c:firstSliceAng val="0"/>
      </c:pieChart>
    </c:plotArea>
    <c:legend>
      <c:legendPos val="r"/>
      <c:layout>
        <c:manualLayout>
          <c:xMode val="edge"/>
          <c:yMode val="edge"/>
          <c:x val="0.65459515211631436"/>
          <c:y val="4.9750273879554892E-2"/>
          <c:w val="0.33735714804726141"/>
          <c:h val="0.84915143043178298"/>
        </c:manualLayout>
      </c:layout>
      <c:txPr>
        <a:bodyPr/>
        <a:lstStyle/>
        <a:p>
          <a:pPr>
            <a:defRPr sz="1050"/>
          </a:pPr>
          <a:endParaRPr lang="ru-RU"/>
        </a:p>
      </c:txPr>
    </c:legend>
    <c:plotVisOnly val="1"/>
    <c:dispBlanksAs val="zero"/>
  </c:chart>
  <c:txPr>
    <a:bodyPr/>
    <a:lstStyle/>
    <a:p>
      <a:pPr>
        <a:defRPr sz="1200">
          <a:latin typeface="Times New Roman" pitchFamily="18" charset="0"/>
          <a:cs typeface="Times New Roman" pitchFamily="18" charset="0"/>
        </a:defRPr>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view3D>
      <c:rotX val="0"/>
      <c:rotY val="0"/>
      <c:perspective val="30"/>
    </c:view3D>
    <c:plotArea>
      <c:layout/>
      <c:bar3DChart>
        <c:barDir val="col"/>
        <c:grouping val="clustered"/>
        <c:ser>
          <c:idx val="0"/>
          <c:order val="0"/>
          <c:tx>
            <c:strRef>
              <c:f>Лист1!$B$1</c:f>
              <c:strCache>
                <c:ptCount val="1"/>
                <c:pt idx="0">
                  <c:v>Численность населения, чел.</c:v>
                </c:pt>
              </c:strCache>
            </c:strRef>
          </c:tx>
          <c:spPr>
            <a:ln>
              <a:solidFill>
                <a:srgbClr val="F0A22E"/>
              </a:solidFill>
            </a:ln>
            <a:effectLst>
              <a:outerShdw blurRad="50800" sx="1000" sy="1000" algn="ctr" rotWithShape="0">
                <a:srgbClr val="000000">
                  <a:alpha val="0"/>
                </a:srgbClr>
              </a:outerShdw>
            </a:effectLst>
            <a:scene3d>
              <a:camera prst="orthographicFront"/>
              <a:lightRig rig="threePt" dir="t"/>
            </a:scene3d>
            <a:sp3d>
              <a:bevelT w="0" h="0"/>
            </a:sp3d>
          </c:spPr>
          <c:dLbls>
            <c:txPr>
              <a:bodyPr/>
              <a:lstStyle/>
              <a:p>
                <a:pPr>
                  <a:defRPr sz="1600"/>
                </a:pPr>
                <a:endParaRPr lang="ru-RU"/>
              </a:p>
            </c:txPr>
            <c:showVal val="1"/>
          </c:dLbls>
          <c:cat>
            <c:strRef>
              <c:f>Лист1!$A$2:$A$7</c:f>
              <c:strCache>
                <c:ptCount val="6"/>
                <c:pt idx="0">
                  <c:v>г.о. Воскресенск</c:v>
                </c:pt>
                <c:pt idx="1">
                  <c:v>г.о. Дмитровский</c:v>
                </c:pt>
                <c:pt idx="2">
                  <c:v>г.о. Домодедово</c:v>
                </c:pt>
                <c:pt idx="3">
                  <c:v>г.о. Наро-Фоминск</c:v>
                </c:pt>
                <c:pt idx="4">
                  <c:v>г.о. Серпухов</c:v>
                </c:pt>
                <c:pt idx="5">
                  <c:v>г.о. Электросталь</c:v>
                </c:pt>
              </c:strCache>
            </c:strRef>
          </c:cat>
          <c:val>
            <c:numRef>
              <c:f>Лист1!$B$2:$B$7</c:f>
              <c:numCache>
                <c:formatCode>#,##0</c:formatCode>
                <c:ptCount val="6"/>
                <c:pt idx="0">
                  <c:v>154223</c:v>
                </c:pt>
                <c:pt idx="1">
                  <c:v>165551</c:v>
                </c:pt>
                <c:pt idx="2">
                  <c:v>184161</c:v>
                </c:pt>
                <c:pt idx="3">
                  <c:v>167858</c:v>
                </c:pt>
                <c:pt idx="4">
                  <c:v>161802</c:v>
                </c:pt>
                <c:pt idx="5">
                  <c:v>163901</c:v>
                </c:pt>
              </c:numCache>
            </c:numRef>
          </c:val>
        </c:ser>
        <c:ser>
          <c:idx val="1"/>
          <c:order val="1"/>
          <c:tx>
            <c:strRef>
              <c:f>Лист1!$C$1</c:f>
              <c:strCache>
                <c:ptCount val="1"/>
                <c:pt idx="0">
                  <c:v>налоговые и неналоговые доходы, млн.руб.</c:v>
                </c:pt>
              </c:strCache>
            </c:strRef>
          </c:tx>
          <c:dLbls>
            <c:txPr>
              <a:bodyPr/>
              <a:lstStyle/>
              <a:p>
                <a:pPr>
                  <a:defRPr sz="1600"/>
                </a:pPr>
                <a:endParaRPr lang="ru-RU"/>
              </a:p>
            </c:txPr>
            <c:showVal val="1"/>
          </c:dLbls>
          <c:cat>
            <c:strRef>
              <c:f>Лист1!$A$2:$A$7</c:f>
              <c:strCache>
                <c:ptCount val="6"/>
                <c:pt idx="0">
                  <c:v>г.о. Воскресенск</c:v>
                </c:pt>
                <c:pt idx="1">
                  <c:v>г.о. Дмитровский</c:v>
                </c:pt>
                <c:pt idx="2">
                  <c:v>г.о. Домодедово</c:v>
                </c:pt>
                <c:pt idx="3">
                  <c:v>г.о. Наро-Фоминск</c:v>
                </c:pt>
                <c:pt idx="4">
                  <c:v>г.о. Серпухов</c:v>
                </c:pt>
                <c:pt idx="5">
                  <c:v>г.о. Электросталь</c:v>
                </c:pt>
              </c:strCache>
            </c:strRef>
          </c:cat>
          <c:val>
            <c:numRef>
              <c:f>Лист1!$C$2:$C$7</c:f>
              <c:numCache>
                <c:formatCode>#,##0.00</c:formatCode>
                <c:ptCount val="6"/>
                <c:pt idx="0">
                  <c:v>4078.03</c:v>
                </c:pt>
                <c:pt idx="1">
                  <c:v>6100.72</c:v>
                </c:pt>
                <c:pt idx="2">
                  <c:v>6377.99</c:v>
                </c:pt>
                <c:pt idx="3">
                  <c:v>5053.8500000000004</c:v>
                </c:pt>
                <c:pt idx="4">
                  <c:v>4782.53</c:v>
                </c:pt>
                <c:pt idx="5">
                  <c:v>4100.1900000000014</c:v>
                </c:pt>
              </c:numCache>
            </c:numRef>
          </c:val>
        </c:ser>
        <c:ser>
          <c:idx val="2"/>
          <c:order val="2"/>
          <c:tx>
            <c:strRef>
              <c:f>Лист1!$D$1</c:f>
              <c:strCache>
                <c:ptCount val="1"/>
                <c:pt idx="0">
                  <c:v>налоговые и неналоговые доходы на душу населения, руб./чел.</c:v>
                </c:pt>
              </c:strCache>
            </c:strRef>
          </c:tx>
          <c:dLbls>
            <c:txPr>
              <a:bodyPr/>
              <a:lstStyle/>
              <a:p>
                <a:pPr>
                  <a:defRPr sz="1600"/>
                </a:pPr>
                <a:endParaRPr lang="ru-RU"/>
              </a:p>
            </c:txPr>
            <c:showVal val="1"/>
          </c:dLbls>
          <c:cat>
            <c:strRef>
              <c:f>Лист1!$A$2:$A$7</c:f>
              <c:strCache>
                <c:ptCount val="6"/>
                <c:pt idx="0">
                  <c:v>г.о. Воскресенск</c:v>
                </c:pt>
                <c:pt idx="1">
                  <c:v>г.о. Дмитровский</c:v>
                </c:pt>
                <c:pt idx="2">
                  <c:v>г.о. Домодедово</c:v>
                </c:pt>
                <c:pt idx="3">
                  <c:v>г.о. Наро-Фоминск</c:v>
                </c:pt>
                <c:pt idx="4">
                  <c:v>г.о. Серпухов</c:v>
                </c:pt>
                <c:pt idx="5">
                  <c:v>г.о. Электросталь</c:v>
                </c:pt>
              </c:strCache>
            </c:strRef>
          </c:cat>
          <c:val>
            <c:numRef>
              <c:f>Лист1!$D$2:$D$7</c:f>
              <c:numCache>
                <c:formatCode>#,##0</c:formatCode>
                <c:ptCount val="6"/>
                <c:pt idx="0">
                  <c:v>26442.424281721931</c:v>
                </c:pt>
                <c:pt idx="1">
                  <c:v>36851.000598003033</c:v>
                </c:pt>
                <c:pt idx="2">
                  <c:v>34632.68553059551</c:v>
                </c:pt>
                <c:pt idx="3">
                  <c:v>30107.888810780551</c:v>
                </c:pt>
                <c:pt idx="4">
                  <c:v>29557.91646580389</c:v>
                </c:pt>
                <c:pt idx="5">
                  <c:v>25016.259815376347</c:v>
                </c:pt>
              </c:numCache>
            </c:numRef>
          </c:val>
        </c:ser>
        <c:dLbls>
          <c:showVal val="1"/>
        </c:dLbls>
        <c:shape val="cylinder"/>
        <c:axId val="196339200"/>
        <c:axId val="196340736"/>
        <c:axId val="0"/>
      </c:bar3DChart>
      <c:catAx>
        <c:axId val="196339200"/>
        <c:scaling>
          <c:orientation val="minMax"/>
        </c:scaling>
        <c:axPos val="b"/>
        <c:majorTickMark val="none"/>
        <c:tickLblPos val="nextTo"/>
        <c:txPr>
          <a:bodyPr/>
          <a:lstStyle/>
          <a:p>
            <a:pPr>
              <a:defRPr sz="1100" b="1"/>
            </a:pPr>
            <a:endParaRPr lang="ru-RU"/>
          </a:p>
        </c:txPr>
        <c:crossAx val="196340736"/>
        <c:crosses val="autoZero"/>
        <c:auto val="1"/>
        <c:lblAlgn val="ctr"/>
        <c:lblOffset val="100"/>
      </c:catAx>
      <c:valAx>
        <c:axId val="196340736"/>
        <c:scaling>
          <c:orientation val="minMax"/>
        </c:scaling>
        <c:delete val="1"/>
        <c:axPos val="l"/>
        <c:numFmt formatCode="#,##0" sourceLinked="1"/>
        <c:majorTickMark val="none"/>
        <c:tickLblPos val="none"/>
        <c:crossAx val="196339200"/>
        <c:crosses val="autoZero"/>
        <c:crossBetween val="between"/>
      </c:valAx>
    </c:plotArea>
    <c:legend>
      <c:legendPos val="t"/>
      <c:layout>
        <c:manualLayout>
          <c:xMode val="edge"/>
          <c:yMode val="edge"/>
          <c:x val="0"/>
          <c:y val="8.8770639888211808E-2"/>
          <c:w val="0.69303915135608063"/>
          <c:h val="0.11341740190914185"/>
        </c:manualLayout>
      </c:layout>
      <c:txPr>
        <a:bodyPr/>
        <a:lstStyle/>
        <a:p>
          <a:pPr>
            <a:defRPr sz="1600"/>
          </a:pPr>
          <a:endParaRPr lang="ru-RU"/>
        </a:p>
      </c:txPr>
    </c:legend>
    <c:plotVisOnly val="1"/>
  </c:chart>
  <c:txPr>
    <a:bodyPr/>
    <a:lstStyle/>
    <a:p>
      <a:pPr>
        <a:defRPr sz="18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8905884280277696E-2"/>
          <c:y val="5.1510943228530164E-2"/>
          <c:w val="0.61613963796866289"/>
          <c:h val="0.90880596600377772"/>
        </c:manualLayout>
      </c:layout>
      <c:pieChart>
        <c:varyColors val="1"/>
        <c:ser>
          <c:idx val="0"/>
          <c:order val="0"/>
          <c:tx>
            <c:strRef>
              <c:f>Лист1!$B$1</c:f>
              <c:strCache>
                <c:ptCount val="1"/>
                <c:pt idx="0">
                  <c:v>2018г</c:v>
                </c:pt>
              </c:strCache>
            </c:strRef>
          </c:tx>
          <c:explosion val="25"/>
          <c:dPt>
            <c:idx val="6"/>
            <c:explosion val="9"/>
            <c:extLst xmlns:c16r2="http://schemas.microsoft.com/office/drawing/2015/06/chart">
              <c:ext xmlns:c16="http://schemas.microsoft.com/office/drawing/2014/chart" uri="{C3380CC4-5D6E-409C-BE32-E72D297353CC}">
                <c16:uniqueId val="{00000000-9D9B-4C07-95C4-76544E6EB0B6}"/>
              </c:ext>
            </c:extLst>
          </c:dPt>
          <c:dLbls>
            <c:dLbl>
              <c:idx val="0"/>
              <c:layout>
                <c:manualLayout>
                  <c:x val="-3.8171519677167684E-2"/>
                  <c:y val="0.11953064242861913"/>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D9B-4C07-95C4-76544E6EB0B6}"/>
                </c:ext>
              </c:extLst>
            </c:dLbl>
            <c:dLbl>
              <c:idx val="1"/>
              <c:layout>
                <c:manualLayout>
                  <c:x val="-1.0512367740684181E-2"/>
                  <c:y val="-5.0326005443839814E-3"/>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D9B-4C07-95C4-76544E6EB0B6}"/>
                </c:ext>
              </c:extLst>
            </c:dLbl>
            <c:dLbl>
              <c:idx val="3"/>
              <c:layout>
                <c:manualLayout>
                  <c:x val="-0.10029487673634538"/>
                  <c:y val="-5.3249812520831004E-2"/>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D9B-4C07-95C4-76544E6EB0B6}"/>
                </c:ext>
              </c:extLst>
            </c:dLbl>
            <c:dLbl>
              <c:idx val="4"/>
              <c:layout>
                <c:manualLayout>
                  <c:x val="5.0835076490493136E-3"/>
                  <c:y val="-4.1793967336962575E-3"/>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D9B-4C07-95C4-76544E6EB0B6}"/>
                </c:ext>
              </c:extLst>
            </c:dLbl>
            <c:dLbl>
              <c:idx val="5"/>
              <c:layout>
                <c:manualLayout>
                  <c:x val="-7.0667455963981413E-2"/>
                  <c:y val="-5.6823547383624022E-3"/>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D9B-4C07-95C4-76544E6EB0B6}"/>
                </c:ext>
              </c:extLst>
            </c:dLbl>
            <c:dLbl>
              <c:idx val="6"/>
              <c:layout>
                <c:manualLayout>
                  <c:x val="0.12288977968555456"/>
                  <c:y val="-8.8181000722141994E-2"/>
                </c:manualLayout>
              </c:layout>
              <c:showPercent val="1"/>
            </c:dLbl>
            <c:dLbl>
              <c:idx val="7"/>
              <c:layout>
                <c:manualLayout>
                  <c:x val="3.1831212584887421E-2"/>
                  <c:y val="7.457435284968339E-2"/>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D9B-4C07-95C4-76544E6EB0B6}"/>
                </c:ext>
              </c:extLst>
            </c:dLbl>
            <c:dLbl>
              <c:idx val="8"/>
              <c:layout>
                <c:manualLayout>
                  <c:x val="3.0456008654405651E-2"/>
                  <c:y val="-3.2805729918897915E-2"/>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D9B-4C07-95C4-76544E6EB0B6}"/>
                </c:ext>
              </c:extLst>
            </c:dLbl>
            <c:numFmt formatCode="0.0%" sourceLinked="0"/>
            <c:spPr>
              <a:noFill/>
              <a:ln>
                <a:noFill/>
              </a:ln>
              <a:effectLst/>
            </c:spPr>
            <c:txPr>
              <a:bodyPr/>
              <a:lstStyle/>
              <a:p>
                <a:pPr>
                  <a:defRPr sz="1200"/>
                </a:pPr>
                <a:endParaRPr lang="ru-RU"/>
              </a:p>
            </c:txPr>
            <c:showPercent val="1"/>
            <c:showLeaderLines val="1"/>
            <c:extLst xmlns:c16r2="http://schemas.microsoft.com/office/drawing/2015/06/chart">
              <c:ext xmlns:c15="http://schemas.microsoft.com/office/drawing/2012/chart" uri="{CE6537A1-D6FC-4f65-9D91-7224C49458BB}">
                <c15:layout/>
              </c:ext>
            </c:extLst>
          </c:dLbls>
          <c:cat>
            <c:strRef>
              <c:f>Лист1!$A$2:$A$12</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 </c:v>
                </c:pt>
                <c:pt idx="4">
                  <c:v>Охрана окружающей среды</c:v>
                </c:pt>
                <c:pt idx="5">
                  <c:v>Национальная оборона</c:v>
                </c:pt>
                <c:pt idx="6">
                  <c:v>Образование </c:v>
                </c:pt>
                <c:pt idx="7">
                  <c:v>Культура, кинематография</c:v>
                </c:pt>
                <c:pt idx="8">
                  <c:v>Социальная политика </c:v>
                </c:pt>
                <c:pt idx="9">
                  <c:v>Физическая культура и спорт </c:v>
                </c:pt>
                <c:pt idx="10">
                  <c:v>Обслуживание государственного и муниципального долга</c:v>
                </c:pt>
              </c:strCache>
            </c:strRef>
          </c:cat>
          <c:val>
            <c:numRef>
              <c:f>Лист1!$B$2:$B$12</c:f>
              <c:numCache>
                <c:formatCode>#,##0.0</c:formatCode>
                <c:ptCount val="11"/>
                <c:pt idx="0">
                  <c:v>658.6</c:v>
                </c:pt>
                <c:pt idx="1">
                  <c:v>84.6</c:v>
                </c:pt>
                <c:pt idx="2">
                  <c:v>511.2</c:v>
                </c:pt>
                <c:pt idx="3">
                  <c:v>2064.8000000000002</c:v>
                </c:pt>
                <c:pt idx="4">
                  <c:v>20.8</c:v>
                </c:pt>
                <c:pt idx="5">
                  <c:v>11.9</c:v>
                </c:pt>
                <c:pt idx="6">
                  <c:v>3862.9</c:v>
                </c:pt>
                <c:pt idx="7">
                  <c:v>261.10000000000002</c:v>
                </c:pt>
                <c:pt idx="8">
                  <c:v>113.1</c:v>
                </c:pt>
                <c:pt idx="9">
                  <c:v>331.1</c:v>
                </c:pt>
                <c:pt idx="10">
                  <c:v>0.70000000000000018</c:v>
                </c:pt>
              </c:numCache>
            </c:numRef>
          </c:val>
          <c:extLst xmlns:c16r2="http://schemas.microsoft.com/office/drawing/2015/06/chart">
            <c:ext xmlns:c16="http://schemas.microsoft.com/office/drawing/2014/chart" uri="{C3380CC4-5D6E-409C-BE32-E72D297353CC}">
              <c16:uniqueId val="{00000008-9D9B-4C07-95C4-76544E6EB0B6}"/>
            </c:ext>
          </c:extLst>
        </c:ser>
        <c:firstSliceAng val="0"/>
      </c:pieChart>
    </c:plotArea>
    <c:legend>
      <c:legendPos val="r"/>
      <c:layout/>
      <c:txPr>
        <a:bodyPr/>
        <a:lstStyle/>
        <a:p>
          <a:pPr>
            <a:defRPr sz="1000"/>
          </a:pPr>
          <a:endParaRPr lang="ru-RU"/>
        </a:p>
      </c:txPr>
    </c:legend>
    <c:plotVisOnly val="1"/>
    <c:dispBlanksAs val="zero"/>
  </c:chart>
  <c:txPr>
    <a:bodyPr/>
    <a:lstStyle/>
    <a:p>
      <a:pPr>
        <a:defRPr sz="1800"/>
      </a:pPr>
      <a:endParaRPr lang="ru-RU"/>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ata10.xml.rels><?xml version="1.0" encoding="UTF-8" standalone="yes"?>
<Relationships xmlns="http://schemas.openxmlformats.org/package/2006/relationships"><Relationship Id="rId1" Type="http://schemas.openxmlformats.org/officeDocument/2006/relationships/image" Target="../media/image31.jpeg"/></Relationships>
</file>

<file path=ppt/diagrams/_rels/data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png"/></Relationships>
</file>

<file path=ppt/diagrams/_rels/data9.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A7116-D63E-49B3-9364-BC9905DF2DB2}" type="doc">
      <dgm:prSet loTypeId="urn:microsoft.com/office/officeart/2005/8/layout/vList3#1" loCatId="list" qsTypeId="urn:microsoft.com/office/officeart/2005/8/quickstyle/simple1" qsCatId="simple" csTypeId="urn:microsoft.com/office/officeart/2005/8/colors/accent1_2" csCatId="accent1" phldr="1"/>
      <dgm:spPr/>
    </dgm:pt>
    <dgm:pt modelId="{11AAED2D-A998-4837-ABC0-270917E51F52}">
      <dgm:prSet phldrT="[Текст]" custT="1"/>
      <dgm:spPr/>
      <dgm:t>
        <a:bodyPr/>
        <a:lstStyle/>
        <a:p>
          <a:r>
            <a:rPr lang="ru-RU" sz="1100" dirty="0" smtClean="0">
              <a:solidFill>
                <a:schemeClr val="tx1"/>
              </a:solidFill>
            </a:rPr>
            <a:t>Уплата налогов гражданином</a:t>
          </a:r>
          <a:r>
            <a:rPr lang="ru-RU" sz="900" dirty="0" smtClean="0">
              <a:solidFill>
                <a:schemeClr val="tx1"/>
              </a:solidFill>
            </a:rPr>
            <a:t>.</a:t>
          </a:r>
          <a:endParaRPr lang="ru-RU" sz="900" dirty="0">
            <a:solidFill>
              <a:schemeClr val="tx1"/>
            </a:solidFill>
          </a:endParaRPr>
        </a:p>
      </dgm:t>
    </dgm:pt>
    <dgm:pt modelId="{C7F41809-6359-4B3E-8FB8-4ABE804F91E5}" type="parTrans" cxnId="{4021B370-3481-47BD-A16C-146FEB9E00D6}">
      <dgm:prSet/>
      <dgm:spPr/>
      <dgm:t>
        <a:bodyPr/>
        <a:lstStyle/>
        <a:p>
          <a:endParaRPr lang="ru-RU"/>
        </a:p>
      </dgm:t>
    </dgm:pt>
    <dgm:pt modelId="{B9E7B33E-4442-4A8D-9002-DF636126DB50}" type="sibTrans" cxnId="{4021B370-3481-47BD-A16C-146FEB9E00D6}">
      <dgm:prSet/>
      <dgm:spPr/>
      <dgm:t>
        <a:bodyPr/>
        <a:lstStyle/>
        <a:p>
          <a:endParaRPr lang="ru-RU"/>
        </a:p>
      </dgm:t>
    </dgm:pt>
    <dgm:pt modelId="{27094DA8-6F0C-4A25-A8C6-BC4C241583F7}">
      <dgm:prSet phldrT="[Текст]" custT="1"/>
      <dgm:spPr/>
      <dgm:t>
        <a:bodyPr/>
        <a:lstStyle/>
        <a:p>
          <a:r>
            <a:rPr lang="ru-RU" sz="1050" dirty="0" smtClean="0">
              <a:solidFill>
                <a:schemeClr val="tx1"/>
              </a:solidFill>
            </a:rPr>
            <a:t>Получение гражданином государственных и муниципальных услуг.</a:t>
          </a:r>
          <a:endParaRPr lang="ru-RU" sz="1050" dirty="0">
            <a:solidFill>
              <a:schemeClr val="tx1"/>
            </a:solidFill>
          </a:endParaRPr>
        </a:p>
      </dgm:t>
    </dgm:pt>
    <dgm:pt modelId="{5634FF7E-A18B-41E5-AB9A-4C784925A1AF}" type="parTrans" cxnId="{9620A11A-F906-4243-AF60-B04175AEBA33}">
      <dgm:prSet/>
      <dgm:spPr/>
      <dgm:t>
        <a:bodyPr/>
        <a:lstStyle/>
        <a:p>
          <a:endParaRPr lang="ru-RU"/>
        </a:p>
      </dgm:t>
    </dgm:pt>
    <dgm:pt modelId="{B119A65A-4DED-4053-8558-893CC101F8F5}" type="sibTrans" cxnId="{9620A11A-F906-4243-AF60-B04175AEBA33}">
      <dgm:prSet/>
      <dgm:spPr/>
      <dgm:t>
        <a:bodyPr/>
        <a:lstStyle/>
        <a:p>
          <a:endParaRPr lang="ru-RU"/>
        </a:p>
      </dgm:t>
    </dgm:pt>
    <dgm:pt modelId="{EC372CE0-D905-4963-8702-F89809C1A105}">
      <dgm:prSet phldrT="[Текст]" custT="1"/>
      <dgm:spPr/>
      <dgm:t>
        <a:bodyPr/>
        <a:lstStyle/>
        <a:p>
          <a:r>
            <a:rPr lang="ru-RU" sz="1100" dirty="0" smtClean="0">
              <a:solidFill>
                <a:schemeClr val="tx1"/>
              </a:solidFill>
            </a:rPr>
            <a:t>Предоставление гражданину открытой информации о бюджете</a:t>
          </a:r>
          <a:r>
            <a:rPr lang="ru-RU" sz="900" dirty="0" smtClean="0">
              <a:solidFill>
                <a:schemeClr val="tx1"/>
              </a:solidFill>
            </a:rPr>
            <a:t>.</a:t>
          </a:r>
          <a:endParaRPr lang="ru-RU" sz="900" dirty="0">
            <a:solidFill>
              <a:schemeClr val="tx1"/>
            </a:solidFill>
          </a:endParaRPr>
        </a:p>
      </dgm:t>
    </dgm:pt>
    <dgm:pt modelId="{8E3CC290-99D5-4850-8C70-807A00F04331}" type="parTrans" cxnId="{2C825CCF-DED8-4B6D-B704-EEA3310647CC}">
      <dgm:prSet/>
      <dgm:spPr/>
      <dgm:t>
        <a:bodyPr/>
        <a:lstStyle/>
        <a:p>
          <a:endParaRPr lang="ru-RU"/>
        </a:p>
      </dgm:t>
    </dgm:pt>
    <dgm:pt modelId="{10CF9359-B432-487F-8CA7-3E81A4CAD970}" type="sibTrans" cxnId="{2C825CCF-DED8-4B6D-B704-EEA3310647CC}">
      <dgm:prSet/>
      <dgm:spPr/>
      <dgm:t>
        <a:bodyPr/>
        <a:lstStyle/>
        <a:p>
          <a:endParaRPr lang="ru-RU"/>
        </a:p>
      </dgm:t>
    </dgm:pt>
    <dgm:pt modelId="{FD1BC600-76C6-42A7-AB53-BBDCCEA4927C}">
      <dgm:prSet phldrT="[Текст]"/>
      <dgm:spPr/>
      <dgm:t>
        <a:bodyPr/>
        <a:lstStyle/>
        <a:p>
          <a:r>
            <a:rPr lang="ru-RU" dirty="0" smtClean="0">
              <a:solidFill>
                <a:schemeClr val="tx1"/>
              </a:solidFill>
            </a:rPr>
            <a:t>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 Бюджет принимается с учетом предложений жителей города, данных в ходе публичных слушаний.</a:t>
          </a:r>
          <a:endParaRPr lang="ru-RU" dirty="0">
            <a:solidFill>
              <a:schemeClr val="tx1"/>
            </a:solidFill>
          </a:endParaRPr>
        </a:p>
      </dgm:t>
    </dgm:pt>
    <dgm:pt modelId="{70AF5B6D-59D0-4F7A-8405-26CDCA0B3D5B}" type="parTrans" cxnId="{32AD3EC1-DB0E-43C3-AD08-D8080F37EDA6}">
      <dgm:prSet/>
      <dgm:spPr/>
      <dgm:t>
        <a:bodyPr/>
        <a:lstStyle/>
        <a:p>
          <a:endParaRPr lang="ru-RU"/>
        </a:p>
      </dgm:t>
    </dgm:pt>
    <dgm:pt modelId="{39026D6A-B5C5-42CB-B851-743D31322A9F}" type="sibTrans" cxnId="{32AD3EC1-DB0E-43C3-AD08-D8080F37EDA6}">
      <dgm:prSet/>
      <dgm:spPr/>
      <dgm:t>
        <a:bodyPr/>
        <a:lstStyle/>
        <a:p>
          <a:endParaRPr lang="ru-RU"/>
        </a:p>
      </dgm:t>
    </dgm:pt>
    <dgm:pt modelId="{99519E3E-AAA2-4297-94E7-43AD1EA25F26}" type="pres">
      <dgm:prSet presAssocID="{439A7116-D63E-49B3-9364-BC9905DF2DB2}" presName="linearFlow" presStyleCnt="0">
        <dgm:presLayoutVars>
          <dgm:dir/>
          <dgm:resizeHandles val="exact"/>
        </dgm:presLayoutVars>
      </dgm:prSet>
      <dgm:spPr/>
    </dgm:pt>
    <dgm:pt modelId="{89E46DD3-66EE-4AEE-AD2E-716208F1BF2D}" type="pres">
      <dgm:prSet presAssocID="{11AAED2D-A998-4837-ABC0-270917E51F52}" presName="composite" presStyleCnt="0"/>
      <dgm:spPr/>
    </dgm:pt>
    <dgm:pt modelId="{084D3E1F-A6EA-4A38-B050-71E7A615236C}" type="pres">
      <dgm:prSet presAssocID="{11AAED2D-A998-4837-ABC0-270917E51F52}" presName="imgShp" presStyleLbl="fgImgPlace1" presStyleIdx="0" presStyleCnt="4"/>
      <dgm:spPr>
        <a:blipFill rotWithShape="0">
          <a:blip xmlns:r="http://schemas.openxmlformats.org/officeDocument/2006/relationships" r:embed="rId1"/>
          <a:stretch>
            <a:fillRect/>
          </a:stretch>
        </a:blipFill>
      </dgm:spPr>
    </dgm:pt>
    <dgm:pt modelId="{F5020299-BDC9-46E6-953B-FAD821DF36B3}" type="pres">
      <dgm:prSet presAssocID="{11AAED2D-A998-4837-ABC0-270917E51F52}" presName="txShp" presStyleLbl="node1" presStyleIdx="0" presStyleCnt="4">
        <dgm:presLayoutVars>
          <dgm:bulletEnabled val="1"/>
        </dgm:presLayoutVars>
      </dgm:prSet>
      <dgm:spPr/>
      <dgm:t>
        <a:bodyPr/>
        <a:lstStyle/>
        <a:p>
          <a:endParaRPr lang="ru-RU"/>
        </a:p>
      </dgm:t>
    </dgm:pt>
    <dgm:pt modelId="{DDBB57C3-61F8-441C-BE4D-72246DA74AA5}" type="pres">
      <dgm:prSet presAssocID="{B9E7B33E-4442-4A8D-9002-DF636126DB50}" presName="spacing" presStyleCnt="0"/>
      <dgm:spPr/>
    </dgm:pt>
    <dgm:pt modelId="{B271F138-E94E-4FB9-95A2-EECDA803006D}" type="pres">
      <dgm:prSet presAssocID="{27094DA8-6F0C-4A25-A8C6-BC4C241583F7}" presName="composite" presStyleCnt="0"/>
      <dgm:spPr/>
    </dgm:pt>
    <dgm:pt modelId="{76CD48BA-F597-468E-AA6B-A2178666363F}" type="pres">
      <dgm:prSet presAssocID="{27094DA8-6F0C-4A25-A8C6-BC4C241583F7}" presName="imgShp" presStyleLbl="fgImgPlace1" presStyleIdx="1" presStyleCnt="4"/>
      <dgm:spPr>
        <a:blipFill rotWithShape="0">
          <a:blip xmlns:r="http://schemas.openxmlformats.org/officeDocument/2006/relationships" r:embed="rId2"/>
          <a:stretch>
            <a:fillRect/>
          </a:stretch>
        </a:blipFill>
      </dgm:spPr>
    </dgm:pt>
    <dgm:pt modelId="{9BFE3E3F-B795-4C14-98EA-EA39A524F91A}" type="pres">
      <dgm:prSet presAssocID="{27094DA8-6F0C-4A25-A8C6-BC4C241583F7}" presName="txShp" presStyleLbl="node1" presStyleIdx="1" presStyleCnt="4">
        <dgm:presLayoutVars>
          <dgm:bulletEnabled val="1"/>
        </dgm:presLayoutVars>
      </dgm:prSet>
      <dgm:spPr/>
      <dgm:t>
        <a:bodyPr/>
        <a:lstStyle/>
        <a:p>
          <a:endParaRPr lang="ru-RU"/>
        </a:p>
      </dgm:t>
    </dgm:pt>
    <dgm:pt modelId="{6680264C-A105-4845-A98F-63588D81591F}" type="pres">
      <dgm:prSet presAssocID="{B119A65A-4DED-4053-8558-893CC101F8F5}" presName="spacing" presStyleCnt="0"/>
      <dgm:spPr/>
    </dgm:pt>
    <dgm:pt modelId="{A152004A-25F4-4EBE-A5CD-5A0704F1E2C6}" type="pres">
      <dgm:prSet presAssocID="{EC372CE0-D905-4963-8702-F89809C1A105}" presName="composite" presStyleCnt="0"/>
      <dgm:spPr/>
    </dgm:pt>
    <dgm:pt modelId="{CDFF75DE-DF5B-493D-8911-C521175012D2}" type="pres">
      <dgm:prSet presAssocID="{EC372CE0-D905-4963-8702-F89809C1A105}" presName="imgShp" presStyleLbl="fgImgPlace1" presStyleIdx="2" presStyleCnt="4"/>
      <dgm:spPr>
        <a:blipFill rotWithShape="0">
          <a:blip xmlns:r="http://schemas.openxmlformats.org/officeDocument/2006/relationships" r:embed="rId3"/>
          <a:stretch>
            <a:fillRect/>
          </a:stretch>
        </a:blipFill>
      </dgm:spPr>
    </dgm:pt>
    <dgm:pt modelId="{15EB1751-7A10-4982-8D6E-CB779781C867}" type="pres">
      <dgm:prSet presAssocID="{EC372CE0-D905-4963-8702-F89809C1A105}" presName="txShp" presStyleLbl="node1" presStyleIdx="2" presStyleCnt="4">
        <dgm:presLayoutVars>
          <dgm:bulletEnabled val="1"/>
        </dgm:presLayoutVars>
      </dgm:prSet>
      <dgm:spPr/>
      <dgm:t>
        <a:bodyPr/>
        <a:lstStyle/>
        <a:p>
          <a:endParaRPr lang="ru-RU"/>
        </a:p>
      </dgm:t>
    </dgm:pt>
    <dgm:pt modelId="{9D573053-48A2-4B16-98EB-7C2CC8164307}" type="pres">
      <dgm:prSet presAssocID="{10CF9359-B432-487F-8CA7-3E81A4CAD970}" presName="spacing" presStyleCnt="0"/>
      <dgm:spPr/>
    </dgm:pt>
    <dgm:pt modelId="{1FCF7179-DBD2-48B9-AEB2-5F5DD003E3E5}" type="pres">
      <dgm:prSet presAssocID="{FD1BC600-76C6-42A7-AB53-BBDCCEA4927C}" presName="composite" presStyleCnt="0"/>
      <dgm:spPr/>
    </dgm:pt>
    <dgm:pt modelId="{19941BCC-E4DF-4DA0-8BB9-66B73BCB2917}" type="pres">
      <dgm:prSet presAssocID="{FD1BC600-76C6-42A7-AB53-BBDCCEA4927C}" presName="imgShp" presStyleLbl="fgImgPlace1" presStyleIdx="3" presStyleCnt="4"/>
      <dgm:spPr>
        <a:blipFill rotWithShape="0">
          <a:blip xmlns:r="http://schemas.openxmlformats.org/officeDocument/2006/relationships" r:embed="rId4"/>
          <a:stretch>
            <a:fillRect/>
          </a:stretch>
        </a:blipFill>
      </dgm:spPr>
    </dgm:pt>
    <dgm:pt modelId="{7753BB24-E120-4381-A6FD-900189F5AEEB}" type="pres">
      <dgm:prSet presAssocID="{FD1BC600-76C6-42A7-AB53-BBDCCEA4927C}" presName="txShp" presStyleLbl="node1" presStyleIdx="3" presStyleCnt="4">
        <dgm:presLayoutVars>
          <dgm:bulletEnabled val="1"/>
        </dgm:presLayoutVars>
      </dgm:prSet>
      <dgm:spPr/>
      <dgm:t>
        <a:bodyPr/>
        <a:lstStyle/>
        <a:p>
          <a:endParaRPr lang="ru-RU"/>
        </a:p>
      </dgm:t>
    </dgm:pt>
  </dgm:ptLst>
  <dgm:cxnLst>
    <dgm:cxn modelId="{8E50B374-28C2-48F5-9206-8464EF38E254}" type="presOf" srcId="{EC372CE0-D905-4963-8702-F89809C1A105}" destId="{15EB1751-7A10-4982-8D6E-CB779781C867}" srcOrd="0" destOrd="0" presId="urn:microsoft.com/office/officeart/2005/8/layout/vList3#1"/>
    <dgm:cxn modelId="{7DC41D60-C223-41E2-B83A-00AB4F703144}" type="presOf" srcId="{27094DA8-6F0C-4A25-A8C6-BC4C241583F7}" destId="{9BFE3E3F-B795-4C14-98EA-EA39A524F91A}" srcOrd="0" destOrd="0" presId="urn:microsoft.com/office/officeart/2005/8/layout/vList3#1"/>
    <dgm:cxn modelId="{32AD3EC1-DB0E-43C3-AD08-D8080F37EDA6}" srcId="{439A7116-D63E-49B3-9364-BC9905DF2DB2}" destId="{FD1BC600-76C6-42A7-AB53-BBDCCEA4927C}" srcOrd="3" destOrd="0" parTransId="{70AF5B6D-59D0-4F7A-8405-26CDCA0B3D5B}" sibTransId="{39026D6A-B5C5-42CB-B851-743D31322A9F}"/>
    <dgm:cxn modelId="{E37D781E-5DAE-4EE6-8339-B67BA2C3F79F}" type="presOf" srcId="{FD1BC600-76C6-42A7-AB53-BBDCCEA4927C}" destId="{7753BB24-E120-4381-A6FD-900189F5AEEB}" srcOrd="0" destOrd="0" presId="urn:microsoft.com/office/officeart/2005/8/layout/vList3#1"/>
    <dgm:cxn modelId="{9620A11A-F906-4243-AF60-B04175AEBA33}" srcId="{439A7116-D63E-49B3-9364-BC9905DF2DB2}" destId="{27094DA8-6F0C-4A25-A8C6-BC4C241583F7}" srcOrd="1" destOrd="0" parTransId="{5634FF7E-A18B-41E5-AB9A-4C784925A1AF}" sibTransId="{B119A65A-4DED-4053-8558-893CC101F8F5}"/>
    <dgm:cxn modelId="{6CC7E27C-6CC9-4F6B-A125-41E4303538C8}" type="presOf" srcId="{11AAED2D-A998-4837-ABC0-270917E51F52}" destId="{F5020299-BDC9-46E6-953B-FAD821DF36B3}" srcOrd="0" destOrd="0" presId="urn:microsoft.com/office/officeart/2005/8/layout/vList3#1"/>
    <dgm:cxn modelId="{2C825CCF-DED8-4B6D-B704-EEA3310647CC}" srcId="{439A7116-D63E-49B3-9364-BC9905DF2DB2}" destId="{EC372CE0-D905-4963-8702-F89809C1A105}" srcOrd="2" destOrd="0" parTransId="{8E3CC290-99D5-4850-8C70-807A00F04331}" sibTransId="{10CF9359-B432-487F-8CA7-3E81A4CAD970}"/>
    <dgm:cxn modelId="{0DA06D77-4F51-422F-BFFA-70DC3F3786AD}" type="presOf" srcId="{439A7116-D63E-49B3-9364-BC9905DF2DB2}" destId="{99519E3E-AAA2-4297-94E7-43AD1EA25F26}" srcOrd="0" destOrd="0" presId="urn:microsoft.com/office/officeart/2005/8/layout/vList3#1"/>
    <dgm:cxn modelId="{4021B370-3481-47BD-A16C-146FEB9E00D6}" srcId="{439A7116-D63E-49B3-9364-BC9905DF2DB2}" destId="{11AAED2D-A998-4837-ABC0-270917E51F52}" srcOrd="0" destOrd="0" parTransId="{C7F41809-6359-4B3E-8FB8-4ABE804F91E5}" sibTransId="{B9E7B33E-4442-4A8D-9002-DF636126DB50}"/>
    <dgm:cxn modelId="{B971BEA3-8D8A-4764-9A0B-0ADF7D4E3024}" type="presParOf" srcId="{99519E3E-AAA2-4297-94E7-43AD1EA25F26}" destId="{89E46DD3-66EE-4AEE-AD2E-716208F1BF2D}" srcOrd="0" destOrd="0" presId="urn:microsoft.com/office/officeart/2005/8/layout/vList3#1"/>
    <dgm:cxn modelId="{5078F569-BD4D-41B1-940A-ED891B452441}" type="presParOf" srcId="{89E46DD3-66EE-4AEE-AD2E-716208F1BF2D}" destId="{084D3E1F-A6EA-4A38-B050-71E7A615236C}" srcOrd="0" destOrd="0" presId="urn:microsoft.com/office/officeart/2005/8/layout/vList3#1"/>
    <dgm:cxn modelId="{8C75AEF7-92F8-4555-BE77-343C202CAD94}" type="presParOf" srcId="{89E46DD3-66EE-4AEE-AD2E-716208F1BF2D}" destId="{F5020299-BDC9-46E6-953B-FAD821DF36B3}" srcOrd="1" destOrd="0" presId="urn:microsoft.com/office/officeart/2005/8/layout/vList3#1"/>
    <dgm:cxn modelId="{2966F308-5808-4319-B32B-3BC0F64D5C5B}" type="presParOf" srcId="{99519E3E-AAA2-4297-94E7-43AD1EA25F26}" destId="{DDBB57C3-61F8-441C-BE4D-72246DA74AA5}" srcOrd="1" destOrd="0" presId="urn:microsoft.com/office/officeart/2005/8/layout/vList3#1"/>
    <dgm:cxn modelId="{FD66B334-8F01-410E-ACFB-DA77F7F86CA8}" type="presParOf" srcId="{99519E3E-AAA2-4297-94E7-43AD1EA25F26}" destId="{B271F138-E94E-4FB9-95A2-EECDA803006D}" srcOrd="2" destOrd="0" presId="urn:microsoft.com/office/officeart/2005/8/layout/vList3#1"/>
    <dgm:cxn modelId="{DBEB7500-697D-4621-87F0-05F5C327A8F9}" type="presParOf" srcId="{B271F138-E94E-4FB9-95A2-EECDA803006D}" destId="{76CD48BA-F597-468E-AA6B-A2178666363F}" srcOrd="0" destOrd="0" presId="urn:microsoft.com/office/officeart/2005/8/layout/vList3#1"/>
    <dgm:cxn modelId="{4C29A2F7-9A58-4C6B-BDBC-538C24D1A726}" type="presParOf" srcId="{B271F138-E94E-4FB9-95A2-EECDA803006D}" destId="{9BFE3E3F-B795-4C14-98EA-EA39A524F91A}" srcOrd="1" destOrd="0" presId="urn:microsoft.com/office/officeart/2005/8/layout/vList3#1"/>
    <dgm:cxn modelId="{6FA86271-6095-4060-85AB-68B9EAAB7530}" type="presParOf" srcId="{99519E3E-AAA2-4297-94E7-43AD1EA25F26}" destId="{6680264C-A105-4845-A98F-63588D81591F}" srcOrd="3" destOrd="0" presId="urn:microsoft.com/office/officeart/2005/8/layout/vList3#1"/>
    <dgm:cxn modelId="{37361EDF-818B-4453-AFFA-0C43FDC30080}" type="presParOf" srcId="{99519E3E-AAA2-4297-94E7-43AD1EA25F26}" destId="{A152004A-25F4-4EBE-A5CD-5A0704F1E2C6}" srcOrd="4" destOrd="0" presId="urn:microsoft.com/office/officeart/2005/8/layout/vList3#1"/>
    <dgm:cxn modelId="{C85ED174-D20C-4FEA-963A-23CD04EA7913}" type="presParOf" srcId="{A152004A-25F4-4EBE-A5CD-5A0704F1E2C6}" destId="{CDFF75DE-DF5B-493D-8911-C521175012D2}" srcOrd="0" destOrd="0" presId="urn:microsoft.com/office/officeart/2005/8/layout/vList3#1"/>
    <dgm:cxn modelId="{910F22B9-E9E0-4870-9D23-54B76FE1E187}" type="presParOf" srcId="{A152004A-25F4-4EBE-A5CD-5A0704F1E2C6}" destId="{15EB1751-7A10-4982-8D6E-CB779781C867}" srcOrd="1" destOrd="0" presId="urn:microsoft.com/office/officeart/2005/8/layout/vList3#1"/>
    <dgm:cxn modelId="{E1BF566C-02BE-4891-8169-67CAF1389AC4}" type="presParOf" srcId="{99519E3E-AAA2-4297-94E7-43AD1EA25F26}" destId="{9D573053-48A2-4B16-98EB-7C2CC8164307}" srcOrd="5" destOrd="0" presId="urn:microsoft.com/office/officeart/2005/8/layout/vList3#1"/>
    <dgm:cxn modelId="{59F35875-3EA8-4C5D-A022-7959ADB5C3FB}" type="presParOf" srcId="{99519E3E-AAA2-4297-94E7-43AD1EA25F26}" destId="{1FCF7179-DBD2-48B9-AEB2-5F5DD003E3E5}" srcOrd="6" destOrd="0" presId="urn:microsoft.com/office/officeart/2005/8/layout/vList3#1"/>
    <dgm:cxn modelId="{02CDCD94-EB18-434E-B501-022C4BC4007D}" type="presParOf" srcId="{1FCF7179-DBD2-48B9-AEB2-5F5DD003E3E5}" destId="{19941BCC-E4DF-4DA0-8BB9-66B73BCB2917}" srcOrd="0" destOrd="0" presId="urn:microsoft.com/office/officeart/2005/8/layout/vList3#1"/>
    <dgm:cxn modelId="{2D8BFB93-39BB-434B-8779-585195D4303B}" type="presParOf" srcId="{1FCF7179-DBD2-48B9-AEB2-5F5DD003E3E5}" destId="{7753BB24-E120-4381-A6FD-900189F5AEEB}"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FA640D-BE71-4845-8695-738EF1814642}" type="doc">
      <dgm:prSet loTypeId="urn:microsoft.com/office/officeart/2005/8/layout/radial5" loCatId="relationship" qsTypeId="urn:microsoft.com/office/officeart/2005/8/quickstyle/simple3" qsCatId="simple" csTypeId="urn:microsoft.com/office/officeart/2005/8/colors/colorful1" csCatId="colorful" phldr="1"/>
      <dgm:spPr/>
      <dgm:t>
        <a:bodyPr/>
        <a:lstStyle/>
        <a:p>
          <a:endParaRPr lang="ru-RU"/>
        </a:p>
      </dgm:t>
    </dgm:pt>
    <dgm:pt modelId="{7BDB1C1C-5979-45E3-A544-6D0E14D0EACF}">
      <dgm:prSet phldrT="[Текст]" custT="1"/>
      <dgm:spPr>
        <a:blipFill rotWithShape="0">
          <a:blip xmlns:r="http://schemas.openxmlformats.org/officeDocument/2006/relationships" r:embed="rId1"/>
          <a:stretch>
            <a:fillRect/>
          </a:stretch>
        </a:blipFill>
      </dgm:spPr>
      <dgm:t>
        <a:bodyPr/>
        <a:lstStyle/>
        <a:p>
          <a:endParaRPr lang="ru-RU" sz="1200" dirty="0"/>
        </a:p>
      </dgm:t>
    </dgm:pt>
    <dgm:pt modelId="{0D5E9079-393B-4C91-960A-35879442A820}" type="parTrans" cxnId="{512C8C46-BDB6-4F7D-9CFB-2D2AAC14C600}">
      <dgm:prSet/>
      <dgm:spPr/>
      <dgm:t>
        <a:bodyPr/>
        <a:lstStyle/>
        <a:p>
          <a:endParaRPr lang="ru-RU"/>
        </a:p>
      </dgm:t>
    </dgm:pt>
    <dgm:pt modelId="{1CBC3B26-165C-41BB-A738-434DDB45A956}" type="sibTrans" cxnId="{512C8C46-BDB6-4F7D-9CFB-2D2AAC14C600}">
      <dgm:prSet/>
      <dgm:spPr/>
      <dgm:t>
        <a:bodyPr/>
        <a:lstStyle/>
        <a:p>
          <a:endParaRPr lang="ru-RU"/>
        </a:p>
      </dgm:t>
    </dgm:pt>
    <dgm:pt modelId="{8E9ECECB-C599-471F-BD35-FDF650E3B066}">
      <dgm:prSet phldrT="[Текст]" custT="1"/>
      <dgm:spPr/>
      <dgm:t>
        <a:bodyPr/>
        <a:lstStyle/>
        <a:p>
          <a:pPr marL="0" indent="0">
            <a:tabLst>
              <a:tab pos="0" algn="l"/>
              <a:tab pos="93663" algn="l"/>
            </a:tabLst>
          </a:pPr>
          <a:r>
            <a:rPr lang="ru-RU" sz="1000" dirty="0" smtClean="0"/>
            <a:t>Образование</a:t>
          </a:r>
          <a:endParaRPr lang="ru-RU" sz="1000" dirty="0"/>
        </a:p>
      </dgm:t>
    </dgm:pt>
    <dgm:pt modelId="{C3D69448-C0CC-4CD4-ACEF-A35AF0EEFB92}" type="parTrans" cxnId="{E5B72379-327C-4264-A9FE-F8A65D6FB762}">
      <dgm:prSet/>
      <dgm:spPr/>
      <dgm:t>
        <a:bodyPr/>
        <a:lstStyle/>
        <a:p>
          <a:endParaRPr lang="ru-RU"/>
        </a:p>
      </dgm:t>
    </dgm:pt>
    <dgm:pt modelId="{BA7600C1-6D3E-4E38-9FC1-6E318FF7EE78}" type="sibTrans" cxnId="{E5B72379-327C-4264-A9FE-F8A65D6FB762}">
      <dgm:prSet/>
      <dgm:spPr/>
      <dgm:t>
        <a:bodyPr/>
        <a:lstStyle/>
        <a:p>
          <a:endParaRPr lang="ru-RU"/>
        </a:p>
      </dgm:t>
    </dgm:pt>
    <dgm:pt modelId="{FDF8231D-B171-4185-BF35-713DF543C2ED}">
      <dgm:prSet phldrT="[Текст]" custT="1"/>
      <dgm:spPr/>
      <dgm:t>
        <a:bodyPr/>
        <a:lstStyle/>
        <a:p>
          <a:r>
            <a:rPr lang="ru-RU" sz="1000" dirty="0" smtClean="0"/>
            <a:t>Культура </a:t>
          </a:r>
          <a:endParaRPr lang="ru-RU" sz="1000" dirty="0"/>
        </a:p>
      </dgm:t>
    </dgm:pt>
    <dgm:pt modelId="{FB80FD62-636D-402B-9E99-445314DAD45A}" type="parTrans" cxnId="{16E29333-71FA-4F33-84FA-7C7203695F29}">
      <dgm:prSet/>
      <dgm:spPr/>
      <dgm:t>
        <a:bodyPr/>
        <a:lstStyle/>
        <a:p>
          <a:endParaRPr lang="ru-RU"/>
        </a:p>
      </dgm:t>
    </dgm:pt>
    <dgm:pt modelId="{3100AFBA-84FF-4BDA-AB39-E375BC52D834}" type="sibTrans" cxnId="{16E29333-71FA-4F33-84FA-7C7203695F29}">
      <dgm:prSet/>
      <dgm:spPr/>
      <dgm:t>
        <a:bodyPr/>
        <a:lstStyle/>
        <a:p>
          <a:endParaRPr lang="ru-RU"/>
        </a:p>
      </dgm:t>
    </dgm:pt>
    <dgm:pt modelId="{6815F193-94FE-44AE-B475-C253B9896BEF}">
      <dgm:prSet phldrT="[Текст]" custT="1"/>
      <dgm:spPr/>
      <dgm:t>
        <a:bodyPr/>
        <a:lstStyle/>
        <a:p>
          <a:r>
            <a:rPr lang="ru-RU" sz="1000" dirty="0" smtClean="0"/>
            <a:t>Социальная политика</a:t>
          </a:r>
          <a:endParaRPr lang="ru-RU" sz="1000" dirty="0"/>
        </a:p>
      </dgm:t>
    </dgm:pt>
    <dgm:pt modelId="{A19B775A-E402-46FB-8E5C-F9EB9CC8CC6F}" type="parTrans" cxnId="{E6C2A5BF-4E85-47D8-AEF1-24F1A503CB4A}">
      <dgm:prSet/>
      <dgm:spPr/>
      <dgm:t>
        <a:bodyPr/>
        <a:lstStyle/>
        <a:p>
          <a:endParaRPr lang="ru-RU"/>
        </a:p>
      </dgm:t>
    </dgm:pt>
    <dgm:pt modelId="{F65691DF-72AB-4DE9-82E2-1F4E6FFDC0A8}" type="sibTrans" cxnId="{E6C2A5BF-4E85-47D8-AEF1-24F1A503CB4A}">
      <dgm:prSet/>
      <dgm:spPr/>
      <dgm:t>
        <a:bodyPr/>
        <a:lstStyle/>
        <a:p>
          <a:endParaRPr lang="ru-RU"/>
        </a:p>
      </dgm:t>
    </dgm:pt>
    <dgm:pt modelId="{57C82599-B204-40E8-AEFD-41B9521926CE}">
      <dgm:prSet phldrT="[Текст]" custT="1"/>
      <dgm:spPr/>
      <dgm:t>
        <a:bodyPr/>
        <a:lstStyle/>
        <a:p>
          <a:r>
            <a:rPr lang="ru-RU" sz="900" dirty="0" smtClean="0"/>
            <a:t>Физическая культура и спорт</a:t>
          </a:r>
          <a:endParaRPr lang="ru-RU" sz="900" dirty="0"/>
        </a:p>
      </dgm:t>
    </dgm:pt>
    <dgm:pt modelId="{EB2935AE-6D76-4B2A-B5D1-0BA194605ED1}" type="parTrans" cxnId="{5D393ECE-56A2-47A3-A2A5-EA71ECB976EC}">
      <dgm:prSet/>
      <dgm:spPr/>
      <dgm:t>
        <a:bodyPr/>
        <a:lstStyle/>
        <a:p>
          <a:endParaRPr lang="ru-RU"/>
        </a:p>
      </dgm:t>
    </dgm:pt>
    <dgm:pt modelId="{9A6BF356-6505-41E9-A9FC-BA3071338CCF}" type="sibTrans" cxnId="{5D393ECE-56A2-47A3-A2A5-EA71ECB976EC}">
      <dgm:prSet/>
      <dgm:spPr/>
      <dgm:t>
        <a:bodyPr/>
        <a:lstStyle/>
        <a:p>
          <a:endParaRPr lang="ru-RU"/>
        </a:p>
      </dgm:t>
    </dgm:pt>
    <dgm:pt modelId="{BC32526E-580E-4916-B13C-E24EA9078898}" type="pres">
      <dgm:prSet presAssocID="{8CFA640D-BE71-4845-8695-738EF1814642}" presName="Name0" presStyleCnt="0">
        <dgm:presLayoutVars>
          <dgm:chMax val="1"/>
          <dgm:dir/>
          <dgm:animLvl val="ctr"/>
          <dgm:resizeHandles val="exact"/>
        </dgm:presLayoutVars>
      </dgm:prSet>
      <dgm:spPr/>
      <dgm:t>
        <a:bodyPr/>
        <a:lstStyle/>
        <a:p>
          <a:endParaRPr lang="ru-RU"/>
        </a:p>
      </dgm:t>
    </dgm:pt>
    <dgm:pt modelId="{C461C7CE-2E55-40A9-BCBD-1CB910494DDF}" type="pres">
      <dgm:prSet presAssocID="{7BDB1C1C-5979-45E3-A544-6D0E14D0EACF}" presName="centerShape" presStyleLbl="node0" presStyleIdx="0" presStyleCnt="1" custScaleX="138911" custScaleY="113077"/>
      <dgm:spPr/>
      <dgm:t>
        <a:bodyPr/>
        <a:lstStyle/>
        <a:p>
          <a:endParaRPr lang="ru-RU"/>
        </a:p>
      </dgm:t>
    </dgm:pt>
    <dgm:pt modelId="{DD0E1DD0-A5C7-4639-8370-A163986161E8}" type="pres">
      <dgm:prSet presAssocID="{C3D69448-C0CC-4CD4-ACEF-A35AF0EEFB92}" presName="parTrans" presStyleLbl="sibTrans2D1" presStyleIdx="0" presStyleCnt="4"/>
      <dgm:spPr/>
      <dgm:t>
        <a:bodyPr/>
        <a:lstStyle/>
        <a:p>
          <a:endParaRPr lang="ru-RU"/>
        </a:p>
      </dgm:t>
    </dgm:pt>
    <dgm:pt modelId="{8900C703-B1FF-4E28-8A53-9EEB380A9E18}" type="pres">
      <dgm:prSet presAssocID="{C3D69448-C0CC-4CD4-ACEF-A35AF0EEFB92}" presName="connectorText" presStyleLbl="sibTrans2D1" presStyleIdx="0" presStyleCnt="4"/>
      <dgm:spPr/>
      <dgm:t>
        <a:bodyPr/>
        <a:lstStyle/>
        <a:p>
          <a:endParaRPr lang="ru-RU"/>
        </a:p>
      </dgm:t>
    </dgm:pt>
    <dgm:pt modelId="{4F9F66B6-6EF3-4BBF-83A7-01FE775765EE}" type="pres">
      <dgm:prSet presAssocID="{8E9ECECB-C599-471F-BD35-FDF650E3B066}" presName="node" presStyleLbl="node1" presStyleIdx="0" presStyleCnt="4" custScaleX="213010">
        <dgm:presLayoutVars>
          <dgm:bulletEnabled val="1"/>
        </dgm:presLayoutVars>
      </dgm:prSet>
      <dgm:spPr/>
      <dgm:t>
        <a:bodyPr/>
        <a:lstStyle/>
        <a:p>
          <a:endParaRPr lang="ru-RU"/>
        </a:p>
      </dgm:t>
    </dgm:pt>
    <dgm:pt modelId="{5AB538FF-A658-4BF5-887B-1E9B5B67CDC5}" type="pres">
      <dgm:prSet presAssocID="{FB80FD62-636D-402B-9E99-445314DAD45A}" presName="parTrans" presStyleLbl="sibTrans2D1" presStyleIdx="1" presStyleCnt="4"/>
      <dgm:spPr/>
      <dgm:t>
        <a:bodyPr/>
        <a:lstStyle/>
        <a:p>
          <a:endParaRPr lang="ru-RU"/>
        </a:p>
      </dgm:t>
    </dgm:pt>
    <dgm:pt modelId="{88B9D411-17B6-47A0-B583-0691E877F9A5}" type="pres">
      <dgm:prSet presAssocID="{FB80FD62-636D-402B-9E99-445314DAD45A}" presName="connectorText" presStyleLbl="sibTrans2D1" presStyleIdx="1" presStyleCnt="4"/>
      <dgm:spPr/>
      <dgm:t>
        <a:bodyPr/>
        <a:lstStyle/>
        <a:p>
          <a:endParaRPr lang="ru-RU"/>
        </a:p>
      </dgm:t>
    </dgm:pt>
    <dgm:pt modelId="{B2DD9016-73A9-4C4B-9496-173DE0487AE7}" type="pres">
      <dgm:prSet presAssocID="{FDF8231D-B171-4185-BF35-713DF543C2ED}" presName="node" presStyleLbl="node1" presStyleIdx="1" presStyleCnt="4" custScaleX="159728" custRadScaleRad="122129" custRadScaleInc="2792">
        <dgm:presLayoutVars>
          <dgm:bulletEnabled val="1"/>
        </dgm:presLayoutVars>
      </dgm:prSet>
      <dgm:spPr/>
      <dgm:t>
        <a:bodyPr/>
        <a:lstStyle/>
        <a:p>
          <a:endParaRPr lang="ru-RU"/>
        </a:p>
      </dgm:t>
    </dgm:pt>
    <dgm:pt modelId="{F7FD2506-E767-4736-B63C-A1B55B2CF1CF}" type="pres">
      <dgm:prSet presAssocID="{A19B775A-E402-46FB-8E5C-F9EB9CC8CC6F}" presName="parTrans" presStyleLbl="sibTrans2D1" presStyleIdx="2" presStyleCnt="4"/>
      <dgm:spPr/>
      <dgm:t>
        <a:bodyPr/>
        <a:lstStyle/>
        <a:p>
          <a:endParaRPr lang="ru-RU"/>
        </a:p>
      </dgm:t>
    </dgm:pt>
    <dgm:pt modelId="{188C7B0D-C02E-4F5E-92A3-FF2622E50C48}" type="pres">
      <dgm:prSet presAssocID="{A19B775A-E402-46FB-8E5C-F9EB9CC8CC6F}" presName="connectorText" presStyleLbl="sibTrans2D1" presStyleIdx="2" presStyleCnt="4"/>
      <dgm:spPr/>
      <dgm:t>
        <a:bodyPr/>
        <a:lstStyle/>
        <a:p>
          <a:endParaRPr lang="ru-RU"/>
        </a:p>
      </dgm:t>
    </dgm:pt>
    <dgm:pt modelId="{DC0C0489-D5F6-4860-8ADE-8E8AE708F23F}" type="pres">
      <dgm:prSet presAssocID="{6815F193-94FE-44AE-B475-C253B9896BEF}" presName="node" presStyleLbl="node1" presStyleIdx="2" presStyleCnt="4" custScaleX="189222">
        <dgm:presLayoutVars>
          <dgm:bulletEnabled val="1"/>
        </dgm:presLayoutVars>
      </dgm:prSet>
      <dgm:spPr/>
      <dgm:t>
        <a:bodyPr/>
        <a:lstStyle/>
        <a:p>
          <a:endParaRPr lang="ru-RU"/>
        </a:p>
      </dgm:t>
    </dgm:pt>
    <dgm:pt modelId="{A9BD8B71-C645-42C0-A65A-3DAD2131FD36}" type="pres">
      <dgm:prSet presAssocID="{EB2935AE-6D76-4B2A-B5D1-0BA194605ED1}" presName="parTrans" presStyleLbl="sibTrans2D1" presStyleIdx="3" presStyleCnt="4"/>
      <dgm:spPr/>
      <dgm:t>
        <a:bodyPr/>
        <a:lstStyle/>
        <a:p>
          <a:endParaRPr lang="ru-RU"/>
        </a:p>
      </dgm:t>
    </dgm:pt>
    <dgm:pt modelId="{19C18969-E0B9-409B-BF5B-38DEDDF2449D}" type="pres">
      <dgm:prSet presAssocID="{EB2935AE-6D76-4B2A-B5D1-0BA194605ED1}" presName="connectorText" presStyleLbl="sibTrans2D1" presStyleIdx="3" presStyleCnt="4"/>
      <dgm:spPr/>
      <dgm:t>
        <a:bodyPr/>
        <a:lstStyle/>
        <a:p>
          <a:endParaRPr lang="ru-RU"/>
        </a:p>
      </dgm:t>
    </dgm:pt>
    <dgm:pt modelId="{0A658A0A-A9C1-4A22-974A-9EF823C0A2E3}" type="pres">
      <dgm:prSet presAssocID="{57C82599-B204-40E8-AEFD-41B9521926CE}" presName="node" presStyleLbl="node1" presStyleIdx="3" presStyleCnt="4" custScaleX="163515" custRadScaleRad="122188" custRadScaleInc="4861">
        <dgm:presLayoutVars>
          <dgm:bulletEnabled val="1"/>
        </dgm:presLayoutVars>
      </dgm:prSet>
      <dgm:spPr/>
      <dgm:t>
        <a:bodyPr/>
        <a:lstStyle/>
        <a:p>
          <a:endParaRPr lang="ru-RU"/>
        </a:p>
      </dgm:t>
    </dgm:pt>
  </dgm:ptLst>
  <dgm:cxnLst>
    <dgm:cxn modelId="{2934D62C-0621-4956-9537-55B3D48C100D}" type="presOf" srcId="{C3D69448-C0CC-4CD4-ACEF-A35AF0EEFB92}" destId="{DD0E1DD0-A5C7-4639-8370-A163986161E8}" srcOrd="0" destOrd="0" presId="urn:microsoft.com/office/officeart/2005/8/layout/radial5"/>
    <dgm:cxn modelId="{76EC4C7B-D3AD-40C0-8AEA-E43A19397151}" type="presOf" srcId="{EB2935AE-6D76-4B2A-B5D1-0BA194605ED1}" destId="{A9BD8B71-C645-42C0-A65A-3DAD2131FD36}" srcOrd="0" destOrd="0" presId="urn:microsoft.com/office/officeart/2005/8/layout/radial5"/>
    <dgm:cxn modelId="{E5B72379-327C-4264-A9FE-F8A65D6FB762}" srcId="{7BDB1C1C-5979-45E3-A544-6D0E14D0EACF}" destId="{8E9ECECB-C599-471F-BD35-FDF650E3B066}" srcOrd="0" destOrd="0" parTransId="{C3D69448-C0CC-4CD4-ACEF-A35AF0EEFB92}" sibTransId="{BA7600C1-6D3E-4E38-9FC1-6E318FF7EE78}"/>
    <dgm:cxn modelId="{9C831E3E-FF73-4896-8B83-FEC6872C4CA5}" type="presOf" srcId="{FDF8231D-B171-4185-BF35-713DF543C2ED}" destId="{B2DD9016-73A9-4C4B-9496-173DE0487AE7}" srcOrd="0" destOrd="0" presId="urn:microsoft.com/office/officeart/2005/8/layout/radial5"/>
    <dgm:cxn modelId="{9267BCAD-04D0-41E3-B2FF-956315644BA6}" type="presOf" srcId="{8CFA640D-BE71-4845-8695-738EF1814642}" destId="{BC32526E-580E-4916-B13C-E24EA9078898}" srcOrd="0" destOrd="0" presId="urn:microsoft.com/office/officeart/2005/8/layout/radial5"/>
    <dgm:cxn modelId="{111653C3-6321-44D5-B166-15BFA3250805}" type="presOf" srcId="{7BDB1C1C-5979-45E3-A544-6D0E14D0EACF}" destId="{C461C7CE-2E55-40A9-BCBD-1CB910494DDF}" srcOrd="0" destOrd="0" presId="urn:microsoft.com/office/officeart/2005/8/layout/radial5"/>
    <dgm:cxn modelId="{33342996-0A86-45F8-86F3-B8E6116B71B8}" type="presOf" srcId="{A19B775A-E402-46FB-8E5C-F9EB9CC8CC6F}" destId="{188C7B0D-C02E-4F5E-92A3-FF2622E50C48}" srcOrd="1" destOrd="0" presId="urn:microsoft.com/office/officeart/2005/8/layout/radial5"/>
    <dgm:cxn modelId="{D0ED3A2A-597B-4D3E-9438-913F253AD759}" type="presOf" srcId="{FB80FD62-636D-402B-9E99-445314DAD45A}" destId="{88B9D411-17B6-47A0-B583-0691E877F9A5}" srcOrd="1" destOrd="0" presId="urn:microsoft.com/office/officeart/2005/8/layout/radial5"/>
    <dgm:cxn modelId="{5D393ECE-56A2-47A3-A2A5-EA71ECB976EC}" srcId="{7BDB1C1C-5979-45E3-A544-6D0E14D0EACF}" destId="{57C82599-B204-40E8-AEFD-41B9521926CE}" srcOrd="3" destOrd="0" parTransId="{EB2935AE-6D76-4B2A-B5D1-0BA194605ED1}" sibTransId="{9A6BF356-6505-41E9-A9FC-BA3071338CCF}"/>
    <dgm:cxn modelId="{61F689D6-9341-4655-8730-7DAD8898905B}" type="presOf" srcId="{C3D69448-C0CC-4CD4-ACEF-A35AF0EEFB92}" destId="{8900C703-B1FF-4E28-8A53-9EEB380A9E18}" srcOrd="1" destOrd="0" presId="urn:microsoft.com/office/officeart/2005/8/layout/radial5"/>
    <dgm:cxn modelId="{081826E5-F524-41B9-A451-BF4E64629F65}" type="presOf" srcId="{FB80FD62-636D-402B-9E99-445314DAD45A}" destId="{5AB538FF-A658-4BF5-887B-1E9B5B67CDC5}" srcOrd="0" destOrd="0" presId="urn:microsoft.com/office/officeart/2005/8/layout/radial5"/>
    <dgm:cxn modelId="{DFD83CD1-E152-4E96-ADA0-C8DB82E30844}" type="presOf" srcId="{8E9ECECB-C599-471F-BD35-FDF650E3B066}" destId="{4F9F66B6-6EF3-4BBF-83A7-01FE775765EE}" srcOrd="0" destOrd="0" presId="urn:microsoft.com/office/officeart/2005/8/layout/radial5"/>
    <dgm:cxn modelId="{4DAA66A8-3D83-4A7E-B890-EBC59FF4EA45}" type="presOf" srcId="{57C82599-B204-40E8-AEFD-41B9521926CE}" destId="{0A658A0A-A9C1-4A22-974A-9EF823C0A2E3}" srcOrd="0" destOrd="0" presId="urn:microsoft.com/office/officeart/2005/8/layout/radial5"/>
    <dgm:cxn modelId="{C840C688-AE53-4725-90DD-EDA889761CF4}" type="presOf" srcId="{EB2935AE-6D76-4B2A-B5D1-0BA194605ED1}" destId="{19C18969-E0B9-409B-BF5B-38DEDDF2449D}" srcOrd="1" destOrd="0" presId="urn:microsoft.com/office/officeart/2005/8/layout/radial5"/>
    <dgm:cxn modelId="{FAB5DDF0-5BD7-4DF7-B59F-F3542BEDC819}" type="presOf" srcId="{A19B775A-E402-46FB-8E5C-F9EB9CC8CC6F}" destId="{F7FD2506-E767-4736-B63C-A1B55B2CF1CF}" srcOrd="0" destOrd="0" presId="urn:microsoft.com/office/officeart/2005/8/layout/radial5"/>
    <dgm:cxn modelId="{512C8C46-BDB6-4F7D-9CFB-2D2AAC14C600}" srcId="{8CFA640D-BE71-4845-8695-738EF1814642}" destId="{7BDB1C1C-5979-45E3-A544-6D0E14D0EACF}" srcOrd="0" destOrd="0" parTransId="{0D5E9079-393B-4C91-960A-35879442A820}" sibTransId="{1CBC3B26-165C-41BB-A738-434DDB45A956}"/>
    <dgm:cxn modelId="{E6C2A5BF-4E85-47D8-AEF1-24F1A503CB4A}" srcId="{7BDB1C1C-5979-45E3-A544-6D0E14D0EACF}" destId="{6815F193-94FE-44AE-B475-C253B9896BEF}" srcOrd="2" destOrd="0" parTransId="{A19B775A-E402-46FB-8E5C-F9EB9CC8CC6F}" sibTransId="{F65691DF-72AB-4DE9-82E2-1F4E6FFDC0A8}"/>
    <dgm:cxn modelId="{16E29333-71FA-4F33-84FA-7C7203695F29}" srcId="{7BDB1C1C-5979-45E3-A544-6D0E14D0EACF}" destId="{FDF8231D-B171-4185-BF35-713DF543C2ED}" srcOrd="1" destOrd="0" parTransId="{FB80FD62-636D-402B-9E99-445314DAD45A}" sibTransId="{3100AFBA-84FF-4BDA-AB39-E375BC52D834}"/>
    <dgm:cxn modelId="{ED1594FC-71FB-42FE-900D-93B8CE4B403D}" type="presOf" srcId="{6815F193-94FE-44AE-B475-C253B9896BEF}" destId="{DC0C0489-D5F6-4860-8ADE-8E8AE708F23F}" srcOrd="0" destOrd="0" presId="urn:microsoft.com/office/officeart/2005/8/layout/radial5"/>
    <dgm:cxn modelId="{1A07F32D-B839-40E1-86BB-FBDC7EB0D7FD}" type="presParOf" srcId="{BC32526E-580E-4916-B13C-E24EA9078898}" destId="{C461C7CE-2E55-40A9-BCBD-1CB910494DDF}" srcOrd="0" destOrd="0" presId="urn:microsoft.com/office/officeart/2005/8/layout/radial5"/>
    <dgm:cxn modelId="{8E53F2E9-8463-4E52-98E6-BF3C3ECFE06B}" type="presParOf" srcId="{BC32526E-580E-4916-B13C-E24EA9078898}" destId="{DD0E1DD0-A5C7-4639-8370-A163986161E8}" srcOrd="1" destOrd="0" presId="urn:microsoft.com/office/officeart/2005/8/layout/radial5"/>
    <dgm:cxn modelId="{7EC26090-DA65-40EA-924A-2FF77C7EA2BD}" type="presParOf" srcId="{DD0E1DD0-A5C7-4639-8370-A163986161E8}" destId="{8900C703-B1FF-4E28-8A53-9EEB380A9E18}" srcOrd="0" destOrd="0" presId="urn:microsoft.com/office/officeart/2005/8/layout/radial5"/>
    <dgm:cxn modelId="{17974DDE-F693-45A0-988F-04DDDCF88B73}" type="presParOf" srcId="{BC32526E-580E-4916-B13C-E24EA9078898}" destId="{4F9F66B6-6EF3-4BBF-83A7-01FE775765EE}" srcOrd="2" destOrd="0" presId="urn:microsoft.com/office/officeart/2005/8/layout/radial5"/>
    <dgm:cxn modelId="{2552E359-784A-487A-85A8-33CE4E504D5F}" type="presParOf" srcId="{BC32526E-580E-4916-B13C-E24EA9078898}" destId="{5AB538FF-A658-4BF5-887B-1E9B5B67CDC5}" srcOrd="3" destOrd="0" presId="urn:microsoft.com/office/officeart/2005/8/layout/radial5"/>
    <dgm:cxn modelId="{0309D2F1-E980-4047-BDD7-75A668DB2272}" type="presParOf" srcId="{5AB538FF-A658-4BF5-887B-1E9B5B67CDC5}" destId="{88B9D411-17B6-47A0-B583-0691E877F9A5}" srcOrd="0" destOrd="0" presId="urn:microsoft.com/office/officeart/2005/8/layout/radial5"/>
    <dgm:cxn modelId="{B3DFB0A6-4053-4264-BA7C-F58BB395127D}" type="presParOf" srcId="{BC32526E-580E-4916-B13C-E24EA9078898}" destId="{B2DD9016-73A9-4C4B-9496-173DE0487AE7}" srcOrd="4" destOrd="0" presId="urn:microsoft.com/office/officeart/2005/8/layout/radial5"/>
    <dgm:cxn modelId="{1314B9FD-8103-4F49-AEAD-48EB1D37E9AE}" type="presParOf" srcId="{BC32526E-580E-4916-B13C-E24EA9078898}" destId="{F7FD2506-E767-4736-B63C-A1B55B2CF1CF}" srcOrd="5" destOrd="0" presId="urn:microsoft.com/office/officeart/2005/8/layout/radial5"/>
    <dgm:cxn modelId="{84974FE5-8423-4C8A-AB5E-10D925F36747}" type="presParOf" srcId="{F7FD2506-E767-4736-B63C-A1B55B2CF1CF}" destId="{188C7B0D-C02E-4F5E-92A3-FF2622E50C48}" srcOrd="0" destOrd="0" presId="urn:microsoft.com/office/officeart/2005/8/layout/radial5"/>
    <dgm:cxn modelId="{6CED1B82-C8FB-4357-AF72-46E863B7FB1F}" type="presParOf" srcId="{BC32526E-580E-4916-B13C-E24EA9078898}" destId="{DC0C0489-D5F6-4860-8ADE-8E8AE708F23F}" srcOrd="6" destOrd="0" presId="urn:microsoft.com/office/officeart/2005/8/layout/radial5"/>
    <dgm:cxn modelId="{239ED159-2231-4507-8517-3970D0A0EE0E}" type="presParOf" srcId="{BC32526E-580E-4916-B13C-E24EA9078898}" destId="{A9BD8B71-C645-42C0-A65A-3DAD2131FD36}" srcOrd="7" destOrd="0" presId="urn:microsoft.com/office/officeart/2005/8/layout/radial5"/>
    <dgm:cxn modelId="{F61AC958-08FE-488D-A5C1-9044B094B970}" type="presParOf" srcId="{A9BD8B71-C645-42C0-A65A-3DAD2131FD36}" destId="{19C18969-E0B9-409B-BF5B-38DEDDF2449D}" srcOrd="0" destOrd="0" presId="urn:microsoft.com/office/officeart/2005/8/layout/radial5"/>
    <dgm:cxn modelId="{4C0FDD7C-50D0-4365-B7EA-57DC92594813}" type="presParOf" srcId="{BC32526E-580E-4916-B13C-E24EA9078898}" destId="{0A658A0A-A9C1-4A22-974A-9EF823C0A2E3}"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7A7EA9-D93D-4603-B67E-20816DA4F40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99D818F3-0F62-46D6-BB2A-DB10F69C9E07}">
      <dgm:prSet phldrT="[Текст]"/>
      <dgm:spPr>
        <a:blipFill rotWithShape="0">
          <a:blip xmlns:r="http://schemas.openxmlformats.org/officeDocument/2006/relationships" r:embed="rId1"/>
          <a:stretch>
            <a:fillRect/>
          </a:stretch>
        </a:blipFill>
      </dgm:spPr>
      <dgm:t>
        <a:bodyPr/>
        <a:lstStyle/>
        <a:p>
          <a:r>
            <a:rPr lang="ru-RU" b="1" dirty="0" smtClean="0">
              <a:ln>
                <a:solidFill>
                  <a:srgbClr val="FF0000"/>
                </a:solidFill>
              </a:ln>
              <a:solidFill>
                <a:schemeClr val="bg2">
                  <a:lumMod val="50000"/>
                </a:schemeClr>
              </a:solidFill>
            </a:rPr>
            <a:t>Налог на имущество физических лиц</a:t>
          </a:r>
          <a:endParaRPr lang="ru-RU" b="1" dirty="0">
            <a:ln>
              <a:solidFill>
                <a:srgbClr val="FF0000"/>
              </a:solidFill>
            </a:ln>
            <a:solidFill>
              <a:schemeClr val="bg2">
                <a:lumMod val="50000"/>
              </a:schemeClr>
            </a:solidFill>
          </a:endParaRPr>
        </a:p>
      </dgm:t>
    </dgm:pt>
    <dgm:pt modelId="{896B1F3A-2376-4E98-8FC7-1184E3212D5E}" type="parTrans" cxnId="{2DA7666C-0715-4E5C-84AD-04BF7AD233D1}">
      <dgm:prSet/>
      <dgm:spPr/>
      <dgm:t>
        <a:bodyPr/>
        <a:lstStyle/>
        <a:p>
          <a:endParaRPr lang="ru-RU"/>
        </a:p>
      </dgm:t>
    </dgm:pt>
    <dgm:pt modelId="{B3C23B65-FB75-40D0-B0F2-46A89A838EEC}" type="sibTrans" cxnId="{2DA7666C-0715-4E5C-84AD-04BF7AD233D1}">
      <dgm:prSet/>
      <dgm:spPr/>
      <dgm:t>
        <a:bodyPr/>
        <a:lstStyle/>
        <a:p>
          <a:endParaRPr lang="ru-RU"/>
        </a:p>
      </dgm:t>
    </dgm:pt>
    <dgm:pt modelId="{05C9775E-5746-4D75-ADC7-A7A1E54C1375}">
      <dgm:prSet phldrT="[Текст]" custT="1"/>
      <dgm:spPr/>
      <dgm:t>
        <a:bodyPr/>
        <a:lstStyle/>
        <a:p>
          <a:r>
            <a:rPr lang="ru-RU" sz="1100" dirty="0" smtClean="0">
              <a:latin typeface="Times New Roman" pitchFamily="18" charset="0"/>
              <a:cs typeface="Times New Roman" pitchFamily="18" charset="0"/>
            </a:rPr>
            <a:t>Решение Совета депутатов г.о. Электросталь от 18.11.2014 № 396/74 (в ред. РСД от 05.08.2020 № 443/75) "Об установлении налога на имущество физических лиц", Налоговый Кодекс Российской Федерации</a:t>
          </a:r>
          <a:endParaRPr lang="ru-RU" sz="1100" dirty="0">
            <a:latin typeface="Times New Roman" pitchFamily="18" charset="0"/>
            <a:cs typeface="Times New Roman" pitchFamily="18" charset="0"/>
          </a:endParaRPr>
        </a:p>
      </dgm:t>
    </dgm:pt>
    <dgm:pt modelId="{254A1649-7D80-4A7B-8EE0-29B45304F0D9}" type="parTrans" cxnId="{31ED48A4-2B8F-4D4E-9E60-22BCE3E08A70}">
      <dgm:prSet/>
      <dgm:spPr/>
      <dgm:t>
        <a:bodyPr/>
        <a:lstStyle/>
        <a:p>
          <a:endParaRPr lang="ru-RU"/>
        </a:p>
      </dgm:t>
    </dgm:pt>
    <dgm:pt modelId="{75F7CDD5-7D1B-41D9-AF98-2DEF36E494D8}" type="sibTrans" cxnId="{31ED48A4-2B8F-4D4E-9E60-22BCE3E08A70}">
      <dgm:prSet/>
      <dgm:spPr/>
      <dgm:t>
        <a:bodyPr/>
        <a:lstStyle/>
        <a:p>
          <a:endParaRPr lang="ru-RU"/>
        </a:p>
      </dgm:t>
    </dgm:pt>
    <dgm:pt modelId="{E1013E3B-F332-4945-B968-F968187CBC6D}">
      <dgm:prSet phldrT="[Текст]" custT="1"/>
      <dgm:spPr/>
      <dgm:t>
        <a:bodyPr/>
        <a:lstStyle/>
        <a:p>
          <a:r>
            <a:rPr lang="ru-RU" sz="1100" dirty="0" smtClean="0">
              <a:latin typeface="Times New Roman" pitchFamily="18" charset="0"/>
              <a:cs typeface="Times New Roman" pitchFamily="18" charset="0"/>
            </a:rPr>
            <a:t>Ставки налога: если кадастровая стоимость объекта не превышает 300 млн. руб. – 0,1% для квартир и комнат,  для жилых домов, на землях населенных пунктов в черте городского округа Электросталь; 0,3% для жилых домов, расположенных на территории населенного пункта город Электросталь Московской области, для объектов незавершенного строительства в случае строительства жилого дома, для единых комплексов с </a:t>
          </a:r>
          <a:r>
            <a:rPr lang="ru-RU" sz="1100" dirty="0" err="1" smtClean="0">
              <a:latin typeface="Times New Roman" pitchFamily="18" charset="0"/>
              <a:cs typeface="Times New Roman" pitchFamily="18" charset="0"/>
            </a:rPr>
            <a:t>хотя-бы</a:t>
          </a:r>
          <a:r>
            <a:rPr lang="ru-RU" sz="1100" dirty="0" smtClean="0">
              <a:latin typeface="Times New Roman" pitchFamily="18" charset="0"/>
              <a:cs typeface="Times New Roman" pitchFamily="18" charset="0"/>
            </a:rPr>
            <a:t> одним жилым домом, для гаража и </a:t>
          </a:r>
          <a:r>
            <a:rPr lang="ru-RU" sz="1100" dirty="0" err="1" smtClean="0">
              <a:latin typeface="Times New Roman" pitchFamily="18" charset="0"/>
              <a:cs typeface="Times New Roman" pitchFamily="18" charset="0"/>
            </a:rPr>
            <a:t>машиноместа</a:t>
          </a:r>
          <a:r>
            <a:rPr lang="ru-RU" sz="1100" dirty="0" smtClean="0">
              <a:latin typeface="Times New Roman" pitchFamily="18" charset="0"/>
              <a:cs typeface="Times New Roman" pitchFamily="18" charset="0"/>
            </a:rPr>
            <a:t>, для строений для ведения личного подсобного хозяйства с площадью до 50 кв.м.; 0,5% в отношении прочих объектов налогообложения стоимостью до 300 млн. руб.; 2% для объектов стоимостью выше 300 млн. руб.</a:t>
          </a:r>
          <a:endParaRPr lang="ru-RU" sz="1100" dirty="0">
            <a:latin typeface="Times New Roman" pitchFamily="18" charset="0"/>
            <a:cs typeface="Times New Roman" pitchFamily="18" charset="0"/>
          </a:endParaRPr>
        </a:p>
      </dgm:t>
    </dgm:pt>
    <dgm:pt modelId="{FAFE6F6B-1432-4817-8955-A037726914E8}" type="parTrans" cxnId="{3022031C-5738-4BCE-9B44-582E5A0DE950}">
      <dgm:prSet/>
      <dgm:spPr/>
      <dgm:t>
        <a:bodyPr/>
        <a:lstStyle/>
        <a:p>
          <a:endParaRPr lang="ru-RU"/>
        </a:p>
      </dgm:t>
    </dgm:pt>
    <dgm:pt modelId="{E27918A0-E331-4736-B608-F7AA001DB375}" type="sibTrans" cxnId="{3022031C-5738-4BCE-9B44-582E5A0DE950}">
      <dgm:prSet/>
      <dgm:spPr/>
      <dgm:t>
        <a:bodyPr/>
        <a:lstStyle/>
        <a:p>
          <a:endParaRPr lang="ru-RU"/>
        </a:p>
      </dgm:t>
    </dgm:pt>
    <dgm:pt modelId="{D5B1FE89-07B7-4F90-8D17-29D973800876}">
      <dgm:prSet phldrT="[Текст]"/>
      <dgm:spPr>
        <a:blipFill rotWithShape="0">
          <a:blip xmlns:r="http://schemas.openxmlformats.org/officeDocument/2006/relationships" r:embed="rId2"/>
          <a:stretch>
            <a:fillRect/>
          </a:stretch>
        </a:blipFill>
      </dgm:spPr>
      <dgm:t>
        <a:bodyPr/>
        <a:lstStyle/>
        <a:p>
          <a:r>
            <a:rPr lang="ru-RU" b="1" dirty="0" smtClean="0">
              <a:ln>
                <a:solidFill>
                  <a:srgbClr val="FF0000"/>
                </a:solidFill>
              </a:ln>
              <a:solidFill>
                <a:schemeClr val="bg2">
                  <a:lumMod val="50000"/>
                </a:schemeClr>
              </a:solidFill>
            </a:rPr>
            <a:t>Земельный налог</a:t>
          </a:r>
          <a:endParaRPr lang="ru-RU" b="1" dirty="0">
            <a:ln>
              <a:solidFill>
                <a:srgbClr val="FF0000"/>
              </a:solidFill>
            </a:ln>
            <a:solidFill>
              <a:schemeClr val="bg2">
                <a:lumMod val="50000"/>
              </a:schemeClr>
            </a:solidFill>
          </a:endParaRPr>
        </a:p>
      </dgm:t>
    </dgm:pt>
    <dgm:pt modelId="{76CD3EFD-5E6C-4974-92FD-21BA9274EC89}" type="parTrans" cxnId="{5528EE19-9178-4205-8619-CF4F81914AB2}">
      <dgm:prSet/>
      <dgm:spPr/>
      <dgm:t>
        <a:bodyPr/>
        <a:lstStyle/>
        <a:p>
          <a:endParaRPr lang="ru-RU"/>
        </a:p>
      </dgm:t>
    </dgm:pt>
    <dgm:pt modelId="{E01B11BD-3EC8-4CA8-97CD-79256556628D}" type="sibTrans" cxnId="{5528EE19-9178-4205-8619-CF4F81914AB2}">
      <dgm:prSet/>
      <dgm:spPr/>
      <dgm:t>
        <a:bodyPr/>
        <a:lstStyle/>
        <a:p>
          <a:endParaRPr lang="ru-RU"/>
        </a:p>
      </dgm:t>
    </dgm:pt>
    <dgm:pt modelId="{6E933F4A-9EA1-4D10-AC01-3A66390589BB}">
      <dgm:prSet phldrT="[Текст]" custT="1"/>
      <dgm:spPr/>
      <dgm:t>
        <a:bodyPr anchor="ctr"/>
        <a:lstStyle/>
        <a:p>
          <a:r>
            <a:rPr lang="ru-RU" sz="1100" dirty="0" smtClean="0">
              <a:latin typeface="Times New Roman" pitchFamily="18" charset="0"/>
              <a:cs typeface="Times New Roman" pitchFamily="18" charset="0"/>
            </a:rPr>
            <a:t>Решение Совета депутатов г.о. Электросталь от 31.10.2017 № 216/37 (в ред. от 26.02.2020 № 411/70) "Об установлении земельного налога", Налоговый Кодекс Российской Федерации</a:t>
          </a:r>
          <a:endParaRPr lang="ru-RU" sz="1100" dirty="0">
            <a:latin typeface="Times New Roman" pitchFamily="18" charset="0"/>
            <a:cs typeface="Times New Roman" pitchFamily="18" charset="0"/>
          </a:endParaRPr>
        </a:p>
      </dgm:t>
    </dgm:pt>
    <dgm:pt modelId="{B1082531-6D85-42B4-B114-7A9F95C06E6F}" type="parTrans" cxnId="{7DCD7D73-AAB2-4677-93FA-9E7FCDB97A65}">
      <dgm:prSet/>
      <dgm:spPr/>
      <dgm:t>
        <a:bodyPr/>
        <a:lstStyle/>
        <a:p>
          <a:endParaRPr lang="ru-RU"/>
        </a:p>
      </dgm:t>
    </dgm:pt>
    <dgm:pt modelId="{A4906222-ED61-4F87-B124-975DE37DB535}" type="sibTrans" cxnId="{7DCD7D73-AAB2-4677-93FA-9E7FCDB97A65}">
      <dgm:prSet/>
      <dgm:spPr/>
      <dgm:t>
        <a:bodyPr/>
        <a:lstStyle/>
        <a:p>
          <a:endParaRPr lang="ru-RU"/>
        </a:p>
      </dgm:t>
    </dgm:pt>
    <dgm:pt modelId="{F4956329-733C-416A-B56D-920242BA01B4}">
      <dgm:prSet phldrT="[Текст]" custT="1"/>
      <dgm:spPr/>
      <dgm:t>
        <a:bodyPr anchor="ctr"/>
        <a:lstStyle/>
        <a:p>
          <a:r>
            <a:rPr lang="ru-RU" sz="1100" dirty="0" smtClean="0">
              <a:latin typeface="Times New Roman" pitchFamily="18" charset="0"/>
              <a:cs typeface="Times New Roman" pitchFamily="18" charset="0"/>
            </a:rPr>
            <a:t>Ставки налога: 0,3% кадастровой стоимости земельного участка, занятого жилищным фондом, используемого для индивидуального жилищного строительства, занятым жилищным фондом, гаражными кооперативами и используемыми </a:t>
          </a:r>
          <a:r>
            <a:rPr lang="ru-RU" sz="1100" dirty="0" err="1" smtClean="0">
              <a:latin typeface="Times New Roman" pitchFamily="18" charset="0"/>
              <a:cs typeface="Times New Roman" pitchFamily="18" charset="0"/>
            </a:rPr>
            <a:t>сельхозугодьями</a:t>
          </a:r>
          <a:r>
            <a:rPr lang="ru-RU" sz="1100" dirty="0" smtClean="0">
              <a:latin typeface="Times New Roman" pitchFamily="18" charset="0"/>
              <a:cs typeface="Times New Roman" pitchFamily="18" charset="0"/>
            </a:rPr>
            <a:t> в черте города; 1,5% в отношении  неиспользуемых сельхозугодий в черте города и иных земельных участков.</a:t>
          </a:r>
          <a:endParaRPr lang="ru-RU" sz="1100" dirty="0">
            <a:latin typeface="Times New Roman" pitchFamily="18" charset="0"/>
            <a:cs typeface="Times New Roman" pitchFamily="18" charset="0"/>
          </a:endParaRPr>
        </a:p>
      </dgm:t>
    </dgm:pt>
    <dgm:pt modelId="{50664A51-C3AC-4443-9CD7-1F8202544812}" type="parTrans" cxnId="{7C78595F-D2BC-43EC-A1BE-6986CED32D5E}">
      <dgm:prSet/>
      <dgm:spPr/>
      <dgm:t>
        <a:bodyPr/>
        <a:lstStyle/>
        <a:p>
          <a:endParaRPr lang="ru-RU"/>
        </a:p>
      </dgm:t>
    </dgm:pt>
    <dgm:pt modelId="{122E1CB3-98C7-4C62-8D05-604913828622}" type="sibTrans" cxnId="{7C78595F-D2BC-43EC-A1BE-6986CED32D5E}">
      <dgm:prSet/>
      <dgm:spPr/>
      <dgm:t>
        <a:bodyPr/>
        <a:lstStyle/>
        <a:p>
          <a:endParaRPr lang="ru-RU"/>
        </a:p>
      </dgm:t>
    </dgm:pt>
    <dgm:pt modelId="{1C74ED12-D126-43AB-8D39-1E58A965C21A}" type="pres">
      <dgm:prSet presAssocID="{A97A7EA9-D93D-4603-B67E-20816DA4F406}" presName="Name0" presStyleCnt="0">
        <dgm:presLayoutVars>
          <dgm:dir/>
          <dgm:animLvl val="lvl"/>
          <dgm:resizeHandles/>
        </dgm:presLayoutVars>
      </dgm:prSet>
      <dgm:spPr/>
      <dgm:t>
        <a:bodyPr/>
        <a:lstStyle/>
        <a:p>
          <a:endParaRPr lang="ru-RU"/>
        </a:p>
      </dgm:t>
    </dgm:pt>
    <dgm:pt modelId="{5F60AEE1-3765-4AB7-9F2F-7F85508F7A67}" type="pres">
      <dgm:prSet presAssocID="{99D818F3-0F62-46D6-BB2A-DB10F69C9E07}" presName="linNode" presStyleCnt="0"/>
      <dgm:spPr/>
    </dgm:pt>
    <dgm:pt modelId="{AF377D4C-3033-43F6-A6C9-0A250F1D318E}" type="pres">
      <dgm:prSet presAssocID="{99D818F3-0F62-46D6-BB2A-DB10F69C9E07}" presName="parentShp" presStyleLbl="node1" presStyleIdx="0" presStyleCnt="2">
        <dgm:presLayoutVars>
          <dgm:bulletEnabled val="1"/>
        </dgm:presLayoutVars>
      </dgm:prSet>
      <dgm:spPr/>
      <dgm:t>
        <a:bodyPr/>
        <a:lstStyle/>
        <a:p>
          <a:endParaRPr lang="ru-RU"/>
        </a:p>
      </dgm:t>
    </dgm:pt>
    <dgm:pt modelId="{9BD4C8C3-87AA-49AD-9FD5-45CD644F2B33}" type="pres">
      <dgm:prSet presAssocID="{99D818F3-0F62-46D6-BB2A-DB10F69C9E07}" presName="childShp" presStyleLbl="bgAccFollowNode1" presStyleIdx="0" presStyleCnt="2" custScaleX="188297" custScaleY="107760">
        <dgm:presLayoutVars>
          <dgm:bulletEnabled val="1"/>
        </dgm:presLayoutVars>
      </dgm:prSet>
      <dgm:spPr/>
      <dgm:t>
        <a:bodyPr/>
        <a:lstStyle/>
        <a:p>
          <a:endParaRPr lang="ru-RU"/>
        </a:p>
      </dgm:t>
    </dgm:pt>
    <dgm:pt modelId="{AEA104AD-BBA3-4E34-9A26-E5E7C350B2B2}" type="pres">
      <dgm:prSet presAssocID="{B3C23B65-FB75-40D0-B0F2-46A89A838EEC}" presName="spacing" presStyleCnt="0"/>
      <dgm:spPr/>
    </dgm:pt>
    <dgm:pt modelId="{537E1106-D72C-428D-942A-13C31B75AEEC}" type="pres">
      <dgm:prSet presAssocID="{D5B1FE89-07B7-4F90-8D17-29D973800876}" presName="linNode" presStyleCnt="0"/>
      <dgm:spPr/>
    </dgm:pt>
    <dgm:pt modelId="{7C6F495E-58D4-448F-9917-B28A67E79253}" type="pres">
      <dgm:prSet presAssocID="{D5B1FE89-07B7-4F90-8D17-29D973800876}" presName="parentShp" presStyleLbl="node1" presStyleIdx="1" presStyleCnt="2" custScaleX="101661" custLinFactNeighborX="1281" custLinFactNeighborY="56">
        <dgm:presLayoutVars>
          <dgm:bulletEnabled val="1"/>
        </dgm:presLayoutVars>
      </dgm:prSet>
      <dgm:spPr/>
      <dgm:t>
        <a:bodyPr/>
        <a:lstStyle/>
        <a:p>
          <a:endParaRPr lang="ru-RU"/>
        </a:p>
      </dgm:t>
    </dgm:pt>
    <dgm:pt modelId="{9D723A0D-242A-4B01-8FC8-4A806591D45A}" type="pres">
      <dgm:prSet presAssocID="{D5B1FE89-07B7-4F90-8D17-29D973800876}" presName="childShp" presStyleLbl="bgAccFollowNode1" presStyleIdx="1" presStyleCnt="2" custScaleX="197989">
        <dgm:presLayoutVars>
          <dgm:bulletEnabled val="1"/>
        </dgm:presLayoutVars>
      </dgm:prSet>
      <dgm:spPr/>
      <dgm:t>
        <a:bodyPr/>
        <a:lstStyle/>
        <a:p>
          <a:endParaRPr lang="ru-RU"/>
        </a:p>
      </dgm:t>
    </dgm:pt>
  </dgm:ptLst>
  <dgm:cxnLst>
    <dgm:cxn modelId="{58EB74DD-5CE5-433C-9C48-51251C967205}" type="presOf" srcId="{99D818F3-0F62-46D6-BB2A-DB10F69C9E07}" destId="{AF377D4C-3033-43F6-A6C9-0A250F1D318E}" srcOrd="0" destOrd="0" presId="urn:microsoft.com/office/officeart/2005/8/layout/vList6"/>
    <dgm:cxn modelId="{2DA7666C-0715-4E5C-84AD-04BF7AD233D1}" srcId="{A97A7EA9-D93D-4603-B67E-20816DA4F406}" destId="{99D818F3-0F62-46D6-BB2A-DB10F69C9E07}" srcOrd="0" destOrd="0" parTransId="{896B1F3A-2376-4E98-8FC7-1184E3212D5E}" sibTransId="{B3C23B65-FB75-40D0-B0F2-46A89A838EEC}"/>
    <dgm:cxn modelId="{3022031C-5738-4BCE-9B44-582E5A0DE950}" srcId="{99D818F3-0F62-46D6-BB2A-DB10F69C9E07}" destId="{E1013E3B-F332-4945-B968-F968187CBC6D}" srcOrd="1" destOrd="0" parTransId="{FAFE6F6B-1432-4817-8955-A037726914E8}" sibTransId="{E27918A0-E331-4736-B608-F7AA001DB375}"/>
    <dgm:cxn modelId="{7C78595F-D2BC-43EC-A1BE-6986CED32D5E}" srcId="{D5B1FE89-07B7-4F90-8D17-29D973800876}" destId="{F4956329-733C-416A-B56D-920242BA01B4}" srcOrd="1" destOrd="0" parTransId="{50664A51-C3AC-4443-9CD7-1F8202544812}" sibTransId="{122E1CB3-98C7-4C62-8D05-604913828622}"/>
    <dgm:cxn modelId="{7DCD7D73-AAB2-4677-93FA-9E7FCDB97A65}" srcId="{D5B1FE89-07B7-4F90-8D17-29D973800876}" destId="{6E933F4A-9EA1-4D10-AC01-3A66390589BB}" srcOrd="0" destOrd="0" parTransId="{B1082531-6D85-42B4-B114-7A9F95C06E6F}" sibTransId="{A4906222-ED61-4F87-B124-975DE37DB535}"/>
    <dgm:cxn modelId="{3A3A5C6C-F7CB-4AEC-9720-7A5F7410F69B}" type="presOf" srcId="{05C9775E-5746-4D75-ADC7-A7A1E54C1375}" destId="{9BD4C8C3-87AA-49AD-9FD5-45CD644F2B33}" srcOrd="0" destOrd="0" presId="urn:microsoft.com/office/officeart/2005/8/layout/vList6"/>
    <dgm:cxn modelId="{5528EE19-9178-4205-8619-CF4F81914AB2}" srcId="{A97A7EA9-D93D-4603-B67E-20816DA4F406}" destId="{D5B1FE89-07B7-4F90-8D17-29D973800876}" srcOrd="1" destOrd="0" parTransId="{76CD3EFD-5E6C-4974-92FD-21BA9274EC89}" sibTransId="{E01B11BD-3EC8-4CA8-97CD-79256556628D}"/>
    <dgm:cxn modelId="{967CA6AB-D44F-4422-B84E-0925766A8AA3}" type="presOf" srcId="{E1013E3B-F332-4945-B968-F968187CBC6D}" destId="{9BD4C8C3-87AA-49AD-9FD5-45CD644F2B33}" srcOrd="0" destOrd="1" presId="urn:microsoft.com/office/officeart/2005/8/layout/vList6"/>
    <dgm:cxn modelId="{32820032-4F90-4D1F-8279-4F81E474BDE6}" type="presOf" srcId="{6E933F4A-9EA1-4D10-AC01-3A66390589BB}" destId="{9D723A0D-242A-4B01-8FC8-4A806591D45A}" srcOrd="0" destOrd="0" presId="urn:microsoft.com/office/officeart/2005/8/layout/vList6"/>
    <dgm:cxn modelId="{31ED48A4-2B8F-4D4E-9E60-22BCE3E08A70}" srcId="{99D818F3-0F62-46D6-BB2A-DB10F69C9E07}" destId="{05C9775E-5746-4D75-ADC7-A7A1E54C1375}" srcOrd="0" destOrd="0" parTransId="{254A1649-7D80-4A7B-8EE0-29B45304F0D9}" sibTransId="{75F7CDD5-7D1B-41D9-AF98-2DEF36E494D8}"/>
    <dgm:cxn modelId="{6FBEEE8E-8D5C-4E19-9796-8DF755EC4DC8}" type="presOf" srcId="{D5B1FE89-07B7-4F90-8D17-29D973800876}" destId="{7C6F495E-58D4-448F-9917-B28A67E79253}" srcOrd="0" destOrd="0" presId="urn:microsoft.com/office/officeart/2005/8/layout/vList6"/>
    <dgm:cxn modelId="{4A6F2F0B-971D-4DB7-9245-56328B9BA60C}" type="presOf" srcId="{A97A7EA9-D93D-4603-B67E-20816DA4F406}" destId="{1C74ED12-D126-43AB-8D39-1E58A965C21A}" srcOrd="0" destOrd="0" presId="urn:microsoft.com/office/officeart/2005/8/layout/vList6"/>
    <dgm:cxn modelId="{D6E32B4C-0152-424C-BF4B-8FE603DD4AEC}" type="presOf" srcId="{F4956329-733C-416A-B56D-920242BA01B4}" destId="{9D723A0D-242A-4B01-8FC8-4A806591D45A}" srcOrd="0" destOrd="1" presId="urn:microsoft.com/office/officeart/2005/8/layout/vList6"/>
    <dgm:cxn modelId="{6CA3A294-64C4-44AF-A16A-2BBAD07D160D}" type="presParOf" srcId="{1C74ED12-D126-43AB-8D39-1E58A965C21A}" destId="{5F60AEE1-3765-4AB7-9F2F-7F85508F7A67}" srcOrd="0" destOrd="0" presId="urn:microsoft.com/office/officeart/2005/8/layout/vList6"/>
    <dgm:cxn modelId="{A873B490-2457-4636-8B39-E4BD7FF55A45}" type="presParOf" srcId="{5F60AEE1-3765-4AB7-9F2F-7F85508F7A67}" destId="{AF377D4C-3033-43F6-A6C9-0A250F1D318E}" srcOrd="0" destOrd="0" presId="urn:microsoft.com/office/officeart/2005/8/layout/vList6"/>
    <dgm:cxn modelId="{8450DEF5-C17B-4A69-B139-56F020849C17}" type="presParOf" srcId="{5F60AEE1-3765-4AB7-9F2F-7F85508F7A67}" destId="{9BD4C8C3-87AA-49AD-9FD5-45CD644F2B33}" srcOrd="1" destOrd="0" presId="urn:microsoft.com/office/officeart/2005/8/layout/vList6"/>
    <dgm:cxn modelId="{38E5E3A6-E57B-4EB8-AB8B-F2C1227DB0F9}" type="presParOf" srcId="{1C74ED12-D126-43AB-8D39-1E58A965C21A}" destId="{AEA104AD-BBA3-4E34-9A26-E5E7C350B2B2}" srcOrd="1" destOrd="0" presId="urn:microsoft.com/office/officeart/2005/8/layout/vList6"/>
    <dgm:cxn modelId="{759DB984-AC6F-4F8C-ACDE-D2F25A3BDBF2}" type="presParOf" srcId="{1C74ED12-D126-43AB-8D39-1E58A965C21A}" destId="{537E1106-D72C-428D-942A-13C31B75AEEC}" srcOrd="2" destOrd="0" presId="urn:microsoft.com/office/officeart/2005/8/layout/vList6"/>
    <dgm:cxn modelId="{4A04B02C-69BF-4696-84BC-E76F3A4CFD17}" type="presParOf" srcId="{537E1106-D72C-428D-942A-13C31B75AEEC}" destId="{7C6F495E-58D4-448F-9917-B28A67E79253}" srcOrd="0" destOrd="0" presId="urn:microsoft.com/office/officeart/2005/8/layout/vList6"/>
    <dgm:cxn modelId="{342F0F61-67F7-40F6-8FE8-A2F403D71162}" type="presParOf" srcId="{537E1106-D72C-428D-942A-13C31B75AEEC}" destId="{9D723A0D-242A-4B01-8FC8-4A806591D45A}"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856B93-A25A-4F56-BF4C-9CDD43EB88C3}" type="doc">
      <dgm:prSet loTypeId="urn:microsoft.com/office/officeart/2005/8/layout/pyramid1" loCatId="pyramid" qsTypeId="urn:microsoft.com/office/officeart/2005/8/quickstyle/simple1" qsCatId="simple" csTypeId="urn:microsoft.com/office/officeart/2005/8/colors/accent1_2" csCatId="accent1" phldr="1"/>
      <dgm:spPr/>
    </dgm:pt>
    <dgm:pt modelId="{72ABA7EB-9348-4760-A43B-309472025BE9}">
      <dgm:prSet phldrT="[Текст]" custT="1"/>
      <dgm:spPr/>
      <dgm:t>
        <a:bodyPr anchor="ctr" anchorCtr="0"/>
        <a:lstStyle/>
        <a:p>
          <a:pPr>
            <a:spcAft>
              <a:spcPts val="0"/>
            </a:spcAft>
          </a:pPr>
          <a:endParaRPr lang="ru-RU" sz="1400" dirty="0" smtClean="0"/>
        </a:p>
        <a:p>
          <a:pPr>
            <a:spcAft>
              <a:spcPts val="0"/>
            </a:spcAft>
          </a:pPr>
          <a:endParaRPr lang="ru-RU" sz="1400" dirty="0" smtClean="0"/>
        </a:p>
        <a:p>
          <a:pPr>
            <a:spcAft>
              <a:spcPts val="0"/>
            </a:spcAft>
          </a:pPr>
          <a:endParaRPr lang="ru-RU" sz="1400" dirty="0" smtClean="0"/>
        </a:p>
        <a:p>
          <a:pPr>
            <a:spcAft>
              <a:spcPts val="0"/>
            </a:spcAft>
          </a:pPr>
          <a:endParaRPr lang="ru-RU" sz="1400" b="1" dirty="0" smtClean="0"/>
        </a:p>
        <a:p>
          <a:pPr>
            <a:spcAft>
              <a:spcPts val="0"/>
            </a:spcAft>
          </a:pPr>
          <a:endParaRPr lang="ru-RU" sz="1400" b="1" dirty="0" smtClean="0"/>
        </a:p>
        <a:p>
          <a:pPr>
            <a:spcAft>
              <a:spcPts val="0"/>
            </a:spcAft>
          </a:pPr>
          <a:r>
            <a:rPr lang="ru-RU" sz="1600" b="0" dirty="0" smtClean="0"/>
            <a:t>Программа</a:t>
          </a:r>
          <a:endParaRPr lang="ru-RU" sz="1600" b="0" dirty="0"/>
        </a:p>
      </dgm:t>
    </dgm:pt>
    <dgm:pt modelId="{CCCEA94F-284B-49D8-988F-ADC652E000E5}" type="parTrans" cxnId="{3BA028EF-E76F-4BE2-A4AF-8B80F7849890}">
      <dgm:prSet/>
      <dgm:spPr/>
      <dgm:t>
        <a:bodyPr/>
        <a:lstStyle/>
        <a:p>
          <a:endParaRPr lang="ru-RU"/>
        </a:p>
      </dgm:t>
    </dgm:pt>
    <dgm:pt modelId="{E5BBDD40-D43E-4683-826E-E2E9B60158A3}" type="sibTrans" cxnId="{3BA028EF-E76F-4BE2-A4AF-8B80F7849890}">
      <dgm:prSet/>
      <dgm:spPr/>
      <dgm:t>
        <a:bodyPr/>
        <a:lstStyle/>
        <a:p>
          <a:endParaRPr lang="ru-RU"/>
        </a:p>
      </dgm:t>
    </dgm:pt>
    <dgm:pt modelId="{1E59FB95-83B7-41AC-8571-22B5DCC309CB}">
      <dgm:prSet phldrT="[Текст]" custT="1"/>
      <dgm:spPr/>
      <dgm:t>
        <a:bodyPr/>
        <a:lstStyle/>
        <a:p>
          <a:r>
            <a:rPr lang="ru-RU" sz="1600" dirty="0" smtClean="0"/>
            <a:t>Основное мероприятие</a:t>
          </a:r>
          <a:endParaRPr lang="ru-RU" sz="1600" dirty="0"/>
        </a:p>
      </dgm:t>
    </dgm:pt>
    <dgm:pt modelId="{C31A5140-882A-465F-A3C1-8F8CBB7F5F54}" type="parTrans" cxnId="{42440920-52FA-4528-8697-AAE6FD46E078}">
      <dgm:prSet/>
      <dgm:spPr/>
      <dgm:t>
        <a:bodyPr/>
        <a:lstStyle/>
        <a:p>
          <a:endParaRPr lang="ru-RU"/>
        </a:p>
      </dgm:t>
    </dgm:pt>
    <dgm:pt modelId="{2F2BD5D2-C2C8-4D2D-A628-E5DF276B00AC}" type="sibTrans" cxnId="{42440920-52FA-4528-8697-AAE6FD46E078}">
      <dgm:prSet/>
      <dgm:spPr/>
      <dgm:t>
        <a:bodyPr/>
        <a:lstStyle/>
        <a:p>
          <a:endParaRPr lang="ru-RU"/>
        </a:p>
      </dgm:t>
    </dgm:pt>
    <dgm:pt modelId="{92924328-5DD4-4E81-A010-2E2319E8C795}">
      <dgm:prSet phldrT="[Текст]" custT="1"/>
      <dgm:spPr/>
      <dgm:t>
        <a:bodyPr/>
        <a:lstStyle/>
        <a:p>
          <a:r>
            <a:rPr lang="ru-RU" sz="1600" dirty="0" smtClean="0"/>
            <a:t>Мероприятие</a:t>
          </a:r>
          <a:r>
            <a:rPr lang="ru-RU" sz="1900" dirty="0" smtClean="0"/>
            <a:t> </a:t>
          </a:r>
          <a:endParaRPr lang="ru-RU" sz="1900" dirty="0"/>
        </a:p>
      </dgm:t>
    </dgm:pt>
    <dgm:pt modelId="{A8C30119-25D1-47A9-B210-7C319013C27B}" type="parTrans" cxnId="{0E805051-1872-42AF-9AF3-8B2914CFAB4E}">
      <dgm:prSet/>
      <dgm:spPr/>
      <dgm:t>
        <a:bodyPr/>
        <a:lstStyle/>
        <a:p>
          <a:endParaRPr lang="ru-RU"/>
        </a:p>
      </dgm:t>
    </dgm:pt>
    <dgm:pt modelId="{A46FB8B7-894C-448F-B6F6-B0A4F93D9B20}" type="sibTrans" cxnId="{0E805051-1872-42AF-9AF3-8B2914CFAB4E}">
      <dgm:prSet/>
      <dgm:spPr/>
      <dgm:t>
        <a:bodyPr/>
        <a:lstStyle/>
        <a:p>
          <a:endParaRPr lang="ru-RU"/>
        </a:p>
      </dgm:t>
    </dgm:pt>
    <dgm:pt modelId="{805A44C2-98CE-44BC-A820-7FD782B54388}">
      <dgm:prSet phldrT="[Текст]" custT="1"/>
      <dgm:spPr/>
      <dgm:t>
        <a:bodyPr/>
        <a:lstStyle/>
        <a:p>
          <a:r>
            <a:rPr lang="ru-RU" sz="1600" dirty="0" smtClean="0"/>
            <a:t>Цель</a:t>
          </a:r>
          <a:endParaRPr lang="ru-RU" sz="1600" dirty="0"/>
        </a:p>
      </dgm:t>
    </dgm:pt>
    <dgm:pt modelId="{203931FB-16C2-4843-B1F6-EACC8FE2BDEF}" type="parTrans" cxnId="{4EDDEF12-B649-457B-99BA-52423D287677}">
      <dgm:prSet/>
      <dgm:spPr/>
      <dgm:t>
        <a:bodyPr/>
        <a:lstStyle/>
        <a:p>
          <a:endParaRPr lang="ru-RU"/>
        </a:p>
      </dgm:t>
    </dgm:pt>
    <dgm:pt modelId="{7335261F-4B90-4AEF-A8EB-77B79EF268D4}" type="sibTrans" cxnId="{4EDDEF12-B649-457B-99BA-52423D287677}">
      <dgm:prSet/>
      <dgm:spPr/>
      <dgm:t>
        <a:bodyPr/>
        <a:lstStyle/>
        <a:p>
          <a:endParaRPr lang="ru-RU"/>
        </a:p>
      </dgm:t>
    </dgm:pt>
    <dgm:pt modelId="{751A996B-CED6-4895-9B22-7D621D59BD69}">
      <dgm:prSet phldrT="[Текст]" custT="1"/>
      <dgm:spPr/>
      <dgm:t>
        <a:bodyPr/>
        <a:lstStyle/>
        <a:p>
          <a:r>
            <a:rPr lang="ru-RU" sz="1600" dirty="0" smtClean="0"/>
            <a:t>Подпрограмма</a:t>
          </a:r>
          <a:endParaRPr lang="ru-RU" sz="1600" dirty="0"/>
        </a:p>
      </dgm:t>
    </dgm:pt>
    <dgm:pt modelId="{5B56BA16-1E81-4294-9A04-43ECEA8F6317}" type="parTrans" cxnId="{A4F78C9D-7F92-4E14-A695-1144324B8658}">
      <dgm:prSet/>
      <dgm:spPr/>
      <dgm:t>
        <a:bodyPr/>
        <a:lstStyle/>
        <a:p>
          <a:endParaRPr lang="ru-RU"/>
        </a:p>
      </dgm:t>
    </dgm:pt>
    <dgm:pt modelId="{3E2EE0E6-C7FA-4A26-93D0-3B26256DB27C}" type="sibTrans" cxnId="{A4F78C9D-7F92-4E14-A695-1144324B8658}">
      <dgm:prSet/>
      <dgm:spPr/>
      <dgm:t>
        <a:bodyPr/>
        <a:lstStyle/>
        <a:p>
          <a:endParaRPr lang="ru-RU"/>
        </a:p>
      </dgm:t>
    </dgm:pt>
    <dgm:pt modelId="{C261E7EF-20A1-4F6C-A228-F231BC3B9528}" type="pres">
      <dgm:prSet presAssocID="{D8856B93-A25A-4F56-BF4C-9CDD43EB88C3}" presName="Name0" presStyleCnt="0">
        <dgm:presLayoutVars>
          <dgm:dir/>
          <dgm:animLvl val="lvl"/>
          <dgm:resizeHandles val="exact"/>
        </dgm:presLayoutVars>
      </dgm:prSet>
      <dgm:spPr/>
    </dgm:pt>
    <dgm:pt modelId="{725D35A9-0C76-438E-834E-657EB8AF3FAB}" type="pres">
      <dgm:prSet presAssocID="{72ABA7EB-9348-4760-A43B-309472025BE9}" presName="Name8" presStyleCnt="0"/>
      <dgm:spPr/>
    </dgm:pt>
    <dgm:pt modelId="{77D3D78E-31D2-4EF2-A115-920D79F0105F}" type="pres">
      <dgm:prSet presAssocID="{72ABA7EB-9348-4760-A43B-309472025BE9}" presName="level" presStyleLbl="node1" presStyleIdx="0" presStyleCnt="5" custScaleY="220406">
        <dgm:presLayoutVars>
          <dgm:chMax val="1"/>
          <dgm:bulletEnabled val="1"/>
        </dgm:presLayoutVars>
      </dgm:prSet>
      <dgm:spPr/>
      <dgm:t>
        <a:bodyPr/>
        <a:lstStyle/>
        <a:p>
          <a:endParaRPr lang="ru-RU"/>
        </a:p>
      </dgm:t>
    </dgm:pt>
    <dgm:pt modelId="{DA22DD5A-ACC7-411C-A6CF-8BBD69884563}" type="pres">
      <dgm:prSet presAssocID="{72ABA7EB-9348-4760-A43B-309472025BE9}" presName="levelTx" presStyleLbl="revTx" presStyleIdx="0" presStyleCnt="0">
        <dgm:presLayoutVars>
          <dgm:chMax val="1"/>
          <dgm:bulletEnabled val="1"/>
        </dgm:presLayoutVars>
      </dgm:prSet>
      <dgm:spPr/>
      <dgm:t>
        <a:bodyPr/>
        <a:lstStyle/>
        <a:p>
          <a:endParaRPr lang="ru-RU"/>
        </a:p>
      </dgm:t>
    </dgm:pt>
    <dgm:pt modelId="{3394EF66-A9BA-47B0-B26C-0A6B0C90C2FE}" type="pres">
      <dgm:prSet presAssocID="{805A44C2-98CE-44BC-A820-7FD782B54388}" presName="Name8" presStyleCnt="0"/>
      <dgm:spPr/>
    </dgm:pt>
    <dgm:pt modelId="{BD7F8844-BD48-4FF5-B922-03327E6E88CA}" type="pres">
      <dgm:prSet presAssocID="{805A44C2-98CE-44BC-A820-7FD782B54388}" presName="level" presStyleLbl="node1" presStyleIdx="1" presStyleCnt="5">
        <dgm:presLayoutVars>
          <dgm:chMax val="1"/>
          <dgm:bulletEnabled val="1"/>
        </dgm:presLayoutVars>
      </dgm:prSet>
      <dgm:spPr/>
      <dgm:t>
        <a:bodyPr/>
        <a:lstStyle/>
        <a:p>
          <a:endParaRPr lang="ru-RU"/>
        </a:p>
      </dgm:t>
    </dgm:pt>
    <dgm:pt modelId="{A5BB472C-0BEF-4290-A3A1-DE91E8D35459}" type="pres">
      <dgm:prSet presAssocID="{805A44C2-98CE-44BC-A820-7FD782B54388}" presName="levelTx" presStyleLbl="revTx" presStyleIdx="0" presStyleCnt="0">
        <dgm:presLayoutVars>
          <dgm:chMax val="1"/>
          <dgm:bulletEnabled val="1"/>
        </dgm:presLayoutVars>
      </dgm:prSet>
      <dgm:spPr/>
      <dgm:t>
        <a:bodyPr/>
        <a:lstStyle/>
        <a:p>
          <a:endParaRPr lang="ru-RU"/>
        </a:p>
      </dgm:t>
    </dgm:pt>
    <dgm:pt modelId="{BD73F588-CCF4-44D5-82CD-01B14CA36B3A}" type="pres">
      <dgm:prSet presAssocID="{751A996B-CED6-4895-9B22-7D621D59BD69}" presName="Name8" presStyleCnt="0"/>
      <dgm:spPr/>
    </dgm:pt>
    <dgm:pt modelId="{45B5A583-8AE0-441E-BA60-2EBA18848940}" type="pres">
      <dgm:prSet presAssocID="{751A996B-CED6-4895-9B22-7D621D59BD69}" presName="level" presStyleLbl="node1" presStyleIdx="2" presStyleCnt="5">
        <dgm:presLayoutVars>
          <dgm:chMax val="1"/>
          <dgm:bulletEnabled val="1"/>
        </dgm:presLayoutVars>
      </dgm:prSet>
      <dgm:spPr/>
      <dgm:t>
        <a:bodyPr/>
        <a:lstStyle/>
        <a:p>
          <a:endParaRPr lang="ru-RU"/>
        </a:p>
      </dgm:t>
    </dgm:pt>
    <dgm:pt modelId="{61D3B7D5-2D9F-4E96-B9D7-B2A9D92331A3}" type="pres">
      <dgm:prSet presAssocID="{751A996B-CED6-4895-9B22-7D621D59BD69}" presName="levelTx" presStyleLbl="revTx" presStyleIdx="0" presStyleCnt="0">
        <dgm:presLayoutVars>
          <dgm:chMax val="1"/>
          <dgm:bulletEnabled val="1"/>
        </dgm:presLayoutVars>
      </dgm:prSet>
      <dgm:spPr/>
      <dgm:t>
        <a:bodyPr/>
        <a:lstStyle/>
        <a:p>
          <a:endParaRPr lang="ru-RU"/>
        </a:p>
      </dgm:t>
    </dgm:pt>
    <dgm:pt modelId="{2B66B118-CEB4-4BBE-85E8-FB96D31D471A}" type="pres">
      <dgm:prSet presAssocID="{1E59FB95-83B7-41AC-8571-22B5DCC309CB}" presName="Name8" presStyleCnt="0"/>
      <dgm:spPr/>
    </dgm:pt>
    <dgm:pt modelId="{6F490BC6-BBD3-4D81-81BE-254D433881DF}" type="pres">
      <dgm:prSet presAssocID="{1E59FB95-83B7-41AC-8571-22B5DCC309CB}" presName="level" presStyleLbl="node1" presStyleIdx="3" presStyleCnt="5">
        <dgm:presLayoutVars>
          <dgm:chMax val="1"/>
          <dgm:bulletEnabled val="1"/>
        </dgm:presLayoutVars>
      </dgm:prSet>
      <dgm:spPr/>
      <dgm:t>
        <a:bodyPr/>
        <a:lstStyle/>
        <a:p>
          <a:endParaRPr lang="ru-RU"/>
        </a:p>
      </dgm:t>
    </dgm:pt>
    <dgm:pt modelId="{F92E5178-3D4E-4559-829E-8E1D751397D6}" type="pres">
      <dgm:prSet presAssocID="{1E59FB95-83B7-41AC-8571-22B5DCC309CB}" presName="levelTx" presStyleLbl="revTx" presStyleIdx="0" presStyleCnt="0">
        <dgm:presLayoutVars>
          <dgm:chMax val="1"/>
          <dgm:bulletEnabled val="1"/>
        </dgm:presLayoutVars>
      </dgm:prSet>
      <dgm:spPr/>
      <dgm:t>
        <a:bodyPr/>
        <a:lstStyle/>
        <a:p>
          <a:endParaRPr lang="ru-RU"/>
        </a:p>
      </dgm:t>
    </dgm:pt>
    <dgm:pt modelId="{A5B9E399-2588-4699-A26D-34A9F1BFC509}" type="pres">
      <dgm:prSet presAssocID="{92924328-5DD4-4E81-A010-2E2319E8C795}" presName="Name8" presStyleCnt="0"/>
      <dgm:spPr/>
    </dgm:pt>
    <dgm:pt modelId="{293A202F-535E-4119-82C5-54600B4241DB}" type="pres">
      <dgm:prSet presAssocID="{92924328-5DD4-4E81-A010-2E2319E8C795}" presName="level" presStyleLbl="node1" presStyleIdx="4" presStyleCnt="5">
        <dgm:presLayoutVars>
          <dgm:chMax val="1"/>
          <dgm:bulletEnabled val="1"/>
        </dgm:presLayoutVars>
      </dgm:prSet>
      <dgm:spPr/>
      <dgm:t>
        <a:bodyPr/>
        <a:lstStyle/>
        <a:p>
          <a:endParaRPr lang="ru-RU"/>
        </a:p>
      </dgm:t>
    </dgm:pt>
    <dgm:pt modelId="{9D64F3A0-4FAE-4C83-8C54-8E4E02ACF01F}" type="pres">
      <dgm:prSet presAssocID="{92924328-5DD4-4E81-A010-2E2319E8C795}" presName="levelTx" presStyleLbl="revTx" presStyleIdx="0" presStyleCnt="0">
        <dgm:presLayoutVars>
          <dgm:chMax val="1"/>
          <dgm:bulletEnabled val="1"/>
        </dgm:presLayoutVars>
      </dgm:prSet>
      <dgm:spPr/>
      <dgm:t>
        <a:bodyPr/>
        <a:lstStyle/>
        <a:p>
          <a:endParaRPr lang="ru-RU"/>
        </a:p>
      </dgm:t>
    </dgm:pt>
  </dgm:ptLst>
  <dgm:cxnLst>
    <dgm:cxn modelId="{9CAC7506-8556-4E56-BDB9-977E8B4D5BB4}" type="presOf" srcId="{751A996B-CED6-4895-9B22-7D621D59BD69}" destId="{45B5A583-8AE0-441E-BA60-2EBA18848940}" srcOrd="0" destOrd="0" presId="urn:microsoft.com/office/officeart/2005/8/layout/pyramid1"/>
    <dgm:cxn modelId="{12105939-BEAA-404F-821A-4BC381191281}" type="presOf" srcId="{92924328-5DD4-4E81-A010-2E2319E8C795}" destId="{293A202F-535E-4119-82C5-54600B4241DB}" srcOrd="0" destOrd="0" presId="urn:microsoft.com/office/officeart/2005/8/layout/pyramid1"/>
    <dgm:cxn modelId="{0E805051-1872-42AF-9AF3-8B2914CFAB4E}" srcId="{D8856B93-A25A-4F56-BF4C-9CDD43EB88C3}" destId="{92924328-5DD4-4E81-A010-2E2319E8C795}" srcOrd="4" destOrd="0" parTransId="{A8C30119-25D1-47A9-B210-7C319013C27B}" sibTransId="{A46FB8B7-894C-448F-B6F6-B0A4F93D9B20}"/>
    <dgm:cxn modelId="{4EDDEF12-B649-457B-99BA-52423D287677}" srcId="{D8856B93-A25A-4F56-BF4C-9CDD43EB88C3}" destId="{805A44C2-98CE-44BC-A820-7FD782B54388}" srcOrd="1" destOrd="0" parTransId="{203931FB-16C2-4843-B1F6-EACC8FE2BDEF}" sibTransId="{7335261F-4B90-4AEF-A8EB-77B79EF268D4}"/>
    <dgm:cxn modelId="{5201AE64-3931-43EC-B4AE-8C3A5A1FF505}" type="presOf" srcId="{72ABA7EB-9348-4760-A43B-309472025BE9}" destId="{DA22DD5A-ACC7-411C-A6CF-8BBD69884563}" srcOrd="1" destOrd="0" presId="urn:microsoft.com/office/officeart/2005/8/layout/pyramid1"/>
    <dgm:cxn modelId="{3F5E1CC0-28C7-4A5C-A4A1-6775CAA57C42}" type="presOf" srcId="{805A44C2-98CE-44BC-A820-7FD782B54388}" destId="{A5BB472C-0BEF-4290-A3A1-DE91E8D35459}" srcOrd="1" destOrd="0" presId="urn:microsoft.com/office/officeart/2005/8/layout/pyramid1"/>
    <dgm:cxn modelId="{CD13B26D-10DF-4150-B09D-E05B89F66FE9}" type="presOf" srcId="{805A44C2-98CE-44BC-A820-7FD782B54388}" destId="{BD7F8844-BD48-4FF5-B922-03327E6E88CA}" srcOrd="0" destOrd="0" presId="urn:microsoft.com/office/officeart/2005/8/layout/pyramid1"/>
    <dgm:cxn modelId="{F1A1915F-E47A-455B-B8BF-5FF035F907B0}" type="presOf" srcId="{751A996B-CED6-4895-9B22-7D621D59BD69}" destId="{61D3B7D5-2D9F-4E96-B9D7-B2A9D92331A3}" srcOrd="1" destOrd="0" presId="urn:microsoft.com/office/officeart/2005/8/layout/pyramid1"/>
    <dgm:cxn modelId="{A4F78C9D-7F92-4E14-A695-1144324B8658}" srcId="{D8856B93-A25A-4F56-BF4C-9CDD43EB88C3}" destId="{751A996B-CED6-4895-9B22-7D621D59BD69}" srcOrd="2" destOrd="0" parTransId="{5B56BA16-1E81-4294-9A04-43ECEA8F6317}" sibTransId="{3E2EE0E6-C7FA-4A26-93D0-3B26256DB27C}"/>
    <dgm:cxn modelId="{EC86511F-2E7A-4575-8E99-368D42218B17}" type="presOf" srcId="{92924328-5DD4-4E81-A010-2E2319E8C795}" destId="{9D64F3A0-4FAE-4C83-8C54-8E4E02ACF01F}" srcOrd="1" destOrd="0" presId="urn:microsoft.com/office/officeart/2005/8/layout/pyramid1"/>
    <dgm:cxn modelId="{5490FEE2-6399-49E6-8398-3EDED70056DA}" type="presOf" srcId="{D8856B93-A25A-4F56-BF4C-9CDD43EB88C3}" destId="{C261E7EF-20A1-4F6C-A228-F231BC3B9528}" srcOrd="0" destOrd="0" presId="urn:microsoft.com/office/officeart/2005/8/layout/pyramid1"/>
    <dgm:cxn modelId="{42440920-52FA-4528-8697-AAE6FD46E078}" srcId="{D8856B93-A25A-4F56-BF4C-9CDD43EB88C3}" destId="{1E59FB95-83B7-41AC-8571-22B5DCC309CB}" srcOrd="3" destOrd="0" parTransId="{C31A5140-882A-465F-A3C1-8F8CBB7F5F54}" sibTransId="{2F2BD5D2-C2C8-4D2D-A628-E5DF276B00AC}"/>
    <dgm:cxn modelId="{12037F88-EF80-4AC3-82CF-650015ECA754}" type="presOf" srcId="{1E59FB95-83B7-41AC-8571-22B5DCC309CB}" destId="{6F490BC6-BBD3-4D81-81BE-254D433881DF}" srcOrd="0" destOrd="0" presId="urn:microsoft.com/office/officeart/2005/8/layout/pyramid1"/>
    <dgm:cxn modelId="{E01D659F-B821-4B6F-BC37-B6C433DDAF13}" type="presOf" srcId="{1E59FB95-83B7-41AC-8571-22B5DCC309CB}" destId="{F92E5178-3D4E-4559-829E-8E1D751397D6}" srcOrd="1" destOrd="0" presId="urn:microsoft.com/office/officeart/2005/8/layout/pyramid1"/>
    <dgm:cxn modelId="{3BA028EF-E76F-4BE2-A4AF-8B80F7849890}" srcId="{D8856B93-A25A-4F56-BF4C-9CDD43EB88C3}" destId="{72ABA7EB-9348-4760-A43B-309472025BE9}" srcOrd="0" destOrd="0" parTransId="{CCCEA94F-284B-49D8-988F-ADC652E000E5}" sibTransId="{E5BBDD40-D43E-4683-826E-E2E9B60158A3}"/>
    <dgm:cxn modelId="{4946A658-1C0D-4EA9-B045-7EAE27A0E241}" type="presOf" srcId="{72ABA7EB-9348-4760-A43B-309472025BE9}" destId="{77D3D78E-31D2-4EF2-A115-920D79F0105F}" srcOrd="0" destOrd="0" presId="urn:microsoft.com/office/officeart/2005/8/layout/pyramid1"/>
    <dgm:cxn modelId="{6A2EC673-191E-4F67-9257-1C13F13B195A}" type="presParOf" srcId="{C261E7EF-20A1-4F6C-A228-F231BC3B9528}" destId="{725D35A9-0C76-438E-834E-657EB8AF3FAB}" srcOrd="0" destOrd="0" presId="urn:microsoft.com/office/officeart/2005/8/layout/pyramid1"/>
    <dgm:cxn modelId="{676B3F53-E137-4E1A-91B0-6660D5DEEAD4}" type="presParOf" srcId="{725D35A9-0C76-438E-834E-657EB8AF3FAB}" destId="{77D3D78E-31D2-4EF2-A115-920D79F0105F}" srcOrd="0" destOrd="0" presId="urn:microsoft.com/office/officeart/2005/8/layout/pyramid1"/>
    <dgm:cxn modelId="{37A5B9A5-E33E-401B-9ECB-1E44B8A36BB0}" type="presParOf" srcId="{725D35A9-0C76-438E-834E-657EB8AF3FAB}" destId="{DA22DD5A-ACC7-411C-A6CF-8BBD69884563}" srcOrd="1" destOrd="0" presId="urn:microsoft.com/office/officeart/2005/8/layout/pyramid1"/>
    <dgm:cxn modelId="{DF7D98C3-F72F-4996-B32B-FFCF882CE4C5}" type="presParOf" srcId="{C261E7EF-20A1-4F6C-A228-F231BC3B9528}" destId="{3394EF66-A9BA-47B0-B26C-0A6B0C90C2FE}" srcOrd="1" destOrd="0" presId="urn:microsoft.com/office/officeart/2005/8/layout/pyramid1"/>
    <dgm:cxn modelId="{CD7689D5-C879-4AD9-813C-3748E4FA9CEF}" type="presParOf" srcId="{3394EF66-A9BA-47B0-B26C-0A6B0C90C2FE}" destId="{BD7F8844-BD48-4FF5-B922-03327E6E88CA}" srcOrd="0" destOrd="0" presId="urn:microsoft.com/office/officeart/2005/8/layout/pyramid1"/>
    <dgm:cxn modelId="{9C8821C3-D16F-48E1-83AA-F241CA44BD75}" type="presParOf" srcId="{3394EF66-A9BA-47B0-B26C-0A6B0C90C2FE}" destId="{A5BB472C-0BEF-4290-A3A1-DE91E8D35459}" srcOrd="1" destOrd="0" presId="urn:microsoft.com/office/officeart/2005/8/layout/pyramid1"/>
    <dgm:cxn modelId="{41BE1FE9-3040-49D5-978D-3B3ED7EA043B}" type="presParOf" srcId="{C261E7EF-20A1-4F6C-A228-F231BC3B9528}" destId="{BD73F588-CCF4-44D5-82CD-01B14CA36B3A}" srcOrd="2" destOrd="0" presId="urn:microsoft.com/office/officeart/2005/8/layout/pyramid1"/>
    <dgm:cxn modelId="{337CC9B3-AB56-4DA1-BB49-383C352CDDD7}" type="presParOf" srcId="{BD73F588-CCF4-44D5-82CD-01B14CA36B3A}" destId="{45B5A583-8AE0-441E-BA60-2EBA18848940}" srcOrd="0" destOrd="0" presId="urn:microsoft.com/office/officeart/2005/8/layout/pyramid1"/>
    <dgm:cxn modelId="{1BECF1E5-4358-4D09-AB23-BFF6E9C5E434}" type="presParOf" srcId="{BD73F588-CCF4-44D5-82CD-01B14CA36B3A}" destId="{61D3B7D5-2D9F-4E96-B9D7-B2A9D92331A3}" srcOrd="1" destOrd="0" presId="urn:microsoft.com/office/officeart/2005/8/layout/pyramid1"/>
    <dgm:cxn modelId="{3E56E849-B9F9-4394-8278-5FBDBD12CB75}" type="presParOf" srcId="{C261E7EF-20A1-4F6C-A228-F231BC3B9528}" destId="{2B66B118-CEB4-4BBE-85E8-FB96D31D471A}" srcOrd="3" destOrd="0" presId="urn:microsoft.com/office/officeart/2005/8/layout/pyramid1"/>
    <dgm:cxn modelId="{872ACFE8-7F97-45DA-B0FF-2BFAE17C13C1}" type="presParOf" srcId="{2B66B118-CEB4-4BBE-85E8-FB96D31D471A}" destId="{6F490BC6-BBD3-4D81-81BE-254D433881DF}" srcOrd="0" destOrd="0" presId="urn:microsoft.com/office/officeart/2005/8/layout/pyramid1"/>
    <dgm:cxn modelId="{C93DB34F-4AF1-4906-BCF6-F7920E01A2E6}" type="presParOf" srcId="{2B66B118-CEB4-4BBE-85E8-FB96D31D471A}" destId="{F92E5178-3D4E-4559-829E-8E1D751397D6}" srcOrd="1" destOrd="0" presId="urn:microsoft.com/office/officeart/2005/8/layout/pyramid1"/>
    <dgm:cxn modelId="{09980A4A-6F62-4E48-AFC2-D9C9E60D14ED}" type="presParOf" srcId="{C261E7EF-20A1-4F6C-A228-F231BC3B9528}" destId="{A5B9E399-2588-4699-A26D-34A9F1BFC509}" srcOrd="4" destOrd="0" presId="urn:microsoft.com/office/officeart/2005/8/layout/pyramid1"/>
    <dgm:cxn modelId="{97E8B2DF-2FC1-40E3-B3A3-EB6EAA8553B4}" type="presParOf" srcId="{A5B9E399-2588-4699-A26D-34A9F1BFC509}" destId="{293A202F-535E-4119-82C5-54600B4241DB}" srcOrd="0" destOrd="0" presId="urn:microsoft.com/office/officeart/2005/8/layout/pyramid1"/>
    <dgm:cxn modelId="{60969761-82B4-4E08-B46C-7A71B5AB9874}" type="presParOf" srcId="{A5B9E399-2588-4699-A26D-34A9F1BFC509}" destId="{9D64F3A0-4FAE-4C83-8C54-8E4E02ACF01F}"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A6F5F8-C072-4D42-B8BC-FFB36EEA7CD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62304952-1EAB-4D16-9899-2C04E5F99927}">
      <dgm:prSet phldrT="[Текст]" custT="1"/>
      <dgm:spPr/>
      <dgm:t>
        <a:bodyPr/>
        <a:lstStyle/>
        <a:p>
          <a:r>
            <a:rPr lang="ru-RU" sz="900" dirty="0" smtClean="0">
              <a:solidFill>
                <a:schemeClr val="tx1"/>
              </a:solidFill>
            </a:rPr>
            <a:t>Сбор и подготовка (обновление) необходимой информации</a:t>
          </a:r>
          <a:endParaRPr lang="ru-RU" sz="900" dirty="0">
            <a:solidFill>
              <a:schemeClr val="tx1"/>
            </a:solidFill>
          </a:endParaRPr>
        </a:p>
      </dgm:t>
    </dgm:pt>
    <dgm:pt modelId="{23258CAF-FF49-4437-AB27-9F7183B2A079}" type="parTrans" cxnId="{342C2139-11E6-476C-9215-5037AEAE7D07}">
      <dgm:prSet/>
      <dgm:spPr/>
      <dgm:t>
        <a:bodyPr/>
        <a:lstStyle/>
        <a:p>
          <a:endParaRPr lang="ru-RU"/>
        </a:p>
      </dgm:t>
    </dgm:pt>
    <dgm:pt modelId="{7A29717C-4D2C-4E18-9A1A-C18EF1364D4B}" type="sibTrans" cxnId="{342C2139-11E6-476C-9215-5037AEAE7D07}">
      <dgm:prSet/>
      <dgm:spPr>
        <a:ln w="19050"/>
      </dgm:spPr>
      <dgm:t>
        <a:bodyPr/>
        <a:lstStyle/>
        <a:p>
          <a:endParaRPr lang="ru-RU"/>
        </a:p>
      </dgm:t>
    </dgm:pt>
    <dgm:pt modelId="{3EB30A4E-AC08-4C85-B106-A2638964388F}">
      <dgm:prSet phldrT="[Текст]" custT="1"/>
      <dgm:spPr/>
      <dgm:t>
        <a:bodyPr/>
        <a:lstStyle/>
        <a:p>
          <a:r>
            <a:rPr lang="ru-RU" sz="900" dirty="0" smtClean="0">
              <a:solidFill>
                <a:schemeClr val="tx1"/>
              </a:solidFill>
            </a:rPr>
            <a:t>Выработка (редактирование) плана решения конкретных социально-экономических задач</a:t>
          </a:r>
          <a:endParaRPr lang="ru-RU" sz="900" dirty="0">
            <a:solidFill>
              <a:schemeClr val="tx1"/>
            </a:solidFill>
          </a:endParaRPr>
        </a:p>
      </dgm:t>
    </dgm:pt>
    <dgm:pt modelId="{4FA789B3-61B7-4561-8FA8-4385506781A2}" type="parTrans" cxnId="{F133B591-1D9C-4911-AEE7-9EABEB1F6ECF}">
      <dgm:prSet/>
      <dgm:spPr/>
      <dgm:t>
        <a:bodyPr/>
        <a:lstStyle/>
        <a:p>
          <a:endParaRPr lang="ru-RU"/>
        </a:p>
      </dgm:t>
    </dgm:pt>
    <dgm:pt modelId="{184B80C6-90F4-46F1-8515-F5B883FA5D86}" type="sibTrans" cxnId="{F133B591-1D9C-4911-AEE7-9EABEB1F6ECF}">
      <dgm:prSet/>
      <dgm:spPr>
        <a:ln w="19050"/>
      </dgm:spPr>
      <dgm:t>
        <a:bodyPr/>
        <a:lstStyle/>
        <a:p>
          <a:endParaRPr lang="ru-RU"/>
        </a:p>
      </dgm:t>
    </dgm:pt>
    <dgm:pt modelId="{11636F39-CE2D-45EB-ADCD-41D3353C5211}">
      <dgm:prSet phldrT="[Текст]" custT="1"/>
      <dgm:spPr/>
      <dgm:t>
        <a:bodyPr/>
        <a:lstStyle/>
        <a:p>
          <a:r>
            <a:rPr lang="ru-RU" sz="1000" dirty="0" smtClean="0">
              <a:solidFill>
                <a:schemeClr val="tx1"/>
              </a:solidFill>
            </a:rPr>
            <a:t>Формирование (редактирование) </a:t>
          </a:r>
          <a:r>
            <a:rPr lang="ru-RU" sz="900" dirty="0" smtClean="0">
              <a:solidFill>
                <a:schemeClr val="tx1"/>
              </a:solidFill>
            </a:rPr>
            <a:t>муниципальной</a:t>
          </a:r>
          <a:r>
            <a:rPr lang="ru-RU" sz="1000" dirty="0" smtClean="0">
              <a:solidFill>
                <a:schemeClr val="tx1"/>
              </a:solidFill>
            </a:rPr>
            <a:t> программы </a:t>
          </a:r>
          <a:endParaRPr lang="ru-RU" sz="1000" dirty="0">
            <a:solidFill>
              <a:schemeClr val="tx1"/>
            </a:solidFill>
          </a:endParaRPr>
        </a:p>
      </dgm:t>
    </dgm:pt>
    <dgm:pt modelId="{87FF8988-E5EA-4285-A676-F3E7CDC7E155}" type="parTrans" cxnId="{C67126F0-C2AB-4F44-85FE-127E4F5B5246}">
      <dgm:prSet/>
      <dgm:spPr/>
      <dgm:t>
        <a:bodyPr/>
        <a:lstStyle/>
        <a:p>
          <a:endParaRPr lang="ru-RU"/>
        </a:p>
      </dgm:t>
    </dgm:pt>
    <dgm:pt modelId="{2942B38F-3E98-4B82-873C-54D18EEA2659}" type="sibTrans" cxnId="{C67126F0-C2AB-4F44-85FE-127E4F5B5246}">
      <dgm:prSet/>
      <dgm:spPr>
        <a:ln w="19050"/>
      </dgm:spPr>
      <dgm:t>
        <a:bodyPr/>
        <a:lstStyle/>
        <a:p>
          <a:endParaRPr lang="ru-RU"/>
        </a:p>
      </dgm:t>
    </dgm:pt>
    <dgm:pt modelId="{6332C118-9168-45CD-AE9F-75F23D08643D}">
      <dgm:prSet phldrT="[Текст]" custT="1"/>
      <dgm:spPr/>
      <dgm:t>
        <a:bodyPr/>
        <a:lstStyle/>
        <a:p>
          <a:r>
            <a:rPr lang="ru-RU" sz="1000" dirty="0" smtClean="0">
              <a:solidFill>
                <a:schemeClr val="tx1"/>
              </a:solidFill>
            </a:rPr>
            <a:t>Исполнение муниципальной программы</a:t>
          </a:r>
          <a:endParaRPr lang="ru-RU" sz="1000" dirty="0">
            <a:solidFill>
              <a:schemeClr val="tx1"/>
            </a:solidFill>
          </a:endParaRPr>
        </a:p>
      </dgm:t>
    </dgm:pt>
    <dgm:pt modelId="{8CD497A5-1BD5-4CF8-9619-0D2AF8C77C89}" type="parTrans" cxnId="{C786EB25-79C2-4602-936C-C24459A19A93}">
      <dgm:prSet/>
      <dgm:spPr/>
      <dgm:t>
        <a:bodyPr/>
        <a:lstStyle/>
        <a:p>
          <a:endParaRPr lang="ru-RU"/>
        </a:p>
      </dgm:t>
    </dgm:pt>
    <dgm:pt modelId="{D5ABED70-F478-4FC3-B20E-8318A75EEE65}" type="sibTrans" cxnId="{C786EB25-79C2-4602-936C-C24459A19A93}">
      <dgm:prSet/>
      <dgm:spPr>
        <a:ln w="19050"/>
      </dgm:spPr>
      <dgm:t>
        <a:bodyPr/>
        <a:lstStyle/>
        <a:p>
          <a:endParaRPr lang="ru-RU"/>
        </a:p>
      </dgm:t>
    </dgm:pt>
    <dgm:pt modelId="{D32495F3-38FD-4FA6-AE3B-3EEEF68C1716}">
      <dgm:prSet phldrT="[Текст]" custT="1"/>
      <dgm:spPr/>
      <dgm:t>
        <a:bodyPr/>
        <a:lstStyle/>
        <a:p>
          <a:r>
            <a:rPr lang="ru-RU" sz="1000" dirty="0" smtClean="0">
              <a:solidFill>
                <a:schemeClr val="tx1"/>
              </a:solidFill>
            </a:rPr>
            <a:t>Контроль исполнения муниципальной программы</a:t>
          </a:r>
          <a:endParaRPr lang="ru-RU" sz="1000" dirty="0">
            <a:solidFill>
              <a:schemeClr val="tx1"/>
            </a:solidFill>
          </a:endParaRPr>
        </a:p>
      </dgm:t>
    </dgm:pt>
    <dgm:pt modelId="{201EB086-3DA5-4889-9094-3D856BE8547A}" type="parTrans" cxnId="{C7364F05-7332-48B5-9DED-8E93D36382A3}">
      <dgm:prSet/>
      <dgm:spPr/>
      <dgm:t>
        <a:bodyPr/>
        <a:lstStyle/>
        <a:p>
          <a:endParaRPr lang="ru-RU"/>
        </a:p>
      </dgm:t>
    </dgm:pt>
    <dgm:pt modelId="{EEC8C3C5-9ED5-4197-9A41-0D0A5335B4EC}" type="sibTrans" cxnId="{C7364F05-7332-48B5-9DED-8E93D36382A3}">
      <dgm:prSet/>
      <dgm:spPr>
        <a:ln w="19050"/>
      </dgm:spPr>
      <dgm:t>
        <a:bodyPr/>
        <a:lstStyle/>
        <a:p>
          <a:endParaRPr lang="ru-RU"/>
        </a:p>
      </dgm:t>
    </dgm:pt>
    <dgm:pt modelId="{79480116-1968-4086-B774-552136DEC151}" type="pres">
      <dgm:prSet presAssocID="{0FA6F5F8-C072-4D42-B8BC-FFB36EEA7CD6}" presName="cycle" presStyleCnt="0">
        <dgm:presLayoutVars>
          <dgm:dir/>
          <dgm:resizeHandles val="exact"/>
        </dgm:presLayoutVars>
      </dgm:prSet>
      <dgm:spPr/>
      <dgm:t>
        <a:bodyPr/>
        <a:lstStyle/>
        <a:p>
          <a:endParaRPr lang="ru-RU"/>
        </a:p>
      </dgm:t>
    </dgm:pt>
    <dgm:pt modelId="{D2498E53-B555-4D56-B473-E6817979CD0F}" type="pres">
      <dgm:prSet presAssocID="{62304952-1EAB-4D16-9899-2C04E5F99927}" presName="node" presStyleLbl="node1" presStyleIdx="0" presStyleCnt="5">
        <dgm:presLayoutVars>
          <dgm:bulletEnabled val="1"/>
        </dgm:presLayoutVars>
      </dgm:prSet>
      <dgm:spPr/>
      <dgm:t>
        <a:bodyPr/>
        <a:lstStyle/>
        <a:p>
          <a:endParaRPr lang="ru-RU"/>
        </a:p>
      </dgm:t>
    </dgm:pt>
    <dgm:pt modelId="{3680A2FC-F662-4FA2-BB0F-2C5D803ED40F}" type="pres">
      <dgm:prSet presAssocID="{62304952-1EAB-4D16-9899-2C04E5F99927}" presName="spNode" presStyleCnt="0"/>
      <dgm:spPr/>
    </dgm:pt>
    <dgm:pt modelId="{3B37A6CD-178E-4DD2-AC57-1A8F79A9ECE5}" type="pres">
      <dgm:prSet presAssocID="{7A29717C-4D2C-4E18-9A1A-C18EF1364D4B}" presName="sibTrans" presStyleLbl="sibTrans1D1" presStyleIdx="0" presStyleCnt="5"/>
      <dgm:spPr/>
      <dgm:t>
        <a:bodyPr/>
        <a:lstStyle/>
        <a:p>
          <a:endParaRPr lang="ru-RU"/>
        </a:p>
      </dgm:t>
    </dgm:pt>
    <dgm:pt modelId="{8EDA2001-E6ED-4631-9F82-12DB6340E77C}" type="pres">
      <dgm:prSet presAssocID="{3EB30A4E-AC08-4C85-B106-A2638964388F}" presName="node" presStyleLbl="node1" presStyleIdx="1" presStyleCnt="5" custScaleX="111373" custScaleY="105763">
        <dgm:presLayoutVars>
          <dgm:bulletEnabled val="1"/>
        </dgm:presLayoutVars>
      </dgm:prSet>
      <dgm:spPr/>
      <dgm:t>
        <a:bodyPr/>
        <a:lstStyle/>
        <a:p>
          <a:endParaRPr lang="ru-RU"/>
        </a:p>
      </dgm:t>
    </dgm:pt>
    <dgm:pt modelId="{948E069A-0D38-46C2-8021-C6C6D176EAE1}" type="pres">
      <dgm:prSet presAssocID="{3EB30A4E-AC08-4C85-B106-A2638964388F}" presName="spNode" presStyleCnt="0"/>
      <dgm:spPr/>
    </dgm:pt>
    <dgm:pt modelId="{F6A15FD0-4A7A-466B-84F8-7BF1C9E59C7D}" type="pres">
      <dgm:prSet presAssocID="{184B80C6-90F4-46F1-8515-F5B883FA5D86}" presName="sibTrans" presStyleLbl="sibTrans1D1" presStyleIdx="1" presStyleCnt="5"/>
      <dgm:spPr/>
      <dgm:t>
        <a:bodyPr/>
        <a:lstStyle/>
        <a:p>
          <a:endParaRPr lang="ru-RU"/>
        </a:p>
      </dgm:t>
    </dgm:pt>
    <dgm:pt modelId="{8E9355AA-F19B-443D-8E85-6ED64A3568C0}" type="pres">
      <dgm:prSet presAssocID="{11636F39-CE2D-45EB-ADCD-41D3353C5211}" presName="node" presStyleLbl="node1" presStyleIdx="2" presStyleCnt="5">
        <dgm:presLayoutVars>
          <dgm:bulletEnabled val="1"/>
        </dgm:presLayoutVars>
      </dgm:prSet>
      <dgm:spPr/>
      <dgm:t>
        <a:bodyPr/>
        <a:lstStyle/>
        <a:p>
          <a:endParaRPr lang="ru-RU"/>
        </a:p>
      </dgm:t>
    </dgm:pt>
    <dgm:pt modelId="{0D916885-F98A-42C0-ABC5-9724BA5C5A3F}" type="pres">
      <dgm:prSet presAssocID="{11636F39-CE2D-45EB-ADCD-41D3353C5211}" presName="spNode" presStyleCnt="0"/>
      <dgm:spPr/>
    </dgm:pt>
    <dgm:pt modelId="{C356A30D-D32A-4EFE-B9A6-A9A0BCEBFDA9}" type="pres">
      <dgm:prSet presAssocID="{2942B38F-3E98-4B82-873C-54D18EEA2659}" presName="sibTrans" presStyleLbl="sibTrans1D1" presStyleIdx="2" presStyleCnt="5"/>
      <dgm:spPr/>
      <dgm:t>
        <a:bodyPr/>
        <a:lstStyle/>
        <a:p>
          <a:endParaRPr lang="ru-RU"/>
        </a:p>
      </dgm:t>
    </dgm:pt>
    <dgm:pt modelId="{DBD56474-B2B5-41B3-AB08-71DF755734F1}" type="pres">
      <dgm:prSet presAssocID="{6332C118-9168-45CD-AE9F-75F23D08643D}" presName="node" presStyleLbl="node1" presStyleIdx="3" presStyleCnt="5">
        <dgm:presLayoutVars>
          <dgm:bulletEnabled val="1"/>
        </dgm:presLayoutVars>
      </dgm:prSet>
      <dgm:spPr/>
      <dgm:t>
        <a:bodyPr/>
        <a:lstStyle/>
        <a:p>
          <a:endParaRPr lang="ru-RU"/>
        </a:p>
      </dgm:t>
    </dgm:pt>
    <dgm:pt modelId="{8442FF1B-D47B-4840-9709-87F2BD6B0997}" type="pres">
      <dgm:prSet presAssocID="{6332C118-9168-45CD-AE9F-75F23D08643D}" presName="spNode" presStyleCnt="0"/>
      <dgm:spPr/>
    </dgm:pt>
    <dgm:pt modelId="{696C1C21-6AC4-4CAD-8723-297185BDD4B3}" type="pres">
      <dgm:prSet presAssocID="{D5ABED70-F478-4FC3-B20E-8318A75EEE65}" presName="sibTrans" presStyleLbl="sibTrans1D1" presStyleIdx="3" presStyleCnt="5"/>
      <dgm:spPr/>
      <dgm:t>
        <a:bodyPr/>
        <a:lstStyle/>
        <a:p>
          <a:endParaRPr lang="ru-RU"/>
        </a:p>
      </dgm:t>
    </dgm:pt>
    <dgm:pt modelId="{02F5BD29-9979-4BDA-9875-27F3D3DDEEAB}" type="pres">
      <dgm:prSet presAssocID="{D32495F3-38FD-4FA6-AE3B-3EEEF68C1716}" presName="node" presStyleLbl="node1" presStyleIdx="4" presStyleCnt="5">
        <dgm:presLayoutVars>
          <dgm:bulletEnabled val="1"/>
        </dgm:presLayoutVars>
      </dgm:prSet>
      <dgm:spPr/>
      <dgm:t>
        <a:bodyPr/>
        <a:lstStyle/>
        <a:p>
          <a:endParaRPr lang="ru-RU"/>
        </a:p>
      </dgm:t>
    </dgm:pt>
    <dgm:pt modelId="{9FF75EE2-7B75-419A-A2A2-6C8BCD34E7F1}" type="pres">
      <dgm:prSet presAssocID="{D32495F3-38FD-4FA6-AE3B-3EEEF68C1716}" presName="spNode" presStyleCnt="0"/>
      <dgm:spPr/>
    </dgm:pt>
    <dgm:pt modelId="{9624AE02-D75A-482F-88FB-22270335F5B7}" type="pres">
      <dgm:prSet presAssocID="{EEC8C3C5-9ED5-4197-9A41-0D0A5335B4EC}" presName="sibTrans" presStyleLbl="sibTrans1D1" presStyleIdx="4" presStyleCnt="5"/>
      <dgm:spPr/>
      <dgm:t>
        <a:bodyPr/>
        <a:lstStyle/>
        <a:p>
          <a:endParaRPr lang="ru-RU"/>
        </a:p>
      </dgm:t>
    </dgm:pt>
  </dgm:ptLst>
  <dgm:cxnLst>
    <dgm:cxn modelId="{C67126F0-C2AB-4F44-85FE-127E4F5B5246}" srcId="{0FA6F5F8-C072-4D42-B8BC-FFB36EEA7CD6}" destId="{11636F39-CE2D-45EB-ADCD-41D3353C5211}" srcOrd="2" destOrd="0" parTransId="{87FF8988-E5EA-4285-A676-F3E7CDC7E155}" sibTransId="{2942B38F-3E98-4B82-873C-54D18EEA2659}"/>
    <dgm:cxn modelId="{4D450E86-A897-4F2C-9C32-8477A3C1FC92}" type="presOf" srcId="{184B80C6-90F4-46F1-8515-F5B883FA5D86}" destId="{F6A15FD0-4A7A-466B-84F8-7BF1C9E59C7D}" srcOrd="0" destOrd="0" presId="urn:microsoft.com/office/officeart/2005/8/layout/cycle5"/>
    <dgm:cxn modelId="{EC924E21-0E5C-4EC3-8C53-244F22E21C4E}" type="presOf" srcId="{62304952-1EAB-4D16-9899-2C04E5F99927}" destId="{D2498E53-B555-4D56-B473-E6817979CD0F}" srcOrd="0" destOrd="0" presId="urn:microsoft.com/office/officeart/2005/8/layout/cycle5"/>
    <dgm:cxn modelId="{34B73A86-6B6B-42D6-9F14-51DD0F256987}" type="presOf" srcId="{EEC8C3C5-9ED5-4197-9A41-0D0A5335B4EC}" destId="{9624AE02-D75A-482F-88FB-22270335F5B7}" srcOrd="0" destOrd="0" presId="urn:microsoft.com/office/officeart/2005/8/layout/cycle5"/>
    <dgm:cxn modelId="{4B5E721D-83A4-4455-AC50-98D1711B0A3C}" type="presOf" srcId="{D5ABED70-F478-4FC3-B20E-8318A75EEE65}" destId="{696C1C21-6AC4-4CAD-8723-297185BDD4B3}" srcOrd="0" destOrd="0" presId="urn:microsoft.com/office/officeart/2005/8/layout/cycle5"/>
    <dgm:cxn modelId="{342C2139-11E6-476C-9215-5037AEAE7D07}" srcId="{0FA6F5F8-C072-4D42-B8BC-FFB36EEA7CD6}" destId="{62304952-1EAB-4D16-9899-2C04E5F99927}" srcOrd="0" destOrd="0" parTransId="{23258CAF-FF49-4437-AB27-9F7183B2A079}" sibTransId="{7A29717C-4D2C-4E18-9A1A-C18EF1364D4B}"/>
    <dgm:cxn modelId="{36263631-A5D4-4431-8402-B03580DCE27F}" type="presOf" srcId="{0FA6F5F8-C072-4D42-B8BC-FFB36EEA7CD6}" destId="{79480116-1968-4086-B774-552136DEC151}" srcOrd="0" destOrd="0" presId="urn:microsoft.com/office/officeart/2005/8/layout/cycle5"/>
    <dgm:cxn modelId="{F133B591-1D9C-4911-AEE7-9EABEB1F6ECF}" srcId="{0FA6F5F8-C072-4D42-B8BC-FFB36EEA7CD6}" destId="{3EB30A4E-AC08-4C85-B106-A2638964388F}" srcOrd="1" destOrd="0" parTransId="{4FA789B3-61B7-4561-8FA8-4385506781A2}" sibTransId="{184B80C6-90F4-46F1-8515-F5B883FA5D86}"/>
    <dgm:cxn modelId="{1D1D183B-6F18-4979-9675-ABCE48F465FD}" type="presOf" srcId="{7A29717C-4D2C-4E18-9A1A-C18EF1364D4B}" destId="{3B37A6CD-178E-4DD2-AC57-1A8F79A9ECE5}" srcOrd="0" destOrd="0" presId="urn:microsoft.com/office/officeart/2005/8/layout/cycle5"/>
    <dgm:cxn modelId="{5327A454-BDE4-440C-A5DC-1EFD4476D18C}" type="presOf" srcId="{D32495F3-38FD-4FA6-AE3B-3EEEF68C1716}" destId="{02F5BD29-9979-4BDA-9875-27F3D3DDEEAB}" srcOrd="0" destOrd="0" presId="urn:microsoft.com/office/officeart/2005/8/layout/cycle5"/>
    <dgm:cxn modelId="{B56EDD4A-7D4C-4887-87E1-E0D124938BCA}" type="presOf" srcId="{2942B38F-3E98-4B82-873C-54D18EEA2659}" destId="{C356A30D-D32A-4EFE-B9A6-A9A0BCEBFDA9}" srcOrd="0" destOrd="0" presId="urn:microsoft.com/office/officeart/2005/8/layout/cycle5"/>
    <dgm:cxn modelId="{2BD2A7A2-02B8-4412-BF12-E9B83AEF305E}" type="presOf" srcId="{6332C118-9168-45CD-AE9F-75F23D08643D}" destId="{DBD56474-B2B5-41B3-AB08-71DF755734F1}" srcOrd="0" destOrd="0" presId="urn:microsoft.com/office/officeart/2005/8/layout/cycle5"/>
    <dgm:cxn modelId="{C786EB25-79C2-4602-936C-C24459A19A93}" srcId="{0FA6F5F8-C072-4D42-B8BC-FFB36EEA7CD6}" destId="{6332C118-9168-45CD-AE9F-75F23D08643D}" srcOrd="3" destOrd="0" parTransId="{8CD497A5-1BD5-4CF8-9619-0D2AF8C77C89}" sibTransId="{D5ABED70-F478-4FC3-B20E-8318A75EEE65}"/>
    <dgm:cxn modelId="{1758F604-1466-4A31-872F-B94F85022CE0}" type="presOf" srcId="{11636F39-CE2D-45EB-ADCD-41D3353C5211}" destId="{8E9355AA-F19B-443D-8E85-6ED64A3568C0}" srcOrd="0" destOrd="0" presId="urn:microsoft.com/office/officeart/2005/8/layout/cycle5"/>
    <dgm:cxn modelId="{274A8A0E-15B1-47D5-9F2F-8A80FAFEE021}" type="presOf" srcId="{3EB30A4E-AC08-4C85-B106-A2638964388F}" destId="{8EDA2001-E6ED-4631-9F82-12DB6340E77C}" srcOrd="0" destOrd="0" presId="urn:microsoft.com/office/officeart/2005/8/layout/cycle5"/>
    <dgm:cxn modelId="{C7364F05-7332-48B5-9DED-8E93D36382A3}" srcId="{0FA6F5F8-C072-4D42-B8BC-FFB36EEA7CD6}" destId="{D32495F3-38FD-4FA6-AE3B-3EEEF68C1716}" srcOrd="4" destOrd="0" parTransId="{201EB086-3DA5-4889-9094-3D856BE8547A}" sibTransId="{EEC8C3C5-9ED5-4197-9A41-0D0A5335B4EC}"/>
    <dgm:cxn modelId="{F484B8C6-F5E3-4F2B-8431-24A47680FFEE}" type="presParOf" srcId="{79480116-1968-4086-B774-552136DEC151}" destId="{D2498E53-B555-4D56-B473-E6817979CD0F}" srcOrd="0" destOrd="0" presId="urn:microsoft.com/office/officeart/2005/8/layout/cycle5"/>
    <dgm:cxn modelId="{B377B7AE-5B9D-401B-8BC7-2DF0BA447FAF}" type="presParOf" srcId="{79480116-1968-4086-B774-552136DEC151}" destId="{3680A2FC-F662-4FA2-BB0F-2C5D803ED40F}" srcOrd="1" destOrd="0" presId="urn:microsoft.com/office/officeart/2005/8/layout/cycle5"/>
    <dgm:cxn modelId="{23493294-95A8-478E-AB0D-3FF90DFCB7CB}" type="presParOf" srcId="{79480116-1968-4086-B774-552136DEC151}" destId="{3B37A6CD-178E-4DD2-AC57-1A8F79A9ECE5}" srcOrd="2" destOrd="0" presId="urn:microsoft.com/office/officeart/2005/8/layout/cycle5"/>
    <dgm:cxn modelId="{2D4863A2-9434-4729-A667-1F6865308583}" type="presParOf" srcId="{79480116-1968-4086-B774-552136DEC151}" destId="{8EDA2001-E6ED-4631-9F82-12DB6340E77C}" srcOrd="3" destOrd="0" presId="urn:microsoft.com/office/officeart/2005/8/layout/cycle5"/>
    <dgm:cxn modelId="{0C9864F5-9DCF-4712-9712-30D9BA1DACE4}" type="presParOf" srcId="{79480116-1968-4086-B774-552136DEC151}" destId="{948E069A-0D38-46C2-8021-C6C6D176EAE1}" srcOrd="4" destOrd="0" presId="urn:microsoft.com/office/officeart/2005/8/layout/cycle5"/>
    <dgm:cxn modelId="{9563E988-A9CE-4A75-98C2-D0216A5D7737}" type="presParOf" srcId="{79480116-1968-4086-B774-552136DEC151}" destId="{F6A15FD0-4A7A-466B-84F8-7BF1C9E59C7D}" srcOrd="5" destOrd="0" presId="urn:microsoft.com/office/officeart/2005/8/layout/cycle5"/>
    <dgm:cxn modelId="{1AD6911E-0E4E-43F5-AF46-C04E76478E59}" type="presParOf" srcId="{79480116-1968-4086-B774-552136DEC151}" destId="{8E9355AA-F19B-443D-8E85-6ED64A3568C0}" srcOrd="6" destOrd="0" presId="urn:microsoft.com/office/officeart/2005/8/layout/cycle5"/>
    <dgm:cxn modelId="{A0554582-164D-4802-A788-EF22309BC14D}" type="presParOf" srcId="{79480116-1968-4086-B774-552136DEC151}" destId="{0D916885-F98A-42C0-ABC5-9724BA5C5A3F}" srcOrd="7" destOrd="0" presId="urn:microsoft.com/office/officeart/2005/8/layout/cycle5"/>
    <dgm:cxn modelId="{BC1D511F-DB5A-4CB8-9873-DBC9D774158C}" type="presParOf" srcId="{79480116-1968-4086-B774-552136DEC151}" destId="{C356A30D-D32A-4EFE-B9A6-A9A0BCEBFDA9}" srcOrd="8" destOrd="0" presId="urn:microsoft.com/office/officeart/2005/8/layout/cycle5"/>
    <dgm:cxn modelId="{0F274B92-B538-40B0-9D42-711B61724588}" type="presParOf" srcId="{79480116-1968-4086-B774-552136DEC151}" destId="{DBD56474-B2B5-41B3-AB08-71DF755734F1}" srcOrd="9" destOrd="0" presId="urn:microsoft.com/office/officeart/2005/8/layout/cycle5"/>
    <dgm:cxn modelId="{CC0EC28E-C8BF-4EBD-8A8C-1FA88700CED3}" type="presParOf" srcId="{79480116-1968-4086-B774-552136DEC151}" destId="{8442FF1B-D47B-4840-9709-87F2BD6B0997}" srcOrd="10" destOrd="0" presId="urn:microsoft.com/office/officeart/2005/8/layout/cycle5"/>
    <dgm:cxn modelId="{1EED1765-B653-4B46-B44B-2F51B9759CA3}" type="presParOf" srcId="{79480116-1968-4086-B774-552136DEC151}" destId="{696C1C21-6AC4-4CAD-8723-297185BDD4B3}" srcOrd="11" destOrd="0" presId="urn:microsoft.com/office/officeart/2005/8/layout/cycle5"/>
    <dgm:cxn modelId="{A72E90A6-8FE3-4C4C-9AA6-8D3173E0862B}" type="presParOf" srcId="{79480116-1968-4086-B774-552136DEC151}" destId="{02F5BD29-9979-4BDA-9875-27F3D3DDEEAB}" srcOrd="12" destOrd="0" presId="urn:microsoft.com/office/officeart/2005/8/layout/cycle5"/>
    <dgm:cxn modelId="{1606279E-E83D-4155-93F4-9BA8F6065DE2}" type="presParOf" srcId="{79480116-1968-4086-B774-552136DEC151}" destId="{9FF75EE2-7B75-419A-A2A2-6C8BCD34E7F1}" srcOrd="13" destOrd="0" presId="urn:microsoft.com/office/officeart/2005/8/layout/cycle5"/>
    <dgm:cxn modelId="{4ED16B09-C633-4726-B743-C0D44B76F21B}" type="presParOf" srcId="{79480116-1968-4086-B774-552136DEC151}" destId="{9624AE02-D75A-482F-88FB-22270335F5B7}" srcOrd="14" destOrd="0" presId="urn:microsoft.com/office/officeart/2005/8/layout/cycle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FD29C-1F01-4C9D-8FE0-02243A2F4F2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BF1C6C72-E45B-4EE4-ACDB-FD1D870B7CB2}">
      <dgm:prSet phldrT="[Текст]"/>
      <dgm:spPr/>
      <dgm:t>
        <a:bodyPr/>
        <a:lstStyle/>
        <a:p>
          <a:r>
            <a:rPr lang="ru-RU" dirty="0" smtClean="0"/>
            <a:t>Федеральный уровень</a:t>
          </a:r>
          <a:endParaRPr lang="ru-RU" dirty="0"/>
        </a:p>
      </dgm:t>
    </dgm:pt>
    <dgm:pt modelId="{25EE45FF-3353-4569-98C3-ACF6ADE6D911}" type="parTrans" cxnId="{40C11F3F-D2D5-405C-944D-9E1F6FEB3388}">
      <dgm:prSet/>
      <dgm:spPr/>
      <dgm:t>
        <a:bodyPr/>
        <a:lstStyle/>
        <a:p>
          <a:endParaRPr lang="ru-RU"/>
        </a:p>
      </dgm:t>
    </dgm:pt>
    <dgm:pt modelId="{7D652D62-86B3-4C56-BA4F-DE4A053C8566}" type="sibTrans" cxnId="{40C11F3F-D2D5-405C-944D-9E1F6FEB3388}">
      <dgm:prSet/>
      <dgm:spPr/>
      <dgm:t>
        <a:bodyPr/>
        <a:lstStyle/>
        <a:p>
          <a:endParaRPr lang="ru-RU"/>
        </a:p>
      </dgm:t>
    </dgm:pt>
    <dgm:pt modelId="{71A42D0A-CD46-4B71-B9CB-F2C3CC17B034}">
      <dgm:prSet phldrT="[Текст]"/>
      <dgm:spPr/>
      <dgm:t>
        <a:bodyPr/>
        <a:lstStyle/>
        <a:p>
          <a:r>
            <a:rPr lang="ru-RU" dirty="0" smtClean="0"/>
            <a:t>Федеральный бюджет</a:t>
          </a:r>
          <a:endParaRPr lang="ru-RU" dirty="0"/>
        </a:p>
      </dgm:t>
    </dgm:pt>
    <dgm:pt modelId="{CAD23145-A328-4AAD-B2C8-F1B71555DC24}" type="parTrans" cxnId="{349F5DA8-2979-4274-B434-B5AA424DE507}">
      <dgm:prSet/>
      <dgm:spPr/>
      <dgm:t>
        <a:bodyPr/>
        <a:lstStyle/>
        <a:p>
          <a:endParaRPr lang="ru-RU"/>
        </a:p>
      </dgm:t>
    </dgm:pt>
    <dgm:pt modelId="{5CC96E18-0122-4691-87F0-097026ACE100}" type="sibTrans" cxnId="{349F5DA8-2979-4274-B434-B5AA424DE507}">
      <dgm:prSet/>
      <dgm:spPr/>
      <dgm:t>
        <a:bodyPr/>
        <a:lstStyle/>
        <a:p>
          <a:endParaRPr lang="ru-RU"/>
        </a:p>
      </dgm:t>
    </dgm:pt>
    <dgm:pt modelId="{12F00319-D0CD-436C-B955-407841EF28F5}">
      <dgm:prSet phldrT="[Текст]"/>
      <dgm:spPr/>
      <dgm:t>
        <a:bodyPr/>
        <a:lstStyle/>
        <a:p>
          <a:r>
            <a:rPr lang="ru-RU" dirty="0" smtClean="0"/>
            <a:t>Бюджеты государственных внебюджетных фондов</a:t>
          </a:r>
          <a:endParaRPr lang="ru-RU" dirty="0"/>
        </a:p>
      </dgm:t>
    </dgm:pt>
    <dgm:pt modelId="{B8AA156F-707E-4A5C-9620-7D3D26CA807B}" type="parTrans" cxnId="{6FBD232B-66B3-4891-98F5-19A92B20C7EA}">
      <dgm:prSet/>
      <dgm:spPr/>
      <dgm:t>
        <a:bodyPr/>
        <a:lstStyle/>
        <a:p>
          <a:endParaRPr lang="ru-RU"/>
        </a:p>
      </dgm:t>
    </dgm:pt>
    <dgm:pt modelId="{3C69C645-00D0-4614-A0D3-8680C721A123}" type="sibTrans" cxnId="{6FBD232B-66B3-4891-98F5-19A92B20C7EA}">
      <dgm:prSet/>
      <dgm:spPr/>
      <dgm:t>
        <a:bodyPr/>
        <a:lstStyle/>
        <a:p>
          <a:endParaRPr lang="ru-RU"/>
        </a:p>
      </dgm:t>
    </dgm:pt>
    <dgm:pt modelId="{49A4C547-BA43-4747-8C25-E508A3F1E651}">
      <dgm:prSet phldrT="[Текст]"/>
      <dgm:spPr/>
      <dgm:t>
        <a:bodyPr/>
        <a:lstStyle/>
        <a:p>
          <a:r>
            <a:rPr lang="ru-RU" dirty="0" smtClean="0"/>
            <a:t>Региональный уровень</a:t>
          </a:r>
          <a:endParaRPr lang="ru-RU" dirty="0"/>
        </a:p>
      </dgm:t>
    </dgm:pt>
    <dgm:pt modelId="{B19A7367-C911-433D-9B17-6D6ACC2B0B3A}" type="parTrans" cxnId="{5401D406-C169-4252-B192-AA9012404E1C}">
      <dgm:prSet/>
      <dgm:spPr/>
      <dgm:t>
        <a:bodyPr/>
        <a:lstStyle/>
        <a:p>
          <a:endParaRPr lang="ru-RU"/>
        </a:p>
      </dgm:t>
    </dgm:pt>
    <dgm:pt modelId="{DE6C6113-D205-4E69-AD4D-2B57A8382378}" type="sibTrans" cxnId="{5401D406-C169-4252-B192-AA9012404E1C}">
      <dgm:prSet/>
      <dgm:spPr/>
      <dgm:t>
        <a:bodyPr/>
        <a:lstStyle/>
        <a:p>
          <a:endParaRPr lang="ru-RU"/>
        </a:p>
      </dgm:t>
    </dgm:pt>
    <dgm:pt modelId="{7DA212DC-16CD-4D55-AB55-DE970EA1B1C0}">
      <dgm:prSet phldrT="[Текст]"/>
      <dgm:spPr/>
      <dgm:t>
        <a:bodyPr/>
        <a:lstStyle/>
        <a:p>
          <a:r>
            <a:rPr lang="ru-RU" dirty="0" smtClean="0"/>
            <a:t>Бюджеты субъектов Российской Федерации</a:t>
          </a:r>
          <a:endParaRPr lang="ru-RU" dirty="0"/>
        </a:p>
      </dgm:t>
    </dgm:pt>
    <dgm:pt modelId="{392B5E76-6173-4E98-A844-E22918779643}" type="parTrans" cxnId="{16399CE5-72B6-4C04-AC74-6098EF4B1550}">
      <dgm:prSet/>
      <dgm:spPr/>
      <dgm:t>
        <a:bodyPr/>
        <a:lstStyle/>
        <a:p>
          <a:endParaRPr lang="ru-RU"/>
        </a:p>
      </dgm:t>
    </dgm:pt>
    <dgm:pt modelId="{65EDE0FC-C2E0-4E03-8830-50B1D13F7ECA}" type="sibTrans" cxnId="{16399CE5-72B6-4C04-AC74-6098EF4B1550}">
      <dgm:prSet/>
      <dgm:spPr/>
      <dgm:t>
        <a:bodyPr/>
        <a:lstStyle/>
        <a:p>
          <a:endParaRPr lang="ru-RU"/>
        </a:p>
      </dgm:t>
    </dgm:pt>
    <dgm:pt modelId="{9EEF1485-68F6-4152-A31E-1538CC9B432A}">
      <dgm:prSet phldrT="[Текст]"/>
      <dgm:spPr/>
      <dgm:t>
        <a:bodyPr/>
        <a:lstStyle/>
        <a:p>
          <a:r>
            <a:rPr lang="ru-RU" dirty="0" smtClean="0"/>
            <a:t>Бюджеты территориальных государственных внебюджетных фондов</a:t>
          </a:r>
          <a:endParaRPr lang="ru-RU" dirty="0"/>
        </a:p>
      </dgm:t>
    </dgm:pt>
    <dgm:pt modelId="{B2C68D20-545D-417F-82C4-994D11101284}" type="parTrans" cxnId="{EA0D9EAB-D263-405F-94AB-E047B3AF932F}">
      <dgm:prSet/>
      <dgm:spPr/>
      <dgm:t>
        <a:bodyPr/>
        <a:lstStyle/>
        <a:p>
          <a:endParaRPr lang="ru-RU"/>
        </a:p>
      </dgm:t>
    </dgm:pt>
    <dgm:pt modelId="{97C007CE-7319-4E5E-8B7B-8707B221F771}" type="sibTrans" cxnId="{EA0D9EAB-D263-405F-94AB-E047B3AF932F}">
      <dgm:prSet/>
      <dgm:spPr/>
      <dgm:t>
        <a:bodyPr/>
        <a:lstStyle/>
        <a:p>
          <a:endParaRPr lang="ru-RU"/>
        </a:p>
      </dgm:t>
    </dgm:pt>
    <dgm:pt modelId="{CA57A0C0-89C1-4C6E-B76F-A80A8DD969E8}">
      <dgm:prSet phldrT="[Текст]"/>
      <dgm:spPr/>
      <dgm:t>
        <a:bodyPr/>
        <a:lstStyle/>
        <a:p>
          <a:r>
            <a:rPr lang="ru-RU" dirty="0" smtClean="0"/>
            <a:t>Местные бюджеты</a:t>
          </a:r>
          <a:endParaRPr lang="ru-RU" dirty="0"/>
        </a:p>
      </dgm:t>
    </dgm:pt>
    <dgm:pt modelId="{5A189FD0-60E9-4568-8AFC-00911EA2FFF3}" type="parTrans" cxnId="{54E2CA2C-25DB-4367-9440-CC5CA4454AC4}">
      <dgm:prSet/>
      <dgm:spPr/>
      <dgm:t>
        <a:bodyPr/>
        <a:lstStyle/>
        <a:p>
          <a:endParaRPr lang="ru-RU"/>
        </a:p>
      </dgm:t>
    </dgm:pt>
    <dgm:pt modelId="{F1509684-EFAA-4575-A425-56A123CC4EDE}" type="sibTrans" cxnId="{54E2CA2C-25DB-4367-9440-CC5CA4454AC4}">
      <dgm:prSet/>
      <dgm:spPr/>
      <dgm:t>
        <a:bodyPr/>
        <a:lstStyle/>
        <a:p>
          <a:endParaRPr lang="ru-RU"/>
        </a:p>
      </dgm:t>
    </dgm:pt>
    <dgm:pt modelId="{8F341368-41D2-46BC-BA7B-0D1FC966FA4C}" type="pres">
      <dgm:prSet presAssocID="{366FD29C-1F01-4C9D-8FE0-02243A2F4F22}" presName="Name0" presStyleCnt="0">
        <dgm:presLayoutVars>
          <dgm:dir/>
          <dgm:animLvl val="lvl"/>
          <dgm:resizeHandles val="exact"/>
        </dgm:presLayoutVars>
      </dgm:prSet>
      <dgm:spPr/>
      <dgm:t>
        <a:bodyPr/>
        <a:lstStyle/>
        <a:p>
          <a:endParaRPr lang="ru-RU"/>
        </a:p>
      </dgm:t>
    </dgm:pt>
    <dgm:pt modelId="{6AF16200-CF65-4EC0-9715-89053FAFC376}" type="pres">
      <dgm:prSet presAssocID="{CA57A0C0-89C1-4C6E-B76F-A80A8DD969E8}" presName="boxAndChildren" presStyleCnt="0"/>
      <dgm:spPr/>
    </dgm:pt>
    <dgm:pt modelId="{21448D99-22F1-4F03-8CA1-FFB4D2ABFD2F}" type="pres">
      <dgm:prSet presAssocID="{CA57A0C0-89C1-4C6E-B76F-A80A8DD969E8}" presName="parentTextBox" presStyleLbl="node1" presStyleIdx="0" presStyleCnt="3" custScaleY="45218"/>
      <dgm:spPr/>
      <dgm:t>
        <a:bodyPr/>
        <a:lstStyle/>
        <a:p>
          <a:endParaRPr lang="ru-RU"/>
        </a:p>
      </dgm:t>
    </dgm:pt>
    <dgm:pt modelId="{8BB75EFD-780F-4D30-9D05-70B709E2B21F}" type="pres">
      <dgm:prSet presAssocID="{DE6C6113-D205-4E69-AD4D-2B57A8382378}" presName="sp" presStyleCnt="0"/>
      <dgm:spPr/>
    </dgm:pt>
    <dgm:pt modelId="{B73EBC20-FDCE-4324-95BC-D46EA619F031}" type="pres">
      <dgm:prSet presAssocID="{49A4C547-BA43-4747-8C25-E508A3F1E651}" presName="arrowAndChildren" presStyleCnt="0"/>
      <dgm:spPr/>
    </dgm:pt>
    <dgm:pt modelId="{3839FCD7-D1A0-40DC-B5F2-167F383D9FA2}" type="pres">
      <dgm:prSet presAssocID="{49A4C547-BA43-4747-8C25-E508A3F1E651}" presName="parentTextArrow" presStyleLbl="node1" presStyleIdx="0" presStyleCnt="3"/>
      <dgm:spPr/>
      <dgm:t>
        <a:bodyPr/>
        <a:lstStyle/>
        <a:p>
          <a:endParaRPr lang="ru-RU"/>
        </a:p>
      </dgm:t>
    </dgm:pt>
    <dgm:pt modelId="{F771EA07-DA94-4BEA-9B67-83E936C3FB67}" type="pres">
      <dgm:prSet presAssocID="{49A4C547-BA43-4747-8C25-E508A3F1E651}" presName="arrow" presStyleLbl="node1" presStyleIdx="1" presStyleCnt="3"/>
      <dgm:spPr/>
      <dgm:t>
        <a:bodyPr/>
        <a:lstStyle/>
        <a:p>
          <a:endParaRPr lang="ru-RU"/>
        </a:p>
      </dgm:t>
    </dgm:pt>
    <dgm:pt modelId="{26BD63E0-2807-47A3-9591-603B586933CF}" type="pres">
      <dgm:prSet presAssocID="{49A4C547-BA43-4747-8C25-E508A3F1E651}" presName="descendantArrow" presStyleCnt="0"/>
      <dgm:spPr/>
    </dgm:pt>
    <dgm:pt modelId="{9D2CF606-0A65-4BEA-BD98-8AD0ECB7F1A7}" type="pres">
      <dgm:prSet presAssocID="{7DA212DC-16CD-4D55-AB55-DE970EA1B1C0}" presName="childTextArrow" presStyleLbl="fgAccFollowNode1" presStyleIdx="0" presStyleCnt="4">
        <dgm:presLayoutVars>
          <dgm:bulletEnabled val="1"/>
        </dgm:presLayoutVars>
      </dgm:prSet>
      <dgm:spPr/>
      <dgm:t>
        <a:bodyPr/>
        <a:lstStyle/>
        <a:p>
          <a:endParaRPr lang="ru-RU"/>
        </a:p>
      </dgm:t>
    </dgm:pt>
    <dgm:pt modelId="{D58E1476-778D-4976-A18E-0A34C7B80433}" type="pres">
      <dgm:prSet presAssocID="{9EEF1485-68F6-4152-A31E-1538CC9B432A}" presName="childTextArrow" presStyleLbl="fgAccFollowNode1" presStyleIdx="1" presStyleCnt="4">
        <dgm:presLayoutVars>
          <dgm:bulletEnabled val="1"/>
        </dgm:presLayoutVars>
      </dgm:prSet>
      <dgm:spPr/>
      <dgm:t>
        <a:bodyPr/>
        <a:lstStyle/>
        <a:p>
          <a:endParaRPr lang="ru-RU"/>
        </a:p>
      </dgm:t>
    </dgm:pt>
    <dgm:pt modelId="{6F452205-C5E1-4250-B16F-DB14AB47BD81}" type="pres">
      <dgm:prSet presAssocID="{7D652D62-86B3-4C56-BA4F-DE4A053C8566}" presName="sp" presStyleCnt="0"/>
      <dgm:spPr/>
    </dgm:pt>
    <dgm:pt modelId="{CF48533B-DCB3-4023-B1CA-26D5E4B53CD6}" type="pres">
      <dgm:prSet presAssocID="{BF1C6C72-E45B-4EE4-ACDB-FD1D870B7CB2}" presName="arrowAndChildren" presStyleCnt="0"/>
      <dgm:spPr/>
    </dgm:pt>
    <dgm:pt modelId="{8A7A1373-7690-46CE-BD49-011E09B7E0FD}" type="pres">
      <dgm:prSet presAssocID="{BF1C6C72-E45B-4EE4-ACDB-FD1D870B7CB2}" presName="parentTextArrow" presStyleLbl="node1" presStyleIdx="1" presStyleCnt="3"/>
      <dgm:spPr/>
      <dgm:t>
        <a:bodyPr/>
        <a:lstStyle/>
        <a:p>
          <a:endParaRPr lang="ru-RU"/>
        </a:p>
      </dgm:t>
    </dgm:pt>
    <dgm:pt modelId="{2E8331E4-DFDE-4196-A09E-A85D44D3193A}" type="pres">
      <dgm:prSet presAssocID="{BF1C6C72-E45B-4EE4-ACDB-FD1D870B7CB2}" presName="arrow" presStyleLbl="node1" presStyleIdx="2" presStyleCnt="3"/>
      <dgm:spPr/>
      <dgm:t>
        <a:bodyPr/>
        <a:lstStyle/>
        <a:p>
          <a:endParaRPr lang="ru-RU"/>
        </a:p>
      </dgm:t>
    </dgm:pt>
    <dgm:pt modelId="{BF1CE3E6-4DB2-4013-A697-53296733ACDC}" type="pres">
      <dgm:prSet presAssocID="{BF1C6C72-E45B-4EE4-ACDB-FD1D870B7CB2}" presName="descendantArrow" presStyleCnt="0"/>
      <dgm:spPr/>
    </dgm:pt>
    <dgm:pt modelId="{C6DF0F43-9E0A-4CAC-95AB-8377986A8052}" type="pres">
      <dgm:prSet presAssocID="{71A42D0A-CD46-4B71-B9CB-F2C3CC17B034}" presName="childTextArrow" presStyleLbl="fgAccFollowNode1" presStyleIdx="2" presStyleCnt="4">
        <dgm:presLayoutVars>
          <dgm:bulletEnabled val="1"/>
        </dgm:presLayoutVars>
      </dgm:prSet>
      <dgm:spPr/>
      <dgm:t>
        <a:bodyPr/>
        <a:lstStyle/>
        <a:p>
          <a:endParaRPr lang="ru-RU"/>
        </a:p>
      </dgm:t>
    </dgm:pt>
    <dgm:pt modelId="{AF75A0FB-0D5A-4F62-964F-4CB487760C90}" type="pres">
      <dgm:prSet presAssocID="{12F00319-D0CD-436C-B955-407841EF28F5}" presName="childTextArrow" presStyleLbl="fgAccFollowNode1" presStyleIdx="3" presStyleCnt="4">
        <dgm:presLayoutVars>
          <dgm:bulletEnabled val="1"/>
        </dgm:presLayoutVars>
      </dgm:prSet>
      <dgm:spPr/>
      <dgm:t>
        <a:bodyPr/>
        <a:lstStyle/>
        <a:p>
          <a:endParaRPr lang="ru-RU"/>
        </a:p>
      </dgm:t>
    </dgm:pt>
  </dgm:ptLst>
  <dgm:cxnLst>
    <dgm:cxn modelId="{301CB361-C9E1-47E9-A6CB-EE2EB33473FC}" type="presOf" srcId="{9EEF1485-68F6-4152-A31E-1538CC9B432A}" destId="{D58E1476-778D-4976-A18E-0A34C7B80433}" srcOrd="0" destOrd="0" presId="urn:microsoft.com/office/officeart/2005/8/layout/process4"/>
    <dgm:cxn modelId="{AD7963AF-AB5C-4AD1-909B-6A18D1394FD6}" type="presOf" srcId="{BF1C6C72-E45B-4EE4-ACDB-FD1D870B7CB2}" destId="{2E8331E4-DFDE-4196-A09E-A85D44D3193A}" srcOrd="1" destOrd="0" presId="urn:microsoft.com/office/officeart/2005/8/layout/process4"/>
    <dgm:cxn modelId="{5401D406-C169-4252-B192-AA9012404E1C}" srcId="{366FD29C-1F01-4C9D-8FE0-02243A2F4F22}" destId="{49A4C547-BA43-4747-8C25-E508A3F1E651}" srcOrd="1" destOrd="0" parTransId="{B19A7367-C911-433D-9B17-6D6ACC2B0B3A}" sibTransId="{DE6C6113-D205-4E69-AD4D-2B57A8382378}"/>
    <dgm:cxn modelId="{554197E8-1AAC-4D32-9B39-5B4DFFA686BB}" type="presOf" srcId="{49A4C547-BA43-4747-8C25-E508A3F1E651}" destId="{3839FCD7-D1A0-40DC-B5F2-167F383D9FA2}" srcOrd="0" destOrd="0" presId="urn:microsoft.com/office/officeart/2005/8/layout/process4"/>
    <dgm:cxn modelId="{16399CE5-72B6-4C04-AC74-6098EF4B1550}" srcId="{49A4C547-BA43-4747-8C25-E508A3F1E651}" destId="{7DA212DC-16CD-4D55-AB55-DE970EA1B1C0}" srcOrd="0" destOrd="0" parTransId="{392B5E76-6173-4E98-A844-E22918779643}" sibTransId="{65EDE0FC-C2E0-4E03-8830-50B1D13F7ECA}"/>
    <dgm:cxn modelId="{5125C22C-26D7-4AAE-BFB7-00B0B763E757}" type="presOf" srcId="{12F00319-D0CD-436C-B955-407841EF28F5}" destId="{AF75A0FB-0D5A-4F62-964F-4CB487760C90}" srcOrd="0" destOrd="0" presId="urn:microsoft.com/office/officeart/2005/8/layout/process4"/>
    <dgm:cxn modelId="{54E2CA2C-25DB-4367-9440-CC5CA4454AC4}" srcId="{366FD29C-1F01-4C9D-8FE0-02243A2F4F22}" destId="{CA57A0C0-89C1-4C6E-B76F-A80A8DD969E8}" srcOrd="2" destOrd="0" parTransId="{5A189FD0-60E9-4568-8AFC-00911EA2FFF3}" sibTransId="{F1509684-EFAA-4575-A425-56A123CC4EDE}"/>
    <dgm:cxn modelId="{8A290418-505B-434D-A0F4-C828EDD5C0D7}" type="presOf" srcId="{BF1C6C72-E45B-4EE4-ACDB-FD1D870B7CB2}" destId="{8A7A1373-7690-46CE-BD49-011E09B7E0FD}" srcOrd="0" destOrd="0" presId="urn:microsoft.com/office/officeart/2005/8/layout/process4"/>
    <dgm:cxn modelId="{DD827AE2-AEF2-497F-9ECF-104043A954CB}" type="presOf" srcId="{366FD29C-1F01-4C9D-8FE0-02243A2F4F22}" destId="{8F341368-41D2-46BC-BA7B-0D1FC966FA4C}" srcOrd="0" destOrd="0" presId="urn:microsoft.com/office/officeart/2005/8/layout/process4"/>
    <dgm:cxn modelId="{EA0D9EAB-D263-405F-94AB-E047B3AF932F}" srcId="{49A4C547-BA43-4747-8C25-E508A3F1E651}" destId="{9EEF1485-68F6-4152-A31E-1538CC9B432A}" srcOrd="1" destOrd="0" parTransId="{B2C68D20-545D-417F-82C4-994D11101284}" sibTransId="{97C007CE-7319-4E5E-8B7B-8707B221F771}"/>
    <dgm:cxn modelId="{40C11F3F-D2D5-405C-944D-9E1F6FEB3388}" srcId="{366FD29C-1F01-4C9D-8FE0-02243A2F4F22}" destId="{BF1C6C72-E45B-4EE4-ACDB-FD1D870B7CB2}" srcOrd="0" destOrd="0" parTransId="{25EE45FF-3353-4569-98C3-ACF6ADE6D911}" sibTransId="{7D652D62-86B3-4C56-BA4F-DE4A053C8566}"/>
    <dgm:cxn modelId="{A5F956FC-BE3A-4F28-93F8-672292969265}" type="presOf" srcId="{71A42D0A-CD46-4B71-B9CB-F2C3CC17B034}" destId="{C6DF0F43-9E0A-4CAC-95AB-8377986A8052}" srcOrd="0" destOrd="0" presId="urn:microsoft.com/office/officeart/2005/8/layout/process4"/>
    <dgm:cxn modelId="{05E656A2-52D0-403C-8FE5-343232789418}" type="presOf" srcId="{CA57A0C0-89C1-4C6E-B76F-A80A8DD969E8}" destId="{21448D99-22F1-4F03-8CA1-FFB4D2ABFD2F}" srcOrd="0" destOrd="0" presId="urn:microsoft.com/office/officeart/2005/8/layout/process4"/>
    <dgm:cxn modelId="{75E0DBDF-0E09-4ECA-A7AA-D600A3ED506C}" type="presOf" srcId="{7DA212DC-16CD-4D55-AB55-DE970EA1B1C0}" destId="{9D2CF606-0A65-4BEA-BD98-8AD0ECB7F1A7}" srcOrd="0" destOrd="0" presId="urn:microsoft.com/office/officeart/2005/8/layout/process4"/>
    <dgm:cxn modelId="{6FBD232B-66B3-4891-98F5-19A92B20C7EA}" srcId="{BF1C6C72-E45B-4EE4-ACDB-FD1D870B7CB2}" destId="{12F00319-D0CD-436C-B955-407841EF28F5}" srcOrd="1" destOrd="0" parTransId="{B8AA156F-707E-4A5C-9620-7D3D26CA807B}" sibTransId="{3C69C645-00D0-4614-A0D3-8680C721A123}"/>
    <dgm:cxn modelId="{349F5DA8-2979-4274-B434-B5AA424DE507}" srcId="{BF1C6C72-E45B-4EE4-ACDB-FD1D870B7CB2}" destId="{71A42D0A-CD46-4B71-B9CB-F2C3CC17B034}" srcOrd="0" destOrd="0" parTransId="{CAD23145-A328-4AAD-B2C8-F1B71555DC24}" sibTransId="{5CC96E18-0122-4691-87F0-097026ACE100}"/>
    <dgm:cxn modelId="{698391FA-79F6-4467-80CB-17B839AFED41}" type="presOf" srcId="{49A4C547-BA43-4747-8C25-E508A3F1E651}" destId="{F771EA07-DA94-4BEA-9B67-83E936C3FB67}" srcOrd="1" destOrd="0" presId="urn:microsoft.com/office/officeart/2005/8/layout/process4"/>
    <dgm:cxn modelId="{31317DA5-5B6B-4454-AF41-D302764DBDC8}" type="presParOf" srcId="{8F341368-41D2-46BC-BA7B-0D1FC966FA4C}" destId="{6AF16200-CF65-4EC0-9715-89053FAFC376}" srcOrd="0" destOrd="0" presId="urn:microsoft.com/office/officeart/2005/8/layout/process4"/>
    <dgm:cxn modelId="{C8717B56-48DE-424E-9725-F955D7DCE10C}" type="presParOf" srcId="{6AF16200-CF65-4EC0-9715-89053FAFC376}" destId="{21448D99-22F1-4F03-8CA1-FFB4D2ABFD2F}" srcOrd="0" destOrd="0" presId="urn:microsoft.com/office/officeart/2005/8/layout/process4"/>
    <dgm:cxn modelId="{2355F172-269B-4239-9519-4EB023366EE6}" type="presParOf" srcId="{8F341368-41D2-46BC-BA7B-0D1FC966FA4C}" destId="{8BB75EFD-780F-4D30-9D05-70B709E2B21F}" srcOrd="1" destOrd="0" presId="urn:microsoft.com/office/officeart/2005/8/layout/process4"/>
    <dgm:cxn modelId="{2751C89E-117A-43E1-8493-04982322BBAE}" type="presParOf" srcId="{8F341368-41D2-46BC-BA7B-0D1FC966FA4C}" destId="{B73EBC20-FDCE-4324-95BC-D46EA619F031}" srcOrd="2" destOrd="0" presId="urn:microsoft.com/office/officeart/2005/8/layout/process4"/>
    <dgm:cxn modelId="{A9A9125B-8339-4776-93B8-5EB10523665D}" type="presParOf" srcId="{B73EBC20-FDCE-4324-95BC-D46EA619F031}" destId="{3839FCD7-D1A0-40DC-B5F2-167F383D9FA2}" srcOrd="0" destOrd="0" presId="urn:microsoft.com/office/officeart/2005/8/layout/process4"/>
    <dgm:cxn modelId="{98B56FA6-84CC-4257-A538-EE36894A5C43}" type="presParOf" srcId="{B73EBC20-FDCE-4324-95BC-D46EA619F031}" destId="{F771EA07-DA94-4BEA-9B67-83E936C3FB67}" srcOrd="1" destOrd="0" presId="urn:microsoft.com/office/officeart/2005/8/layout/process4"/>
    <dgm:cxn modelId="{32073942-ED6D-49FB-83FB-3ACF3BEB66E2}" type="presParOf" srcId="{B73EBC20-FDCE-4324-95BC-D46EA619F031}" destId="{26BD63E0-2807-47A3-9591-603B586933CF}" srcOrd="2" destOrd="0" presId="urn:microsoft.com/office/officeart/2005/8/layout/process4"/>
    <dgm:cxn modelId="{58211F0E-1022-4FD6-9DB9-83206D00127D}" type="presParOf" srcId="{26BD63E0-2807-47A3-9591-603B586933CF}" destId="{9D2CF606-0A65-4BEA-BD98-8AD0ECB7F1A7}" srcOrd="0" destOrd="0" presId="urn:microsoft.com/office/officeart/2005/8/layout/process4"/>
    <dgm:cxn modelId="{DE833E1C-ADFB-4A57-B368-0E13F5C946F8}" type="presParOf" srcId="{26BD63E0-2807-47A3-9591-603B586933CF}" destId="{D58E1476-778D-4976-A18E-0A34C7B80433}" srcOrd="1" destOrd="0" presId="urn:microsoft.com/office/officeart/2005/8/layout/process4"/>
    <dgm:cxn modelId="{7936B564-A65B-49CE-B612-E4D8D47B65CB}" type="presParOf" srcId="{8F341368-41D2-46BC-BA7B-0D1FC966FA4C}" destId="{6F452205-C5E1-4250-B16F-DB14AB47BD81}" srcOrd="3" destOrd="0" presId="urn:microsoft.com/office/officeart/2005/8/layout/process4"/>
    <dgm:cxn modelId="{E8F759BB-BF38-4C3E-8A84-F522EF84C5C4}" type="presParOf" srcId="{8F341368-41D2-46BC-BA7B-0D1FC966FA4C}" destId="{CF48533B-DCB3-4023-B1CA-26D5E4B53CD6}" srcOrd="4" destOrd="0" presId="urn:microsoft.com/office/officeart/2005/8/layout/process4"/>
    <dgm:cxn modelId="{D2F21022-FAD1-44EB-81E7-73B2B914CF0C}" type="presParOf" srcId="{CF48533B-DCB3-4023-B1CA-26D5E4B53CD6}" destId="{8A7A1373-7690-46CE-BD49-011E09B7E0FD}" srcOrd="0" destOrd="0" presId="urn:microsoft.com/office/officeart/2005/8/layout/process4"/>
    <dgm:cxn modelId="{A5301FD7-41C1-4557-AF91-22F889FBDEB5}" type="presParOf" srcId="{CF48533B-DCB3-4023-B1CA-26D5E4B53CD6}" destId="{2E8331E4-DFDE-4196-A09E-A85D44D3193A}" srcOrd="1" destOrd="0" presId="urn:microsoft.com/office/officeart/2005/8/layout/process4"/>
    <dgm:cxn modelId="{4160E463-F94E-4536-A333-21C662E8A614}" type="presParOf" srcId="{CF48533B-DCB3-4023-B1CA-26D5E4B53CD6}" destId="{BF1CE3E6-4DB2-4013-A697-53296733ACDC}" srcOrd="2" destOrd="0" presId="urn:microsoft.com/office/officeart/2005/8/layout/process4"/>
    <dgm:cxn modelId="{DFF28E7B-7B8C-4DDB-8B11-380DB6175E8E}" type="presParOf" srcId="{BF1CE3E6-4DB2-4013-A697-53296733ACDC}" destId="{C6DF0F43-9E0A-4CAC-95AB-8377986A8052}" srcOrd="0" destOrd="0" presId="urn:microsoft.com/office/officeart/2005/8/layout/process4"/>
    <dgm:cxn modelId="{909C3900-A64C-45F5-A02A-13A110356D1C}" type="presParOf" srcId="{BF1CE3E6-4DB2-4013-A697-53296733ACDC}" destId="{AF75A0FB-0D5A-4F62-964F-4CB487760C90}"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A5B110-378B-471A-9B7C-9B4EACA6D15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158285C5-C6DD-4021-A821-E07245EECE28}">
      <dgm:prSet phldrT="[Текст]" custT="1"/>
      <dgm:spPr/>
      <dgm:t>
        <a:bodyPr/>
        <a:lstStyle/>
        <a:p>
          <a:r>
            <a:rPr lang="ru-RU" sz="1000" dirty="0" smtClean="0"/>
            <a:t>ноябрь 2023 г</a:t>
          </a:r>
          <a:r>
            <a:rPr lang="ru-RU" sz="700" dirty="0" smtClean="0"/>
            <a:t>.</a:t>
          </a:r>
          <a:endParaRPr lang="ru-RU" sz="700" dirty="0"/>
        </a:p>
      </dgm:t>
    </dgm:pt>
    <dgm:pt modelId="{98AEB1E2-D061-4EEA-82C5-07D76A758D0E}" type="parTrans" cxnId="{A81297CA-2F12-4974-98CE-067409F76D2C}">
      <dgm:prSet/>
      <dgm:spPr/>
      <dgm:t>
        <a:bodyPr/>
        <a:lstStyle/>
        <a:p>
          <a:endParaRPr lang="ru-RU"/>
        </a:p>
      </dgm:t>
    </dgm:pt>
    <dgm:pt modelId="{2EB79BF1-F3C6-41CE-B18F-02E2BA492405}" type="sibTrans" cxnId="{A81297CA-2F12-4974-98CE-067409F76D2C}">
      <dgm:prSet/>
      <dgm:spPr/>
      <dgm:t>
        <a:bodyPr/>
        <a:lstStyle/>
        <a:p>
          <a:endParaRPr lang="ru-RU"/>
        </a:p>
      </dgm:t>
    </dgm:pt>
    <dgm:pt modelId="{8D8EF912-86BB-49F9-811C-2F3188B97F8E}">
      <dgm:prSet phldrT="[Текст]" custT="1"/>
      <dgm:spPr/>
      <dgm:t>
        <a:bodyPr/>
        <a:lstStyle/>
        <a:p>
          <a:r>
            <a:rPr lang="ru-RU" sz="1000" dirty="0" smtClean="0">
              <a:solidFill>
                <a:srgbClr val="000000"/>
              </a:solidFill>
            </a:rPr>
            <a:t>Составление проекта бюджета на 2024 год и плановый период 2025 и 2026 годов</a:t>
          </a:r>
          <a:endParaRPr lang="ru-RU" sz="1000" dirty="0">
            <a:solidFill>
              <a:srgbClr val="000000"/>
            </a:solidFill>
          </a:endParaRPr>
        </a:p>
      </dgm:t>
    </dgm:pt>
    <dgm:pt modelId="{9D49D894-8D45-4E75-A869-4F7092B13F99}" type="parTrans" cxnId="{10BB82D6-9340-4560-984B-D1ED2611192A}">
      <dgm:prSet/>
      <dgm:spPr/>
      <dgm:t>
        <a:bodyPr/>
        <a:lstStyle/>
        <a:p>
          <a:endParaRPr lang="ru-RU"/>
        </a:p>
      </dgm:t>
    </dgm:pt>
    <dgm:pt modelId="{2E527358-A934-442C-95D6-F3B33BE0DC4C}" type="sibTrans" cxnId="{10BB82D6-9340-4560-984B-D1ED2611192A}">
      <dgm:prSet/>
      <dgm:spPr/>
      <dgm:t>
        <a:bodyPr/>
        <a:lstStyle/>
        <a:p>
          <a:endParaRPr lang="ru-RU"/>
        </a:p>
      </dgm:t>
    </dgm:pt>
    <dgm:pt modelId="{AD6F8549-2DFC-4B5F-A148-40826C4D418E}">
      <dgm:prSet phldrT="[Текст]" custT="1"/>
      <dgm:spPr/>
      <dgm:t>
        <a:bodyPr/>
        <a:lstStyle/>
        <a:p>
          <a:r>
            <a:rPr lang="ru-RU" sz="1000" dirty="0" smtClean="0"/>
            <a:t>Ноябрь-декабрь 2023 г.</a:t>
          </a:r>
          <a:endParaRPr lang="ru-RU" sz="1000" dirty="0"/>
        </a:p>
      </dgm:t>
    </dgm:pt>
    <dgm:pt modelId="{7B99C003-32F2-448E-868C-2B20525E867F}" type="parTrans" cxnId="{BA14CF5F-C871-432E-B4E6-09B9A5A59A74}">
      <dgm:prSet/>
      <dgm:spPr/>
      <dgm:t>
        <a:bodyPr/>
        <a:lstStyle/>
        <a:p>
          <a:endParaRPr lang="ru-RU"/>
        </a:p>
      </dgm:t>
    </dgm:pt>
    <dgm:pt modelId="{39C20208-37A6-43ED-AEE4-2908548B3FA4}" type="sibTrans" cxnId="{BA14CF5F-C871-432E-B4E6-09B9A5A59A74}">
      <dgm:prSet/>
      <dgm:spPr/>
      <dgm:t>
        <a:bodyPr/>
        <a:lstStyle/>
        <a:p>
          <a:endParaRPr lang="ru-RU"/>
        </a:p>
      </dgm:t>
    </dgm:pt>
    <dgm:pt modelId="{FC413EBB-93EA-4EA6-B4C2-C96FAC216E44}">
      <dgm:prSet phldrT="[Текст]" custT="1"/>
      <dgm:spPr/>
      <dgm:t>
        <a:bodyPr/>
        <a:lstStyle/>
        <a:p>
          <a:r>
            <a:rPr lang="ru-RU" sz="1000" dirty="0" smtClean="0"/>
            <a:t>Исполнение бюджета в 2024 году</a:t>
          </a:r>
          <a:endParaRPr lang="ru-RU" sz="1000" dirty="0">
            <a:solidFill>
              <a:srgbClr val="000000"/>
            </a:solidFill>
          </a:endParaRPr>
        </a:p>
      </dgm:t>
    </dgm:pt>
    <dgm:pt modelId="{F7F92E78-6C06-4727-9A83-BE433DA5E00C}" type="parTrans" cxnId="{FE74CA17-9B29-44FC-8F58-E6F7AF291DA6}">
      <dgm:prSet/>
      <dgm:spPr/>
      <dgm:t>
        <a:bodyPr/>
        <a:lstStyle/>
        <a:p>
          <a:endParaRPr lang="ru-RU"/>
        </a:p>
      </dgm:t>
    </dgm:pt>
    <dgm:pt modelId="{5BB90932-8975-4E7D-A245-131A9E75E1EB}" type="sibTrans" cxnId="{FE74CA17-9B29-44FC-8F58-E6F7AF291DA6}">
      <dgm:prSet/>
      <dgm:spPr/>
      <dgm:t>
        <a:bodyPr/>
        <a:lstStyle/>
        <a:p>
          <a:endParaRPr lang="ru-RU"/>
        </a:p>
      </dgm:t>
    </dgm:pt>
    <dgm:pt modelId="{688DA246-F33B-4DA1-B98A-8A6FF5361709}">
      <dgm:prSet phldrT="[Текст]" custT="1"/>
      <dgm:spPr/>
      <dgm:t>
        <a:bodyPr/>
        <a:lstStyle/>
        <a:p>
          <a:r>
            <a:rPr lang="ru-RU" sz="1000" dirty="0" smtClean="0"/>
            <a:t>Май</a:t>
          </a:r>
        </a:p>
        <a:p>
          <a:r>
            <a:rPr lang="ru-RU" sz="1000" dirty="0" smtClean="0"/>
            <a:t>2024 г</a:t>
          </a:r>
          <a:r>
            <a:rPr lang="ru-RU" sz="800" dirty="0" smtClean="0"/>
            <a:t>.</a:t>
          </a:r>
          <a:endParaRPr lang="ru-RU" sz="800" dirty="0"/>
        </a:p>
      </dgm:t>
    </dgm:pt>
    <dgm:pt modelId="{1761A3F6-9F24-491F-A96F-C0F4A8F02669}" type="parTrans" cxnId="{704EBB0D-8692-4205-A598-0AC12ADBA716}">
      <dgm:prSet/>
      <dgm:spPr/>
      <dgm:t>
        <a:bodyPr/>
        <a:lstStyle/>
        <a:p>
          <a:endParaRPr lang="ru-RU"/>
        </a:p>
      </dgm:t>
    </dgm:pt>
    <dgm:pt modelId="{FCF5F62B-9D9D-456B-98E8-6A84499BD268}" type="sibTrans" cxnId="{704EBB0D-8692-4205-A598-0AC12ADBA716}">
      <dgm:prSet/>
      <dgm:spPr/>
      <dgm:t>
        <a:bodyPr/>
        <a:lstStyle/>
        <a:p>
          <a:endParaRPr lang="ru-RU"/>
        </a:p>
      </dgm:t>
    </dgm:pt>
    <dgm:pt modelId="{F12D3C76-8153-4E5C-9D92-2182C2DE8564}">
      <dgm:prSet phldrT="[Текст]" custT="1"/>
      <dgm:spPr/>
      <dgm:t>
        <a:bodyPr/>
        <a:lstStyle/>
        <a:p>
          <a:r>
            <a:rPr lang="ru-RU" sz="1000" dirty="0" smtClean="0">
              <a:solidFill>
                <a:srgbClr val="000000"/>
              </a:solidFill>
            </a:rPr>
            <a:t>Рассмотрение и утверждение годового отчета об исполнении бюджета за 2023 год</a:t>
          </a:r>
          <a:endParaRPr lang="ru-RU" sz="1000" dirty="0">
            <a:solidFill>
              <a:srgbClr val="000000"/>
            </a:solidFill>
          </a:endParaRPr>
        </a:p>
      </dgm:t>
    </dgm:pt>
    <dgm:pt modelId="{1C9D8001-9A70-4AB0-9575-18395CBCAF64}" type="parTrans" cxnId="{7FC76ED9-7991-43BE-ACBC-91D2A78A96B3}">
      <dgm:prSet/>
      <dgm:spPr/>
      <dgm:t>
        <a:bodyPr/>
        <a:lstStyle/>
        <a:p>
          <a:endParaRPr lang="ru-RU"/>
        </a:p>
      </dgm:t>
    </dgm:pt>
    <dgm:pt modelId="{B4C87C30-AB77-47F6-BC98-2142CBD17782}" type="sibTrans" cxnId="{7FC76ED9-7991-43BE-ACBC-91D2A78A96B3}">
      <dgm:prSet/>
      <dgm:spPr/>
      <dgm:t>
        <a:bodyPr/>
        <a:lstStyle/>
        <a:p>
          <a:endParaRPr lang="ru-RU"/>
        </a:p>
      </dgm:t>
    </dgm:pt>
    <dgm:pt modelId="{96CFC7ED-D764-4D5B-B82E-48F1752F3129}">
      <dgm:prSet phldrT="[Текст]" custT="1"/>
      <dgm:spPr/>
      <dgm:t>
        <a:bodyPr/>
        <a:lstStyle/>
        <a:p>
          <a:r>
            <a:rPr lang="ru-RU" sz="900" dirty="0" smtClean="0">
              <a:solidFill>
                <a:srgbClr val="000000"/>
              </a:solidFill>
            </a:rPr>
            <a:t>Рассмотрение бюджета на 2024 год и плановый период 2025 и 2026 годов</a:t>
          </a:r>
          <a:endParaRPr lang="ru-RU" sz="900" dirty="0"/>
        </a:p>
      </dgm:t>
    </dgm:pt>
    <dgm:pt modelId="{7EABAAFC-8E32-4BCD-8B61-6EC308099881}" type="parTrans" cxnId="{9E58A711-1D7B-4796-AC21-C8702588585C}">
      <dgm:prSet/>
      <dgm:spPr/>
      <dgm:t>
        <a:bodyPr/>
        <a:lstStyle/>
        <a:p>
          <a:endParaRPr lang="ru-RU"/>
        </a:p>
      </dgm:t>
    </dgm:pt>
    <dgm:pt modelId="{350848C2-DBAA-480E-A566-F6575F8EA136}" type="sibTrans" cxnId="{9E58A711-1D7B-4796-AC21-C8702588585C}">
      <dgm:prSet/>
      <dgm:spPr/>
      <dgm:t>
        <a:bodyPr/>
        <a:lstStyle/>
        <a:p>
          <a:endParaRPr lang="ru-RU"/>
        </a:p>
      </dgm:t>
    </dgm:pt>
    <dgm:pt modelId="{D869AEE3-72D3-4DDA-88BF-3503272EB8FE}">
      <dgm:prSet phldrT="[Текст]" custT="1"/>
      <dgm:spPr/>
      <dgm:t>
        <a:bodyPr/>
        <a:lstStyle/>
        <a:p>
          <a:r>
            <a:rPr lang="ru-RU" sz="1000" dirty="0" smtClean="0">
              <a:solidFill>
                <a:srgbClr val="000000"/>
              </a:solidFill>
            </a:rPr>
            <a:t>Утверждение бюджета на 2024 год и плановый период 2025 и 2026 годов</a:t>
          </a:r>
          <a:endParaRPr lang="ru-RU" sz="1000" dirty="0">
            <a:solidFill>
              <a:srgbClr val="000000"/>
            </a:solidFill>
          </a:endParaRPr>
        </a:p>
      </dgm:t>
    </dgm:pt>
    <dgm:pt modelId="{AB28E806-1132-4DF3-A177-95D41655D471}" type="parTrans" cxnId="{F4116918-A9A5-4893-A5EF-B4D3FA16A445}">
      <dgm:prSet/>
      <dgm:spPr/>
      <dgm:t>
        <a:bodyPr/>
        <a:lstStyle/>
        <a:p>
          <a:endParaRPr lang="ru-RU"/>
        </a:p>
      </dgm:t>
    </dgm:pt>
    <dgm:pt modelId="{06681D85-CC5E-49B0-AD52-50CB51C8E21E}" type="sibTrans" cxnId="{F4116918-A9A5-4893-A5EF-B4D3FA16A445}">
      <dgm:prSet/>
      <dgm:spPr/>
      <dgm:t>
        <a:bodyPr/>
        <a:lstStyle/>
        <a:p>
          <a:endParaRPr lang="ru-RU"/>
        </a:p>
      </dgm:t>
    </dgm:pt>
    <dgm:pt modelId="{6D563DD8-590D-4B14-89EE-96E61012F67F}">
      <dgm:prSet phldrT="[Текст]" custT="1"/>
      <dgm:spPr/>
      <dgm:t>
        <a:bodyPr/>
        <a:lstStyle/>
        <a:p>
          <a:r>
            <a:rPr lang="ru-RU" sz="1000" dirty="0" smtClean="0">
              <a:solidFill>
                <a:srgbClr val="000000"/>
              </a:solidFill>
            </a:rPr>
            <a:t>Формирование отчета об исполнении бюджета за 2023 год и предоставление его в Министерство экономики и финансов Московской области</a:t>
          </a:r>
          <a:endParaRPr lang="ru-RU" sz="1000" dirty="0">
            <a:solidFill>
              <a:srgbClr val="000000"/>
            </a:solidFill>
          </a:endParaRPr>
        </a:p>
      </dgm:t>
    </dgm:pt>
    <dgm:pt modelId="{8A5F5B4B-A8A2-4EE8-89D8-314E1BD7C0D1}" type="parTrans" cxnId="{A87C0047-D035-4705-84F7-3439AACC0796}">
      <dgm:prSet/>
      <dgm:spPr/>
      <dgm:t>
        <a:bodyPr/>
        <a:lstStyle/>
        <a:p>
          <a:endParaRPr lang="ru-RU"/>
        </a:p>
      </dgm:t>
    </dgm:pt>
    <dgm:pt modelId="{7BAAF456-A961-4D82-8454-86F7C9B87C4F}" type="sibTrans" cxnId="{A87C0047-D035-4705-84F7-3439AACC0796}">
      <dgm:prSet/>
      <dgm:spPr/>
      <dgm:t>
        <a:bodyPr/>
        <a:lstStyle/>
        <a:p>
          <a:endParaRPr lang="ru-RU"/>
        </a:p>
      </dgm:t>
    </dgm:pt>
    <dgm:pt modelId="{C9A1998B-568F-4943-833A-C2DAC315B425}">
      <dgm:prSet phldrT="[Текст]" custT="1"/>
      <dgm:spPr/>
      <dgm:t>
        <a:bodyPr/>
        <a:lstStyle/>
        <a:p>
          <a:r>
            <a:rPr lang="ru-RU" sz="900" dirty="0" smtClean="0">
              <a:solidFill>
                <a:srgbClr val="000000"/>
              </a:solidFill>
            </a:rPr>
            <a:t>Проведение публичных слушаний на 2024 год и плановый период 2025 и 2026 годов</a:t>
          </a:r>
          <a:endParaRPr lang="ru-RU" sz="900" dirty="0"/>
        </a:p>
      </dgm:t>
    </dgm:pt>
    <dgm:pt modelId="{FC7DF6F6-6716-4494-BBF6-2010C53AD51A}" type="parTrans" cxnId="{EF75FB4B-9708-4D60-89D3-159417C6BECD}">
      <dgm:prSet/>
      <dgm:spPr/>
      <dgm:t>
        <a:bodyPr/>
        <a:lstStyle/>
        <a:p>
          <a:endParaRPr lang="ru-RU"/>
        </a:p>
      </dgm:t>
    </dgm:pt>
    <dgm:pt modelId="{B045A4DD-0CBA-4F9E-BE85-972F531C5463}" type="sibTrans" cxnId="{EF75FB4B-9708-4D60-89D3-159417C6BECD}">
      <dgm:prSet/>
      <dgm:spPr/>
      <dgm:t>
        <a:bodyPr/>
        <a:lstStyle/>
        <a:p>
          <a:endParaRPr lang="ru-RU"/>
        </a:p>
      </dgm:t>
    </dgm:pt>
    <dgm:pt modelId="{146FEA1B-D287-41CB-B340-125FAC23C6A7}">
      <dgm:prSet phldrT="[Текст]" custT="1"/>
      <dgm:spPr/>
      <dgm:t>
        <a:bodyPr/>
        <a:lstStyle/>
        <a:p>
          <a:r>
            <a:rPr lang="ru-RU" sz="1000" dirty="0" smtClean="0"/>
            <a:t>Декабрь 2023 г.  </a:t>
          </a:r>
          <a:endParaRPr lang="ru-RU" sz="1000" dirty="0"/>
        </a:p>
      </dgm:t>
    </dgm:pt>
    <dgm:pt modelId="{506EECF2-A7DF-4618-A1BB-67953C5851F1}" type="parTrans" cxnId="{70ED744F-38B6-4650-853F-6E3531A40D54}">
      <dgm:prSet/>
      <dgm:spPr/>
      <dgm:t>
        <a:bodyPr/>
        <a:lstStyle/>
        <a:p>
          <a:endParaRPr lang="ru-RU"/>
        </a:p>
      </dgm:t>
    </dgm:pt>
    <dgm:pt modelId="{04B5F842-2C82-4F18-9A42-CDCFDBBF4798}" type="sibTrans" cxnId="{70ED744F-38B6-4650-853F-6E3531A40D54}">
      <dgm:prSet/>
      <dgm:spPr/>
      <dgm:t>
        <a:bodyPr/>
        <a:lstStyle/>
        <a:p>
          <a:endParaRPr lang="ru-RU"/>
        </a:p>
      </dgm:t>
    </dgm:pt>
    <dgm:pt modelId="{2C6ED61A-7154-4517-99B1-26AF96726ACA}">
      <dgm:prSet phldrT="[Текст]" custT="1"/>
      <dgm:spPr/>
      <dgm:t>
        <a:bodyPr/>
        <a:lstStyle/>
        <a:p>
          <a:pPr>
            <a:spcAft>
              <a:spcPts val="0"/>
            </a:spcAft>
          </a:pPr>
          <a:r>
            <a:rPr lang="ru-RU" sz="1000" dirty="0" smtClean="0">
              <a:solidFill>
                <a:schemeClr val="bg1"/>
              </a:solidFill>
            </a:rPr>
            <a:t>Январь-февраль</a:t>
          </a:r>
        </a:p>
        <a:p>
          <a:pPr>
            <a:spcAft>
              <a:spcPct val="35000"/>
            </a:spcAft>
          </a:pPr>
          <a:r>
            <a:rPr lang="ru-RU" sz="1000" dirty="0" smtClean="0">
              <a:solidFill>
                <a:schemeClr val="bg1"/>
              </a:solidFill>
            </a:rPr>
            <a:t>2024 г.</a:t>
          </a:r>
          <a:endParaRPr lang="ru-RU" sz="1000" dirty="0">
            <a:solidFill>
              <a:schemeClr val="bg1"/>
            </a:solidFill>
          </a:endParaRPr>
        </a:p>
      </dgm:t>
    </dgm:pt>
    <dgm:pt modelId="{11DAA1D8-A8CE-4318-9760-8DD4FB0C3799}" type="parTrans" cxnId="{9898B8F8-8216-4F11-B4A3-1EC66F6D7864}">
      <dgm:prSet/>
      <dgm:spPr/>
      <dgm:t>
        <a:bodyPr/>
        <a:lstStyle/>
        <a:p>
          <a:endParaRPr lang="ru-RU"/>
        </a:p>
      </dgm:t>
    </dgm:pt>
    <dgm:pt modelId="{9E0172E6-BA81-4EFE-90D3-E4DA40E29D11}" type="sibTrans" cxnId="{9898B8F8-8216-4F11-B4A3-1EC66F6D7864}">
      <dgm:prSet/>
      <dgm:spPr/>
      <dgm:t>
        <a:bodyPr/>
        <a:lstStyle/>
        <a:p>
          <a:endParaRPr lang="ru-RU"/>
        </a:p>
      </dgm:t>
    </dgm:pt>
    <dgm:pt modelId="{FF93B54E-E685-45C9-BC88-DEC9332784FF}">
      <dgm:prSet phldrT="[Текст]" custT="1"/>
      <dgm:spPr/>
      <dgm:t>
        <a:bodyPr/>
        <a:lstStyle/>
        <a:p>
          <a:r>
            <a:rPr lang="ru-RU" sz="1000" dirty="0" smtClean="0"/>
            <a:t>Январь-декабрь 2024 г.</a:t>
          </a:r>
          <a:endParaRPr lang="ru-RU" sz="1000" dirty="0"/>
        </a:p>
      </dgm:t>
    </dgm:pt>
    <dgm:pt modelId="{D298D1E4-423D-428D-86A1-B224A8204509}" type="sibTrans" cxnId="{618288A2-96AE-4034-99B0-7326A9754FC8}">
      <dgm:prSet/>
      <dgm:spPr/>
      <dgm:t>
        <a:bodyPr/>
        <a:lstStyle/>
        <a:p>
          <a:endParaRPr lang="ru-RU"/>
        </a:p>
      </dgm:t>
    </dgm:pt>
    <dgm:pt modelId="{91463444-38A9-4228-9822-5ECE4E166235}" type="parTrans" cxnId="{618288A2-96AE-4034-99B0-7326A9754FC8}">
      <dgm:prSet/>
      <dgm:spPr/>
      <dgm:t>
        <a:bodyPr/>
        <a:lstStyle/>
        <a:p>
          <a:endParaRPr lang="ru-RU"/>
        </a:p>
      </dgm:t>
    </dgm:pt>
    <dgm:pt modelId="{91456E71-C936-4E90-8ADE-D5F411191EBB}">
      <dgm:prSet phldrT="[Текст]" custT="1"/>
      <dgm:spPr/>
      <dgm:t>
        <a:bodyPr/>
        <a:lstStyle/>
        <a:p>
          <a:r>
            <a:rPr lang="ru-RU" sz="1000" dirty="0" smtClean="0">
              <a:solidFill>
                <a:schemeClr val="bg1"/>
              </a:solidFill>
            </a:rPr>
            <a:t>Май</a:t>
          </a:r>
        </a:p>
        <a:p>
          <a:r>
            <a:rPr lang="ru-RU" sz="1000" dirty="0" smtClean="0">
              <a:solidFill>
                <a:schemeClr val="bg1"/>
              </a:solidFill>
            </a:rPr>
            <a:t>2024 г.</a:t>
          </a:r>
          <a:endParaRPr lang="ru-RU" sz="1000" dirty="0">
            <a:ln>
              <a:solidFill>
                <a:schemeClr val="bg1"/>
              </a:solidFill>
            </a:ln>
            <a:solidFill>
              <a:srgbClr val="000000"/>
            </a:solidFill>
            <a:latin typeface="Times New Roman" pitchFamily="18" charset="0"/>
            <a:cs typeface="Times New Roman" pitchFamily="18" charset="0"/>
          </a:endParaRPr>
        </a:p>
      </dgm:t>
    </dgm:pt>
    <dgm:pt modelId="{132C4ACE-8B2F-48D8-BBD3-A046806A8C4B}" type="parTrans" cxnId="{83C0BA1B-2B55-42D2-98EA-44F585F546F2}">
      <dgm:prSet/>
      <dgm:spPr/>
      <dgm:t>
        <a:bodyPr/>
        <a:lstStyle/>
        <a:p>
          <a:endParaRPr lang="ru-RU"/>
        </a:p>
      </dgm:t>
    </dgm:pt>
    <dgm:pt modelId="{49264768-15C8-4ED6-A14C-1772033E5305}" type="sibTrans" cxnId="{83C0BA1B-2B55-42D2-98EA-44F585F546F2}">
      <dgm:prSet/>
      <dgm:spPr/>
      <dgm:t>
        <a:bodyPr/>
        <a:lstStyle/>
        <a:p>
          <a:endParaRPr lang="ru-RU"/>
        </a:p>
      </dgm:t>
    </dgm:pt>
    <dgm:pt modelId="{9CF1F44D-5406-4249-A6C3-A5037266FFCE}">
      <dgm:prSet phldrT="[Текст]" custT="1"/>
      <dgm:spPr/>
      <dgm:t>
        <a:bodyPr/>
        <a:lstStyle/>
        <a:p>
          <a:r>
            <a:rPr lang="ru-RU" sz="1000" dirty="0" smtClean="0">
              <a:solidFill>
                <a:srgbClr val="000000"/>
              </a:solidFill>
            </a:rPr>
            <a:t>Проведение публичных слушаний по исполнению бюджета за 2023 год</a:t>
          </a:r>
          <a:endParaRPr lang="ru-RU" sz="1000" dirty="0">
            <a:solidFill>
              <a:srgbClr val="000000"/>
            </a:solidFill>
          </a:endParaRPr>
        </a:p>
      </dgm:t>
    </dgm:pt>
    <dgm:pt modelId="{16880495-333B-4614-807A-F5EBB509ADAC}" type="parTrans" cxnId="{73428934-B2C0-4EE7-B7E5-96315E432432}">
      <dgm:prSet/>
      <dgm:spPr/>
      <dgm:t>
        <a:bodyPr/>
        <a:lstStyle/>
        <a:p>
          <a:endParaRPr lang="ru-RU"/>
        </a:p>
      </dgm:t>
    </dgm:pt>
    <dgm:pt modelId="{F363A17C-4B60-4956-A183-F2A72F523889}" type="sibTrans" cxnId="{73428934-B2C0-4EE7-B7E5-96315E432432}">
      <dgm:prSet/>
      <dgm:spPr/>
      <dgm:t>
        <a:bodyPr/>
        <a:lstStyle/>
        <a:p>
          <a:endParaRPr lang="ru-RU"/>
        </a:p>
      </dgm:t>
    </dgm:pt>
    <dgm:pt modelId="{FA0D7C72-4E3F-4C9F-A7A4-7224625273E0}" type="pres">
      <dgm:prSet presAssocID="{7FA5B110-378B-471A-9B7C-9B4EACA6D150}" presName="linearFlow" presStyleCnt="0">
        <dgm:presLayoutVars>
          <dgm:dir/>
          <dgm:animLvl val="lvl"/>
          <dgm:resizeHandles val="exact"/>
        </dgm:presLayoutVars>
      </dgm:prSet>
      <dgm:spPr/>
      <dgm:t>
        <a:bodyPr/>
        <a:lstStyle/>
        <a:p>
          <a:endParaRPr lang="ru-RU"/>
        </a:p>
      </dgm:t>
    </dgm:pt>
    <dgm:pt modelId="{7983E317-5B6D-46B2-B2D2-F2AB338D300C}" type="pres">
      <dgm:prSet presAssocID="{158285C5-C6DD-4021-A821-E07245EECE28}" presName="composite" presStyleCnt="0"/>
      <dgm:spPr/>
    </dgm:pt>
    <dgm:pt modelId="{D2BA952C-8862-4CDC-A40B-87917A665C6C}" type="pres">
      <dgm:prSet presAssocID="{158285C5-C6DD-4021-A821-E07245EECE28}" presName="parentText" presStyleLbl="alignNode1" presStyleIdx="0" presStyleCnt="7" custLinFactNeighborX="-18097" custLinFactNeighborY="-9068">
        <dgm:presLayoutVars>
          <dgm:chMax val="1"/>
          <dgm:bulletEnabled val="1"/>
        </dgm:presLayoutVars>
      </dgm:prSet>
      <dgm:spPr/>
      <dgm:t>
        <a:bodyPr/>
        <a:lstStyle/>
        <a:p>
          <a:endParaRPr lang="ru-RU"/>
        </a:p>
      </dgm:t>
    </dgm:pt>
    <dgm:pt modelId="{0E564202-6873-4688-872F-A48516E4BFC9}" type="pres">
      <dgm:prSet presAssocID="{158285C5-C6DD-4021-A821-E07245EECE28}" presName="descendantText" presStyleLbl="alignAcc1" presStyleIdx="0" presStyleCnt="7" custAng="0" custLinFactNeighborX="91" custLinFactNeighborY="-122">
        <dgm:presLayoutVars>
          <dgm:bulletEnabled val="1"/>
        </dgm:presLayoutVars>
      </dgm:prSet>
      <dgm:spPr/>
      <dgm:t>
        <a:bodyPr/>
        <a:lstStyle/>
        <a:p>
          <a:endParaRPr lang="ru-RU"/>
        </a:p>
      </dgm:t>
    </dgm:pt>
    <dgm:pt modelId="{74F7E54C-C687-4005-8DB1-F0CA5FA91519}" type="pres">
      <dgm:prSet presAssocID="{2EB79BF1-F3C6-41CE-B18F-02E2BA492405}" presName="sp" presStyleCnt="0"/>
      <dgm:spPr/>
    </dgm:pt>
    <dgm:pt modelId="{032B17A5-B230-4E6D-B268-C9154D8951AC}" type="pres">
      <dgm:prSet presAssocID="{AD6F8549-2DFC-4B5F-A148-40826C4D418E}" presName="composite" presStyleCnt="0"/>
      <dgm:spPr/>
    </dgm:pt>
    <dgm:pt modelId="{003AD277-CB24-4DC1-B1E3-BE416B095854}" type="pres">
      <dgm:prSet presAssocID="{AD6F8549-2DFC-4B5F-A148-40826C4D418E}" presName="parentText" presStyleLbl="alignNode1" presStyleIdx="1" presStyleCnt="7">
        <dgm:presLayoutVars>
          <dgm:chMax val="1"/>
          <dgm:bulletEnabled val="1"/>
        </dgm:presLayoutVars>
      </dgm:prSet>
      <dgm:spPr/>
      <dgm:t>
        <a:bodyPr/>
        <a:lstStyle/>
        <a:p>
          <a:endParaRPr lang="ru-RU"/>
        </a:p>
      </dgm:t>
    </dgm:pt>
    <dgm:pt modelId="{C4F3C803-973D-44A3-9BCE-F0BE8E2EF2B1}" type="pres">
      <dgm:prSet presAssocID="{AD6F8549-2DFC-4B5F-A148-40826C4D418E}" presName="descendantText" presStyleLbl="alignAcc1" presStyleIdx="1" presStyleCnt="7">
        <dgm:presLayoutVars>
          <dgm:bulletEnabled val="1"/>
        </dgm:presLayoutVars>
      </dgm:prSet>
      <dgm:spPr/>
      <dgm:t>
        <a:bodyPr/>
        <a:lstStyle/>
        <a:p>
          <a:endParaRPr lang="ru-RU"/>
        </a:p>
      </dgm:t>
    </dgm:pt>
    <dgm:pt modelId="{63061C8D-EBE6-41E7-9B75-B316892BD5EF}" type="pres">
      <dgm:prSet presAssocID="{39C20208-37A6-43ED-AEE4-2908548B3FA4}" presName="sp" presStyleCnt="0"/>
      <dgm:spPr/>
    </dgm:pt>
    <dgm:pt modelId="{95B0250F-FBDF-48D2-9C36-73A455AA4DC8}" type="pres">
      <dgm:prSet presAssocID="{146FEA1B-D287-41CB-B340-125FAC23C6A7}" presName="composite" presStyleCnt="0"/>
      <dgm:spPr/>
    </dgm:pt>
    <dgm:pt modelId="{43781C65-8903-4B51-A186-20B9783DB7C1}" type="pres">
      <dgm:prSet presAssocID="{146FEA1B-D287-41CB-B340-125FAC23C6A7}" presName="parentText" presStyleLbl="alignNode1" presStyleIdx="2" presStyleCnt="7">
        <dgm:presLayoutVars>
          <dgm:chMax val="1"/>
          <dgm:bulletEnabled val="1"/>
        </dgm:presLayoutVars>
      </dgm:prSet>
      <dgm:spPr/>
      <dgm:t>
        <a:bodyPr/>
        <a:lstStyle/>
        <a:p>
          <a:endParaRPr lang="ru-RU"/>
        </a:p>
      </dgm:t>
    </dgm:pt>
    <dgm:pt modelId="{4B87D68E-2640-4264-A2A3-C61E8A4D5D6D}" type="pres">
      <dgm:prSet presAssocID="{146FEA1B-D287-41CB-B340-125FAC23C6A7}" presName="descendantText" presStyleLbl="alignAcc1" presStyleIdx="2" presStyleCnt="7" custLinFactNeighborX="-182" custLinFactNeighborY="281">
        <dgm:presLayoutVars>
          <dgm:bulletEnabled val="1"/>
        </dgm:presLayoutVars>
      </dgm:prSet>
      <dgm:spPr/>
      <dgm:t>
        <a:bodyPr/>
        <a:lstStyle/>
        <a:p>
          <a:endParaRPr lang="ru-RU"/>
        </a:p>
      </dgm:t>
    </dgm:pt>
    <dgm:pt modelId="{8042A68C-F7B4-4AA8-AB17-D500BF4117C7}" type="pres">
      <dgm:prSet presAssocID="{04B5F842-2C82-4F18-9A42-CDCFDBBF4798}" presName="sp" presStyleCnt="0"/>
      <dgm:spPr/>
    </dgm:pt>
    <dgm:pt modelId="{FAE3ED3F-53CF-44AC-999F-3841F0D3D50A}" type="pres">
      <dgm:prSet presAssocID="{FF93B54E-E685-45C9-BC88-DEC9332784FF}" presName="composite" presStyleCnt="0"/>
      <dgm:spPr/>
    </dgm:pt>
    <dgm:pt modelId="{0D08FADC-14BC-4A3F-AC64-13B9CCB36EE6}" type="pres">
      <dgm:prSet presAssocID="{FF93B54E-E685-45C9-BC88-DEC9332784FF}" presName="parentText" presStyleLbl="alignNode1" presStyleIdx="3" presStyleCnt="7">
        <dgm:presLayoutVars>
          <dgm:chMax val="1"/>
          <dgm:bulletEnabled val="1"/>
        </dgm:presLayoutVars>
      </dgm:prSet>
      <dgm:spPr/>
      <dgm:t>
        <a:bodyPr/>
        <a:lstStyle/>
        <a:p>
          <a:endParaRPr lang="ru-RU"/>
        </a:p>
      </dgm:t>
    </dgm:pt>
    <dgm:pt modelId="{98AF6A50-D786-4F20-9BFD-27A538EA0661}" type="pres">
      <dgm:prSet presAssocID="{FF93B54E-E685-45C9-BC88-DEC9332784FF}" presName="descendantText" presStyleLbl="alignAcc1" presStyleIdx="3" presStyleCnt="7">
        <dgm:presLayoutVars>
          <dgm:bulletEnabled val="1"/>
        </dgm:presLayoutVars>
      </dgm:prSet>
      <dgm:spPr/>
      <dgm:t>
        <a:bodyPr/>
        <a:lstStyle/>
        <a:p>
          <a:endParaRPr lang="ru-RU"/>
        </a:p>
      </dgm:t>
    </dgm:pt>
    <dgm:pt modelId="{8CE38B12-E364-49DB-9FAB-3507D24BDF66}" type="pres">
      <dgm:prSet presAssocID="{D298D1E4-423D-428D-86A1-B224A8204509}" presName="sp" presStyleCnt="0"/>
      <dgm:spPr/>
    </dgm:pt>
    <dgm:pt modelId="{86DBC803-2701-4890-82E7-C54F7402880A}" type="pres">
      <dgm:prSet presAssocID="{2C6ED61A-7154-4517-99B1-26AF96726ACA}" presName="composite" presStyleCnt="0"/>
      <dgm:spPr/>
    </dgm:pt>
    <dgm:pt modelId="{6986A3C1-7BBE-4492-8E55-9C35BB01D1DF}" type="pres">
      <dgm:prSet presAssocID="{2C6ED61A-7154-4517-99B1-26AF96726ACA}" presName="parentText" presStyleLbl="alignNode1" presStyleIdx="4" presStyleCnt="7">
        <dgm:presLayoutVars>
          <dgm:chMax val="1"/>
          <dgm:bulletEnabled val="1"/>
        </dgm:presLayoutVars>
      </dgm:prSet>
      <dgm:spPr/>
      <dgm:t>
        <a:bodyPr/>
        <a:lstStyle/>
        <a:p>
          <a:endParaRPr lang="ru-RU"/>
        </a:p>
      </dgm:t>
    </dgm:pt>
    <dgm:pt modelId="{6615AA2F-FF3D-4104-9A94-11E9C50982A9}" type="pres">
      <dgm:prSet presAssocID="{2C6ED61A-7154-4517-99B1-26AF96726ACA}" presName="descendantText" presStyleLbl="alignAcc1" presStyleIdx="4" presStyleCnt="7" custLinFactNeighborX="-182" custLinFactNeighborY="1704">
        <dgm:presLayoutVars>
          <dgm:bulletEnabled val="1"/>
        </dgm:presLayoutVars>
      </dgm:prSet>
      <dgm:spPr/>
      <dgm:t>
        <a:bodyPr/>
        <a:lstStyle/>
        <a:p>
          <a:endParaRPr lang="ru-RU"/>
        </a:p>
      </dgm:t>
    </dgm:pt>
    <dgm:pt modelId="{C1DCE677-84A6-435F-AD06-ED78A1253DD1}" type="pres">
      <dgm:prSet presAssocID="{9E0172E6-BA81-4EFE-90D3-E4DA40E29D11}" presName="sp" presStyleCnt="0"/>
      <dgm:spPr/>
    </dgm:pt>
    <dgm:pt modelId="{9B9A9D1A-B331-4B06-BC09-E52188041593}" type="pres">
      <dgm:prSet presAssocID="{91456E71-C936-4E90-8ADE-D5F411191EBB}" presName="composite" presStyleCnt="0"/>
      <dgm:spPr/>
    </dgm:pt>
    <dgm:pt modelId="{92628249-EC09-45B5-9FCA-D7D8DF764C3B}" type="pres">
      <dgm:prSet presAssocID="{91456E71-C936-4E90-8ADE-D5F411191EBB}" presName="parentText" presStyleLbl="alignNode1" presStyleIdx="5" presStyleCnt="7">
        <dgm:presLayoutVars>
          <dgm:chMax val="1"/>
          <dgm:bulletEnabled val="1"/>
        </dgm:presLayoutVars>
      </dgm:prSet>
      <dgm:spPr/>
      <dgm:t>
        <a:bodyPr/>
        <a:lstStyle/>
        <a:p>
          <a:endParaRPr lang="ru-RU"/>
        </a:p>
      </dgm:t>
    </dgm:pt>
    <dgm:pt modelId="{74B0995C-3D0C-499A-9CC8-C12BF753A321}" type="pres">
      <dgm:prSet presAssocID="{91456E71-C936-4E90-8ADE-D5F411191EBB}" presName="descendantText" presStyleLbl="alignAcc1" presStyleIdx="5" presStyleCnt="7">
        <dgm:presLayoutVars>
          <dgm:bulletEnabled val="1"/>
        </dgm:presLayoutVars>
      </dgm:prSet>
      <dgm:spPr/>
      <dgm:t>
        <a:bodyPr/>
        <a:lstStyle/>
        <a:p>
          <a:endParaRPr lang="ru-RU"/>
        </a:p>
      </dgm:t>
    </dgm:pt>
    <dgm:pt modelId="{169C3CE8-00ED-4C08-81AF-ED08A1E32B22}" type="pres">
      <dgm:prSet presAssocID="{49264768-15C8-4ED6-A14C-1772033E5305}" presName="sp" presStyleCnt="0"/>
      <dgm:spPr/>
    </dgm:pt>
    <dgm:pt modelId="{4C025F00-2442-4DF9-B579-E66F57F2A82E}" type="pres">
      <dgm:prSet presAssocID="{688DA246-F33B-4DA1-B98A-8A6FF5361709}" presName="composite" presStyleCnt="0"/>
      <dgm:spPr/>
    </dgm:pt>
    <dgm:pt modelId="{492776A4-91EC-4963-96D1-0AAAE8AABB77}" type="pres">
      <dgm:prSet presAssocID="{688DA246-F33B-4DA1-B98A-8A6FF5361709}" presName="parentText" presStyleLbl="alignNode1" presStyleIdx="6" presStyleCnt="7" custLinFactNeighborX="-18097" custLinFactNeighborY="-1239">
        <dgm:presLayoutVars>
          <dgm:chMax val="1"/>
          <dgm:bulletEnabled val="1"/>
        </dgm:presLayoutVars>
      </dgm:prSet>
      <dgm:spPr/>
      <dgm:t>
        <a:bodyPr/>
        <a:lstStyle/>
        <a:p>
          <a:endParaRPr lang="ru-RU"/>
        </a:p>
      </dgm:t>
    </dgm:pt>
    <dgm:pt modelId="{A64BAC7D-E895-4454-92F5-3A2B72B5A3E1}" type="pres">
      <dgm:prSet presAssocID="{688DA246-F33B-4DA1-B98A-8A6FF5361709}" presName="descendantText" presStyleLbl="alignAcc1" presStyleIdx="6" presStyleCnt="7">
        <dgm:presLayoutVars>
          <dgm:bulletEnabled val="1"/>
        </dgm:presLayoutVars>
      </dgm:prSet>
      <dgm:spPr/>
      <dgm:t>
        <a:bodyPr/>
        <a:lstStyle/>
        <a:p>
          <a:endParaRPr lang="ru-RU"/>
        </a:p>
      </dgm:t>
    </dgm:pt>
  </dgm:ptLst>
  <dgm:cxnLst>
    <dgm:cxn modelId="{F4116918-A9A5-4893-A5EF-B4D3FA16A445}" srcId="{146FEA1B-D287-41CB-B340-125FAC23C6A7}" destId="{D869AEE3-72D3-4DDA-88BF-3503272EB8FE}" srcOrd="0" destOrd="0" parTransId="{AB28E806-1132-4DF3-A177-95D41655D471}" sibTransId="{06681D85-CC5E-49B0-AD52-50CB51C8E21E}"/>
    <dgm:cxn modelId="{73428934-B2C0-4EE7-B7E5-96315E432432}" srcId="{91456E71-C936-4E90-8ADE-D5F411191EBB}" destId="{9CF1F44D-5406-4249-A6C3-A5037266FFCE}" srcOrd="0" destOrd="0" parTransId="{16880495-333B-4614-807A-F5EBB509ADAC}" sibTransId="{F363A17C-4B60-4956-A183-F2A72F523889}"/>
    <dgm:cxn modelId="{0C5C4531-A1C7-4FD4-A7B8-59CEB947FFB9}" type="presOf" srcId="{D869AEE3-72D3-4DDA-88BF-3503272EB8FE}" destId="{4B87D68E-2640-4264-A2A3-C61E8A4D5D6D}" srcOrd="0" destOrd="0" presId="urn:microsoft.com/office/officeart/2005/8/layout/chevron2"/>
    <dgm:cxn modelId="{9E58A711-1D7B-4796-AC21-C8702588585C}" srcId="{AD6F8549-2DFC-4B5F-A148-40826C4D418E}" destId="{96CFC7ED-D764-4D5B-B82E-48F1752F3129}" srcOrd="0" destOrd="0" parTransId="{7EABAAFC-8E32-4BCD-8B61-6EC308099881}" sibTransId="{350848C2-DBAA-480E-A566-F6575F8EA136}"/>
    <dgm:cxn modelId="{9898B8F8-8216-4F11-B4A3-1EC66F6D7864}" srcId="{7FA5B110-378B-471A-9B7C-9B4EACA6D150}" destId="{2C6ED61A-7154-4517-99B1-26AF96726ACA}" srcOrd="4" destOrd="0" parTransId="{11DAA1D8-A8CE-4318-9760-8DD4FB0C3799}" sibTransId="{9E0172E6-BA81-4EFE-90D3-E4DA40E29D11}"/>
    <dgm:cxn modelId="{A81297CA-2F12-4974-98CE-067409F76D2C}" srcId="{7FA5B110-378B-471A-9B7C-9B4EACA6D150}" destId="{158285C5-C6DD-4021-A821-E07245EECE28}" srcOrd="0" destOrd="0" parTransId="{98AEB1E2-D061-4EEA-82C5-07D76A758D0E}" sibTransId="{2EB79BF1-F3C6-41CE-B18F-02E2BA492405}"/>
    <dgm:cxn modelId="{0954CB28-FE5B-4F4C-9479-F4F6CA546F9F}" type="presOf" srcId="{9CF1F44D-5406-4249-A6C3-A5037266FFCE}" destId="{74B0995C-3D0C-499A-9CC8-C12BF753A321}" srcOrd="0" destOrd="0" presId="urn:microsoft.com/office/officeart/2005/8/layout/chevron2"/>
    <dgm:cxn modelId="{ADA4E6E6-5D88-4777-978C-6BEA352F0037}" type="presOf" srcId="{AD6F8549-2DFC-4B5F-A148-40826C4D418E}" destId="{003AD277-CB24-4DC1-B1E3-BE416B095854}" srcOrd="0" destOrd="0" presId="urn:microsoft.com/office/officeart/2005/8/layout/chevron2"/>
    <dgm:cxn modelId="{EF75FB4B-9708-4D60-89D3-159417C6BECD}" srcId="{AD6F8549-2DFC-4B5F-A148-40826C4D418E}" destId="{C9A1998B-568F-4943-833A-C2DAC315B425}" srcOrd="1" destOrd="0" parTransId="{FC7DF6F6-6716-4494-BBF6-2010C53AD51A}" sibTransId="{B045A4DD-0CBA-4F9E-BE85-972F531C5463}"/>
    <dgm:cxn modelId="{D551B680-D5C8-4D7B-B78A-B8FBB231093C}" type="presOf" srcId="{96CFC7ED-D764-4D5B-B82E-48F1752F3129}" destId="{C4F3C803-973D-44A3-9BCE-F0BE8E2EF2B1}" srcOrd="0" destOrd="0" presId="urn:microsoft.com/office/officeart/2005/8/layout/chevron2"/>
    <dgm:cxn modelId="{AA8D40AD-BCCC-4E45-9E13-0C54EF0153ED}" type="presOf" srcId="{F12D3C76-8153-4E5C-9D92-2182C2DE8564}" destId="{A64BAC7D-E895-4454-92F5-3A2B72B5A3E1}" srcOrd="0" destOrd="0" presId="urn:microsoft.com/office/officeart/2005/8/layout/chevron2"/>
    <dgm:cxn modelId="{D9720E04-F44B-47EA-9D53-B22A8158AE93}" type="presOf" srcId="{91456E71-C936-4E90-8ADE-D5F411191EBB}" destId="{92628249-EC09-45B5-9FCA-D7D8DF764C3B}" srcOrd="0" destOrd="0" presId="urn:microsoft.com/office/officeart/2005/8/layout/chevron2"/>
    <dgm:cxn modelId="{CC9DD52F-A790-4948-A7E0-43809B3CADDD}" type="presOf" srcId="{7FA5B110-378B-471A-9B7C-9B4EACA6D150}" destId="{FA0D7C72-4E3F-4C9F-A7A4-7224625273E0}" srcOrd="0" destOrd="0" presId="urn:microsoft.com/office/officeart/2005/8/layout/chevron2"/>
    <dgm:cxn modelId="{7FC76ED9-7991-43BE-ACBC-91D2A78A96B3}" srcId="{688DA246-F33B-4DA1-B98A-8A6FF5361709}" destId="{F12D3C76-8153-4E5C-9D92-2182C2DE8564}" srcOrd="0" destOrd="0" parTransId="{1C9D8001-9A70-4AB0-9575-18395CBCAF64}" sibTransId="{B4C87C30-AB77-47F6-BC98-2142CBD17782}"/>
    <dgm:cxn modelId="{7628991B-EA93-48F9-A1E2-F6D48FF3359C}" type="presOf" srcId="{FF93B54E-E685-45C9-BC88-DEC9332784FF}" destId="{0D08FADC-14BC-4A3F-AC64-13B9CCB36EE6}" srcOrd="0" destOrd="0" presId="urn:microsoft.com/office/officeart/2005/8/layout/chevron2"/>
    <dgm:cxn modelId="{A87C0047-D035-4705-84F7-3439AACC0796}" srcId="{2C6ED61A-7154-4517-99B1-26AF96726ACA}" destId="{6D563DD8-590D-4B14-89EE-96E61012F67F}" srcOrd="0" destOrd="0" parTransId="{8A5F5B4B-A8A2-4EE8-89D8-314E1BD7C0D1}" sibTransId="{7BAAF456-A961-4D82-8454-86F7C9B87C4F}"/>
    <dgm:cxn modelId="{1888AB89-3083-49E8-B13E-6118EC499DE7}" type="presOf" srcId="{158285C5-C6DD-4021-A821-E07245EECE28}" destId="{D2BA952C-8862-4CDC-A40B-87917A665C6C}" srcOrd="0" destOrd="0" presId="urn:microsoft.com/office/officeart/2005/8/layout/chevron2"/>
    <dgm:cxn modelId="{5B2FDA79-30AA-40D8-B30B-D1A8DA7154C9}" type="presOf" srcId="{6D563DD8-590D-4B14-89EE-96E61012F67F}" destId="{6615AA2F-FF3D-4104-9A94-11E9C50982A9}" srcOrd="0" destOrd="0" presId="urn:microsoft.com/office/officeart/2005/8/layout/chevron2"/>
    <dgm:cxn modelId="{29B7510E-41B7-412B-83B1-8681751F6EBF}" type="presOf" srcId="{688DA246-F33B-4DA1-B98A-8A6FF5361709}" destId="{492776A4-91EC-4963-96D1-0AAAE8AABB77}" srcOrd="0" destOrd="0" presId="urn:microsoft.com/office/officeart/2005/8/layout/chevron2"/>
    <dgm:cxn modelId="{BA14CF5F-C871-432E-B4E6-09B9A5A59A74}" srcId="{7FA5B110-378B-471A-9B7C-9B4EACA6D150}" destId="{AD6F8549-2DFC-4B5F-A148-40826C4D418E}" srcOrd="1" destOrd="0" parTransId="{7B99C003-32F2-448E-868C-2B20525E867F}" sibTransId="{39C20208-37A6-43ED-AEE4-2908548B3FA4}"/>
    <dgm:cxn modelId="{41EB3A4B-B190-414A-A582-A1372CC3F630}" type="presOf" srcId="{2C6ED61A-7154-4517-99B1-26AF96726ACA}" destId="{6986A3C1-7BBE-4492-8E55-9C35BB01D1DF}" srcOrd="0" destOrd="0" presId="urn:microsoft.com/office/officeart/2005/8/layout/chevron2"/>
    <dgm:cxn modelId="{618288A2-96AE-4034-99B0-7326A9754FC8}" srcId="{7FA5B110-378B-471A-9B7C-9B4EACA6D150}" destId="{FF93B54E-E685-45C9-BC88-DEC9332784FF}" srcOrd="3" destOrd="0" parTransId="{91463444-38A9-4228-9822-5ECE4E166235}" sibTransId="{D298D1E4-423D-428D-86A1-B224A8204509}"/>
    <dgm:cxn modelId="{33694462-548F-4376-9A72-CAE4394E629F}" type="presOf" srcId="{146FEA1B-D287-41CB-B340-125FAC23C6A7}" destId="{43781C65-8903-4B51-A186-20B9783DB7C1}" srcOrd="0" destOrd="0" presId="urn:microsoft.com/office/officeart/2005/8/layout/chevron2"/>
    <dgm:cxn modelId="{CC8342FF-3496-49F6-A3D3-E8A5DE8ABD51}" type="presOf" srcId="{8D8EF912-86BB-49F9-811C-2F3188B97F8E}" destId="{0E564202-6873-4688-872F-A48516E4BFC9}" srcOrd="0" destOrd="0" presId="urn:microsoft.com/office/officeart/2005/8/layout/chevron2"/>
    <dgm:cxn modelId="{704EBB0D-8692-4205-A598-0AC12ADBA716}" srcId="{7FA5B110-378B-471A-9B7C-9B4EACA6D150}" destId="{688DA246-F33B-4DA1-B98A-8A6FF5361709}" srcOrd="6" destOrd="0" parTransId="{1761A3F6-9F24-491F-A96F-C0F4A8F02669}" sibTransId="{FCF5F62B-9D9D-456B-98E8-6A84499BD268}"/>
    <dgm:cxn modelId="{82140E8F-531E-482D-8F6A-0FE3D540CFD1}" type="presOf" srcId="{FC413EBB-93EA-4EA6-B4C2-C96FAC216E44}" destId="{98AF6A50-D786-4F20-9BFD-27A538EA0661}" srcOrd="0" destOrd="0" presId="urn:microsoft.com/office/officeart/2005/8/layout/chevron2"/>
    <dgm:cxn modelId="{70ED744F-38B6-4650-853F-6E3531A40D54}" srcId="{7FA5B110-378B-471A-9B7C-9B4EACA6D150}" destId="{146FEA1B-D287-41CB-B340-125FAC23C6A7}" srcOrd="2" destOrd="0" parTransId="{506EECF2-A7DF-4618-A1BB-67953C5851F1}" sibTransId="{04B5F842-2C82-4F18-9A42-CDCFDBBF4798}"/>
    <dgm:cxn modelId="{83C0BA1B-2B55-42D2-98EA-44F585F546F2}" srcId="{7FA5B110-378B-471A-9B7C-9B4EACA6D150}" destId="{91456E71-C936-4E90-8ADE-D5F411191EBB}" srcOrd="5" destOrd="0" parTransId="{132C4ACE-8B2F-48D8-BBD3-A046806A8C4B}" sibTransId="{49264768-15C8-4ED6-A14C-1772033E5305}"/>
    <dgm:cxn modelId="{E1D7F8A5-226E-4AC2-9AF0-2722C9E6A7B7}" type="presOf" srcId="{C9A1998B-568F-4943-833A-C2DAC315B425}" destId="{C4F3C803-973D-44A3-9BCE-F0BE8E2EF2B1}" srcOrd="0" destOrd="1" presId="urn:microsoft.com/office/officeart/2005/8/layout/chevron2"/>
    <dgm:cxn modelId="{10BB82D6-9340-4560-984B-D1ED2611192A}" srcId="{158285C5-C6DD-4021-A821-E07245EECE28}" destId="{8D8EF912-86BB-49F9-811C-2F3188B97F8E}" srcOrd="0" destOrd="0" parTransId="{9D49D894-8D45-4E75-A869-4F7092B13F99}" sibTransId="{2E527358-A934-442C-95D6-F3B33BE0DC4C}"/>
    <dgm:cxn modelId="{FE74CA17-9B29-44FC-8F58-E6F7AF291DA6}" srcId="{FF93B54E-E685-45C9-BC88-DEC9332784FF}" destId="{FC413EBB-93EA-4EA6-B4C2-C96FAC216E44}" srcOrd="0" destOrd="0" parTransId="{F7F92E78-6C06-4727-9A83-BE433DA5E00C}" sibTransId="{5BB90932-8975-4E7D-A245-131A9E75E1EB}"/>
    <dgm:cxn modelId="{4B7740FD-5481-4D0F-8D39-82C47A4A3D61}" type="presParOf" srcId="{FA0D7C72-4E3F-4C9F-A7A4-7224625273E0}" destId="{7983E317-5B6D-46B2-B2D2-F2AB338D300C}" srcOrd="0" destOrd="0" presId="urn:microsoft.com/office/officeart/2005/8/layout/chevron2"/>
    <dgm:cxn modelId="{E1C4BE5A-A6BE-4407-AED2-012C2E79B8C8}" type="presParOf" srcId="{7983E317-5B6D-46B2-B2D2-F2AB338D300C}" destId="{D2BA952C-8862-4CDC-A40B-87917A665C6C}" srcOrd="0" destOrd="0" presId="urn:microsoft.com/office/officeart/2005/8/layout/chevron2"/>
    <dgm:cxn modelId="{53710BE8-EA7D-4F4E-9FD2-92546650A168}" type="presParOf" srcId="{7983E317-5B6D-46B2-B2D2-F2AB338D300C}" destId="{0E564202-6873-4688-872F-A48516E4BFC9}" srcOrd="1" destOrd="0" presId="urn:microsoft.com/office/officeart/2005/8/layout/chevron2"/>
    <dgm:cxn modelId="{35295EED-17B8-4BA9-9AB9-804ADAA5966A}" type="presParOf" srcId="{FA0D7C72-4E3F-4C9F-A7A4-7224625273E0}" destId="{74F7E54C-C687-4005-8DB1-F0CA5FA91519}" srcOrd="1" destOrd="0" presId="urn:microsoft.com/office/officeart/2005/8/layout/chevron2"/>
    <dgm:cxn modelId="{F550E488-62E5-43FA-A218-EB77D422705E}" type="presParOf" srcId="{FA0D7C72-4E3F-4C9F-A7A4-7224625273E0}" destId="{032B17A5-B230-4E6D-B268-C9154D8951AC}" srcOrd="2" destOrd="0" presId="urn:microsoft.com/office/officeart/2005/8/layout/chevron2"/>
    <dgm:cxn modelId="{4CB6584B-AE9D-48AE-9964-56587D757498}" type="presParOf" srcId="{032B17A5-B230-4E6D-B268-C9154D8951AC}" destId="{003AD277-CB24-4DC1-B1E3-BE416B095854}" srcOrd="0" destOrd="0" presId="urn:microsoft.com/office/officeart/2005/8/layout/chevron2"/>
    <dgm:cxn modelId="{40FD20AD-F78A-4F91-92B9-625EC592CFC1}" type="presParOf" srcId="{032B17A5-B230-4E6D-B268-C9154D8951AC}" destId="{C4F3C803-973D-44A3-9BCE-F0BE8E2EF2B1}" srcOrd="1" destOrd="0" presId="urn:microsoft.com/office/officeart/2005/8/layout/chevron2"/>
    <dgm:cxn modelId="{7AD6C9A0-2533-4375-9111-0E3D6C6F68A4}" type="presParOf" srcId="{FA0D7C72-4E3F-4C9F-A7A4-7224625273E0}" destId="{63061C8D-EBE6-41E7-9B75-B316892BD5EF}" srcOrd="3" destOrd="0" presId="urn:microsoft.com/office/officeart/2005/8/layout/chevron2"/>
    <dgm:cxn modelId="{0A2DD207-DBA5-43C1-9F3E-976B67362283}" type="presParOf" srcId="{FA0D7C72-4E3F-4C9F-A7A4-7224625273E0}" destId="{95B0250F-FBDF-48D2-9C36-73A455AA4DC8}" srcOrd="4" destOrd="0" presId="urn:microsoft.com/office/officeart/2005/8/layout/chevron2"/>
    <dgm:cxn modelId="{2027B3B8-A654-4035-BA71-DEF7ADB33440}" type="presParOf" srcId="{95B0250F-FBDF-48D2-9C36-73A455AA4DC8}" destId="{43781C65-8903-4B51-A186-20B9783DB7C1}" srcOrd="0" destOrd="0" presId="urn:microsoft.com/office/officeart/2005/8/layout/chevron2"/>
    <dgm:cxn modelId="{D184D9C3-5247-44E5-9D8E-7D4E21D8C5AB}" type="presParOf" srcId="{95B0250F-FBDF-48D2-9C36-73A455AA4DC8}" destId="{4B87D68E-2640-4264-A2A3-C61E8A4D5D6D}" srcOrd="1" destOrd="0" presId="urn:microsoft.com/office/officeart/2005/8/layout/chevron2"/>
    <dgm:cxn modelId="{EF924200-412D-4444-88FC-A9673165689B}" type="presParOf" srcId="{FA0D7C72-4E3F-4C9F-A7A4-7224625273E0}" destId="{8042A68C-F7B4-4AA8-AB17-D500BF4117C7}" srcOrd="5" destOrd="0" presId="urn:microsoft.com/office/officeart/2005/8/layout/chevron2"/>
    <dgm:cxn modelId="{EBA71828-F532-444D-B286-576CA5AB4B01}" type="presParOf" srcId="{FA0D7C72-4E3F-4C9F-A7A4-7224625273E0}" destId="{FAE3ED3F-53CF-44AC-999F-3841F0D3D50A}" srcOrd="6" destOrd="0" presId="urn:microsoft.com/office/officeart/2005/8/layout/chevron2"/>
    <dgm:cxn modelId="{30853881-8B4C-4EC5-B107-11163B23E2B9}" type="presParOf" srcId="{FAE3ED3F-53CF-44AC-999F-3841F0D3D50A}" destId="{0D08FADC-14BC-4A3F-AC64-13B9CCB36EE6}" srcOrd="0" destOrd="0" presId="urn:microsoft.com/office/officeart/2005/8/layout/chevron2"/>
    <dgm:cxn modelId="{9A1D927C-E7C1-4585-AF76-68C28B7F9AF8}" type="presParOf" srcId="{FAE3ED3F-53CF-44AC-999F-3841F0D3D50A}" destId="{98AF6A50-D786-4F20-9BFD-27A538EA0661}" srcOrd="1" destOrd="0" presId="urn:microsoft.com/office/officeart/2005/8/layout/chevron2"/>
    <dgm:cxn modelId="{BDE0C202-CF98-4ADB-B7C2-BC43697F6826}" type="presParOf" srcId="{FA0D7C72-4E3F-4C9F-A7A4-7224625273E0}" destId="{8CE38B12-E364-49DB-9FAB-3507D24BDF66}" srcOrd="7" destOrd="0" presId="urn:microsoft.com/office/officeart/2005/8/layout/chevron2"/>
    <dgm:cxn modelId="{A07C3DD4-79E9-49B7-8E7F-DADB95A081BF}" type="presParOf" srcId="{FA0D7C72-4E3F-4C9F-A7A4-7224625273E0}" destId="{86DBC803-2701-4890-82E7-C54F7402880A}" srcOrd="8" destOrd="0" presId="urn:microsoft.com/office/officeart/2005/8/layout/chevron2"/>
    <dgm:cxn modelId="{B2C7F65B-2D85-4770-8C1B-0664ED1C620C}" type="presParOf" srcId="{86DBC803-2701-4890-82E7-C54F7402880A}" destId="{6986A3C1-7BBE-4492-8E55-9C35BB01D1DF}" srcOrd="0" destOrd="0" presId="urn:microsoft.com/office/officeart/2005/8/layout/chevron2"/>
    <dgm:cxn modelId="{DA4610F6-C081-4A58-BF14-02DFD8719487}" type="presParOf" srcId="{86DBC803-2701-4890-82E7-C54F7402880A}" destId="{6615AA2F-FF3D-4104-9A94-11E9C50982A9}" srcOrd="1" destOrd="0" presId="urn:microsoft.com/office/officeart/2005/8/layout/chevron2"/>
    <dgm:cxn modelId="{CB7773CB-0B90-4A4D-9FEE-98E2EC08F9DB}" type="presParOf" srcId="{FA0D7C72-4E3F-4C9F-A7A4-7224625273E0}" destId="{C1DCE677-84A6-435F-AD06-ED78A1253DD1}" srcOrd="9" destOrd="0" presId="urn:microsoft.com/office/officeart/2005/8/layout/chevron2"/>
    <dgm:cxn modelId="{BEA2B1BB-30BF-419D-B06B-70EE91204BEC}" type="presParOf" srcId="{FA0D7C72-4E3F-4C9F-A7A4-7224625273E0}" destId="{9B9A9D1A-B331-4B06-BC09-E52188041593}" srcOrd="10" destOrd="0" presId="urn:microsoft.com/office/officeart/2005/8/layout/chevron2"/>
    <dgm:cxn modelId="{AEB76ABE-8A9F-4847-B317-FEA726B08814}" type="presParOf" srcId="{9B9A9D1A-B331-4B06-BC09-E52188041593}" destId="{92628249-EC09-45B5-9FCA-D7D8DF764C3B}" srcOrd="0" destOrd="0" presId="urn:microsoft.com/office/officeart/2005/8/layout/chevron2"/>
    <dgm:cxn modelId="{DEA23CB4-FBC0-467B-ACEB-E12C613B7CC8}" type="presParOf" srcId="{9B9A9D1A-B331-4B06-BC09-E52188041593}" destId="{74B0995C-3D0C-499A-9CC8-C12BF753A321}" srcOrd="1" destOrd="0" presId="urn:microsoft.com/office/officeart/2005/8/layout/chevron2"/>
    <dgm:cxn modelId="{006645CF-2511-49F4-B0B4-8C8D6C7E230D}" type="presParOf" srcId="{FA0D7C72-4E3F-4C9F-A7A4-7224625273E0}" destId="{169C3CE8-00ED-4C08-81AF-ED08A1E32B22}" srcOrd="11" destOrd="0" presId="urn:microsoft.com/office/officeart/2005/8/layout/chevron2"/>
    <dgm:cxn modelId="{0E96B121-574E-4187-A547-C7264BF99A83}" type="presParOf" srcId="{FA0D7C72-4E3F-4C9F-A7A4-7224625273E0}" destId="{4C025F00-2442-4DF9-B579-E66F57F2A82E}" srcOrd="12" destOrd="0" presId="urn:microsoft.com/office/officeart/2005/8/layout/chevron2"/>
    <dgm:cxn modelId="{74FD123E-643B-4532-9935-5C47E8B0F935}" type="presParOf" srcId="{4C025F00-2442-4DF9-B579-E66F57F2A82E}" destId="{492776A4-91EC-4963-96D1-0AAAE8AABB77}" srcOrd="0" destOrd="0" presId="urn:microsoft.com/office/officeart/2005/8/layout/chevron2"/>
    <dgm:cxn modelId="{4B5E305F-4642-48A9-AAAF-36D5069C6682}" type="presParOf" srcId="{4C025F00-2442-4DF9-B579-E66F57F2A82E}" destId="{A64BAC7D-E895-4454-92F5-3A2B72B5A3E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D1F14-039D-4DA1-AA81-57D16E00ABC1}" type="doc">
      <dgm:prSet loTypeId="urn:microsoft.com/office/officeart/2005/8/layout/vProcess5" loCatId="process" qsTypeId="urn:microsoft.com/office/officeart/2005/8/quickstyle/3d4" qsCatId="3D" csTypeId="urn:microsoft.com/office/officeart/2005/8/colors/accent1_2" csCatId="accent1" phldr="1"/>
      <dgm:spPr/>
      <dgm:t>
        <a:bodyPr/>
        <a:lstStyle/>
        <a:p>
          <a:endParaRPr lang="ru-RU"/>
        </a:p>
      </dgm:t>
    </dgm:pt>
    <dgm:pt modelId="{B2FD519C-4F77-44B6-8F3C-3610E02C2509}">
      <dgm:prSet phldrT="[Текст]" custT="1"/>
      <dgm:spPr>
        <a:solidFill>
          <a:schemeClr val="accent1">
            <a:lumMod val="75000"/>
          </a:schemeClr>
        </a:solidFill>
      </dgm:spPr>
      <dgm:t>
        <a:bodyPr/>
        <a:lstStyle/>
        <a:p>
          <a:r>
            <a:rPr lang="ru-RU" sz="1400" b="1" u="sng" dirty="0" smtClean="0">
              <a:latin typeface="Times New Roman" pitchFamily="18" charset="0"/>
              <a:cs typeface="Times New Roman" pitchFamily="18" charset="0"/>
            </a:rPr>
            <a:t>Бюджетные и автономные учреждения</a:t>
          </a:r>
          <a:endParaRPr lang="ru-RU" sz="1400" b="1" u="sng" dirty="0">
            <a:latin typeface="Times New Roman" pitchFamily="18" charset="0"/>
            <a:cs typeface="Times New Roman" pitchFamily="18" charset="0"/>
          </a:endParaRPr>
        </a:p>
      </dgm:t>
    </dgm:pt>
    <dgm:pt modelId="{02773007-E2A4-4E11-9C47-FAC154C2B505}" type="parTrans" cxnId="{D5C4E50E-674A-4943-9E86-BD428124D0C6}">
      <dgm:prSet/>
      <dgm:spPr/>
      <dgm:t>
        <a:bodyPr/>
        <a:lstStyle/>
        <a:p>
          <a:endParaRPr lang="ru-RU" sz="1400">
            <a:latin typeface="Times New Roman" pitchFamily="18" charset="0"/>
            <a:cs typeface="Times New Roman" pitchFamily="18" charset="0"/>
          </a:endParaRPr>
        </a:p>
      </dgm:t>
    </dgm:pt>
    <dgm:pt modelId="{5331650C-BD76-4D8D-8DBE-C6B56D289BB4}" type="sibTrans" cxnId="{D5C4E50E-674A-4943-9E86-BD428124D0C6}">
      <dgm:prSet custT="1"/>
      <dgm:spPr>
        <a:noFill/>
        <a:ln>
          <a:noFill/>
        </a:ln>
      </dgm:spPr>
      <dgm:t>
        <a:bodyPr/>
        <a:lstStyle/>
        <a:p>
          <a:endParaRPr lang="ru-RU" sz="1400">
            <a:latin typeface="Times New Roman" pitchFamily="18" charset="0"/>
            <a:cs typeface="Times New Roman" pitchFamily="18" charset="0"/>
          </a:endParaRPr>
        </a:p>
      </dgm:t>
    </dgm:pt>
    <dgm:pt modelId="{4DD99855-2F96-48DB-AFAA-994DEB50DFAB}">
      <dgm:prSet phldrT="[Текст]" custT="1"/>
      <dgm:spPr>
        <a:solidFill>
          <a:schemeClr val="accent1">
            <a:lumMod val="75000"/>
          </a:schemeClr>
        </a:solidFill>
      </dgm:spPr>
      <dgm:t>
        <a:bodyPr/>
        <a:lstStyle/>
        <a:p>
          <a:r>
            <a:rPr lang="ru-RU" sz="1400" dirty="0" smtClean="0">
              <a:latin typeface="Times New Roman" pitchFamily="18" charset="0"/>
              <a:cs typeface="Times New Roman" pitchFamily="18" charset="0"/>
            </a:rPr>
            <a:t>В городском округе ведут свою деятельность 39 таких учреждений;</a:t>
          </a:r>
          <a:endParaRPr lang="ru-RU" sz="1400" dirty="0">
            <a:latin typeface="Times New Roman" pitchFamily="18" charset="0"/>
            <a:cs typeface="Times New Roman" pitchFamily="18" charset="0"/>
          </a:endParaRPr>
        </a:p>
      </dgm:t>
    </dgm:pt>
    <dgm:pt modelId="{F5FF618A-8C31-4FAB-AC2A-3EF7EB5539E2}" type="parTrans" cxnId="{25289E1C-6D59-4D42-A9D1-57A4ACDF4E64}">
      <dgm:prSet/>
      <dgm:spPr/>
      <dgm:t>
        <a:bodyPr/>
        <a:lstStyle/>
        <a:p>
          <a:endParaRPr lang="ru-RU" sz="1400">
            <a:latin typeface="Times New Roman" pitchFamily="18" charset="0"/>
            <a:cs typeface="Times New Roman" pitchFamily="18" charset="0"/>
          </a:endParaRPr>
        </a:p>
      </dgm:t>
    </dgm:pt>
    <dgm:pt modelId="{ED920D2F-1333-4A02-B9A9-DDA504666D49}" type="sibTrans" cxnId="{25289E1C-6D59-4D42-A9D1-57A4ACDF4E64}">
      <dgm:prSet/>
      <dgm:spPr/>
      <dgm:t>
        <a:bodyPr/>
        <a:lstStyle/>
        <a:p>
          <a:endParaRPr lang="ru-RU" sz="1400">
            <a:latin typeface="Times New Roman" pitchFamily="18" charset="0"/>
            <a:cs typeface="Times New Roman" pitchFamily="18" charset="0"/>
          </a:endParaRPr>
        </a:p>
      </dgm:t>
    </dgm:pt>
    <dgm:pt modelId="{F15909CB-94AE-41B8-8727-70EF445A915D}">
      <dgm:prSet phldrT="[Текст]" custT="1"/>
      <dgm:spPr>
        <a:solidFill>
          <a:schemeClr val="accent1">
            <a:lumMod val="75000"/>
          </a:schemeClr>
        </a:solidFill>
      </dgm:spPr>
      <dgm:t>
        <a:bodyPr/>
        <a:lstStyle/>
        <a:p>
          <a:r>
            <a:rPr lang="ru-RU" sz="1400" dirty="0" smtClean="0">
              <a:latin typeface="Times New Roman" pitchFamily="18" charset="0"/>
              <a:cs typeface="Times New Roman" pitchFamily="18" charset="0"/>
            </a:rPr>
            <a:t>Представляют собой учреждения, созданные для предоставления услуг населению города и для обеспечения таких учреждений;</a:t>
          </a:r>
          <a:endParaRPr lang="ru-RU" sz="1400" dirty="0">
            <a:latin typeface="Times New Roman" pitchFamily="18" charset="0"/>
            <a:cs typeface="Times New Roman" pitchFamily="18" charset="0"/>
          </a:endParaRPr>
        </a:p>
      </dgm:t>
    </dgm:pt>
    <dgm:pt modelId="{8DD02DF2-2BF4-42C3-8078-1DDF167EB63C}" type="parTrans" cxnId="{15DACACD-0302-4045-8AB9-8DDA60DDC75B}">
      <dgm:prSet/>
      <dgm:spPr/>
      <dgm:t>
        <a:bodyPr/>
        <a:lstStyle/>
        <a:p>
          <a:endParaRPr lang="ru-RU" sz="1400">
            <a:latin typeface="Times New Roman" pitchFamily="18" charset="0"/>
            <a:cs typeface="Times New Roman" pitchFamily="18" charset="0"/>
          </a:endParaRPr>
        </a:p>
      </dgm:t>
    </dgm:pt>
    <dgm:pt modelId="{19773ADE-6385-4FFF-B769-342AD7F5FB9E}" type="sibTrans" cxnId="{15DACACD-0302-4045-8AB9-8DDA60DDC75B}">
      <dgm:prSet/>
      <dgm:spPr/>
      <dgm:t>
        <a:bodyPr/>
        <a:lstStyle/>
        <a:p>
          <a:endParaRPr lang="ru-RU" sz="1400">
            <a:latin typeface="Times New Roman" pitchFamily="18" charset="0"/>
            <a:cs typeface="Times New Roman" pitchFamily="18" charset="0"/>
          </a:endParaRPr>
        </a:p>
      </dgm:t>
    </dgm:pt>
    <dgm:pt modelId="{65674316-79B7-424F-9CF0-8690A858935A}">
      <dgm:prSet phldrT="[Текст]" custT="1"/>
      <dgm:spPr>
        <a:solidFill>
          <a:schemeClr val="accent1">
            <a:lumMod val="75000"/>
          </a:schemeClr>
        </a:solidFill>
      </dgm:spPr>
      <dgm:t>
        <a:bodyPr/>
        <a:lstStyle/>
        <a:p>
          <a:pPr marL="0" indent="0"/>
          <a:r>
            <a:rPr lang="ru-RU" sz="1400" b="1" u="sng" dirty="0" smtClean="0">
              <a:latin typeface="Times New Roman" pitchFamily="18" charset="0"/>
              <a:cs typeface="Times New Roman" pitchFamily="18" charset="0"/>
            </a:rPr>
            <a:t>Казенные учреждения</a:t>
          </a:r>
          <a:endParaRPr lang="ru-RU" sz="1400" b="1" u="sng" dirty="0">
            <a:latin typeface="Times New Roman" pitchFamily="18" charset="0"/>
            <a:cs typeface="Times New Roman" pitchFamily="18" charset="0"/>
          </a:endParaRPr>
        </a:p>
      </dgm:t>
    </dgm:pt>
    <dgm:pt modelId="{0587C9EE-59C5-4E5B-B44F-BC9F031E83BF}" type="parTrans" cxnId="{B0AE98D6-B439-47EA-B6B4-0CD23AF18EB7}">
      <dgm:prSet/>
      <dgm:spPr/>
      <dgm:t>
        <a:bodyPr/>
        <a:lstStyle/>
        <a:p>
          <a:endParaRPr lang="ru-RU" sz="1400">
            <a:latin typeface="Times New Roman" pitchFamily="18" charset="0"/>
            <a:cs typeface="Times New Roman" pitchFamily="18" charset="0"/>
          </a:endParaRPr>
        </a:p>
      </dgm:t>
    </dgm:pt>
    <dgm:pt modelId="{3ED9CC6D-90AE-4A9E-9257-0DB270CAF5AB}" type="sibTrans" cxnId="{B0AE98D6-B439-47EA-B6B4-0CD23AF18EB7}">
      <dgm:prSet/>
      <dgm:spPr/>
      <dgm:t>
        <a:bodyPr/>
        <a:lstStyle/>
        <a:p>
          <a:endParaRPr lang="ru-RU" sz="1400">
            <a:latin typeface="Times New Roman" pitchFamily="18" charset="0"/>
            <a:cs typeface="Times New Roman" pitchFamily="18" charset="0"/>
          </a:endParaRPr>
        </a:p>
      </dgm:t>
    </dgm:pt>
    <dgm:pt modelId="{6547751B-8091-45E9-A7F1-C61E393B33FC}">
      <dgm:prSet phldrT="[Текст]" custT="1"/>
      <dgm:spPr>
        <a:solidFill>
          <a:schemeClr val="accent1">
            <a:lumMod val="75000"/>
          </a:schemeClr>
        </a:solidFill>
      </dgm:spPr>
      <dgm:t>
        <a:bodyPr/>
        <a:lstStyle/>
        <a:p>
          <a:pPr marL="0" indent="0"/>
          <a:r>
            <a:rPr lang="ru-RU" sz="1400" dirty="0" smtClean="0">
              <a:latin typeface="Times New Roman" pitchFamily="18" charset="0"/>
              <a:cs typeface="Times New Roman" pitchFamily="18" charset="0"/>
            </a:rPr>
            <a:t>В городском округе ведут свою деятельность 7 таких учреждений;</a:t>
          </a:r>
          <a:endParaRPr lang="ru-RU" sz="1400" dirty="0">
            <a:latin typeface="Times New Roman" pitchFamily="18" charset="0"/>
            <a:cs typeface="Times New Roman" pitchFamily="18" charset="0"/>
          </a:endParaRPr>
        </a:p>
      </dgm:t>
    </dgm:pt>
    <dgm:pt modelId="{FF947131-428E-4645-AFF2-09A3F5740A23}" type="parTrans" cxnId="{93908C22-BBA4-4D02-918A-ABC300C833F3}">
      <dgm:prSet/>
      <dgm:spPr/>
      <dgm:t>
        <a:bodyPr/>
        <a:lstStyle/>
        <a:p>
          <a:endParaRPr lang="ru-RU" sz="1400">
            <a:latin typeface="Times New Roman" pitchFamily="18" charset="0"/>
            <a:cs typeface="Times New Roman" pitchFamily="18" charset="0"/>
          </a:endParaRPr>
        </a:p>
      </dgm:t>
    </dgm:pt>
    <dgm:pt modelId="{266F9C1A-7CE8-4C42-835F-97069DA2DD32}" type="sibTrans" cxnId="{93908C22-BBA4-4D02-918A-ABC300C833F3}">
      <dgm:prSet/>
      <dgm:spPr/>
      <dgm:t>
        <a:bodyPr/>
        <a:lstStyle/>
        <a:p>
          <a:endParaRPr lang="ru-RU" sz="1400">
            <a:latin typeface="Times New Roman" pitchFamily="18" charset="0"/>
            <a:cs typeface="Times New Roman" pitchFamily="18" charset="0"/>
          </a:endParaRPr>
        </a:p>
      </dgm:t>
    </dgm:pt>
    <dgm:pt modelId="{38D51D4F-4312-4779-AE69-81FB8533654F}">
      <dgm:prSet phldrT="[Текст]" custT="1"/>
      <dgm:spPr>
        <a:solidFill>
          <a:schemeClr val="accent1">
            <a:lumMod val="75000"/>
          </a:schemeClr>
        </a:solidFill>
      </dgm:spPr>
      <dgm:t>
        <a:bodyPr/>
        <a:lstStyle/>
        <a:p>
          <a:pPr marL="0" indent="0"/>
          <a:r>
            <a:rPr lang="ru-RU" sz="1400" dirty="0" smtClean="0">
              <a:latin typeface="Times New Roman" pitchFamily="18" charset="0"/>
              <a:cs typeface="Times New Roman" pitchFamily="18" charset="0"/>
            </a:rPr>
            <a:t>Представляют собой учреждения, созданные для исполнения отдельных полномочий органов власти;</a:t>
          </a:r>
          <a:endParaRPr lang="ru-RU" sz="1400" dirty="0">
            <a:latin typeface="Times New Roman" pitchFamily="18" charset="0"/>
            <a:cs typeface="Times New Roman" pitchFamily="18" charset="0"/>
          </a:endParaRPr>
        </a:p>
      </dgm:t>
    </dgm:pt>
    <dgm:pt modelId="{4541E986-4D63-417D-A3C8-1E2A1B3F6595}" type="parTrans" cxnId="{3C4ABD09-764D-49F9-A3D5-12FE4CEC8516}">
      <dgm:prSet/>
      <dgm:spPr/>
      <dgm:t>
        <a:bodyPr/>
        <a:lstStyle/>
        <a:p>
          <a:endParaRPr lang="ru-RU" sz="1400">
            <a:latin typeface="Times New Roman" pitchFamily="18" charset="0"/>
            <a:cs typeface="Times New Roman" pitchFamily="18" charset="0"/>
          </a:endParaRPr>
        </a:p>
      </dgm:t>
    </dgm:pt>
    <dgm:pt modelId="{F4C7DDC4-38BD-4893-A31B-3468971480DF}" type="sibTrans" cxnId="{3C4ABD09-764D-49F9-A3D5-12FE4CEC8516}">
      <dgm:prSet/>
      <dgm:spPr/>
      <dgm:t>
        <a:bodyPr/>
        <a:lstStyle/>
        <a:p>
          <a:endParaRPr lang="ru-RU" sz="1400">
            <a:latin typeface="Times New Roman" pitchFamily="18" charset="0"/>
            <a:cs typeface="Times New Roman" pitchFamily="18" charset="0"/>
          </a:endParaRPr>
        </a:p>
      </dgm:t>
    </dgm:pt>
    <dgm:pt modelId="{0ED3729B-672B-414A-BDD7-8F27B3F5A930}">
      <dgm:prSet phldrT="[Текст]" custT="1"/>
      <dgm:spPr>
        <a:solidFill>
          <a:schemeClr val="accent1">
            <a:lumMod val="75000"/>
          </a:schemeClr>
        </a:solidFill>
      </dgm:spPr>
      <dgm:t>
        <a:bodyPr/>
        <a:lstStyle/>
        <a:p>
          <a:r>
            <a:rPr lang="ru-RU" sz="1400" dirty="0" smtClean="0">
              <a:latin typeface="Times New Roman" pitchFamily="18" charset="0"/>
              <a:cs typeface="Times New Roman" pitchFamily="18" charset="0"/>
            </a:rPr>
            <a:t>В городском округе насчитывается 22 </a:t>
          </a:r>
          <a:r>
            <a:rPr lang="ru-RU" sz="1400" dirty="0" err="1" smtClean="0">
              <a:latin typeface="Times New Roman" pitchFamily="18" charset="0"/>
              <a:cs typeface="Times New Roman" pitchFamily="18" charset="0"/>
            </a:rPr>
            <a:t>учрежденийя</a:t>
          </a:r>
          <a:r>
            <a:rPr lang="ru-RU" sz="1400" dirty="0" smtClean="0">
              <a:latin typeface="Times New Roman" pitchFamily="18" charset="0"/>
              <a:cs typeface="Times New Roman" pitchFamily="18" charset="0"/>
            </a:rPr>
            <a:t> сферы образования, 10 учреждений культурной сферы,  5 учреждений спорта, 1 учреждение сферы ЖКХ и 1 учреждение сферы благоустройства;</a:t>
          </a:r>
          <a:endParaRPr lang="ru-RU" sz="1400" dirty="0">
            <a:latin typeface="Times New Roman" pitchFamily="18" charset="0"/>
            <a:cs typeface="Times New Roman" pitchFamily="18" charset="0"/>
          </a:endParaRPr>
        </a:p>
      </dgm:t>
    </dgm:pt>
    <dgm:pt modelId="{43EDDB66-2EC1-4F95-9610-9AE28AF5E79A}" type="parTrans" cxnId="{5EECA3D1-A9D3-47E4-A5EC-F89FFC9E00DD}">
      <dgm:prSet/>
      <dgm:spPr/>
      <dgm:t>
        <a:bodyPr/>
        <a:lstStyle/>
        <a:p>
          <a:endParaRPr lang="ru-RU" sz="1400">
            <a:latin typeface="Times New Roman" pitchFamily="18" charset="0"/>
            <a:cs typeface="Times New Roman" pitchFamily="18" charset="0"/>
          </a:endParaRPr>
        </a:p>
      </dgm:t>
    </dgm:pt>
    <dgm:pt modelId="{6DE97ED5-9C76-40AA-98D2-A171E22527A8}" type="sibTrans" cxnId="{5EECA3D1-A9D3-47E4-A5EC-F89FFC9E00DD}">
      <dgm:prSet/>
      <dgm:spPr/>
      <dgm:t>
        <a:bodyPr/>
        <a:lstStyle/>
        <a:p>
          <a:endParaRPr lang="ru-RU" sz="1400">
            <a:latin typeface="Times New Roman" pitchFamily="18" charset="0"/>
            <a:cs typeface="Times New Roman" pitchFamily="18" charset="0"/>
          </a:endParaRPr>
        </a:p>
      </dgm:t>
    </dgm:pt>
    <dgm:pt modelId="{F9353B84-05A2-46E7-BAC0-827B11ADDB0C}">
      <dgm:prSet phldrT="[Текст]" custT="1"/>
      <dgm:spPr>
        <a:solidFill>
          <a:schemeClr val="accent1">
            <a:lumMod val="75000"/>
          </a:schemeClr>
        </a:solidFill>
      </dgm:spPr>
      <dgm:t>
        <a:bodyPr/>
        <a:lstStyle/>
        <a:p>
          <a:pPr marL="0" indent="0"/>
          <a:r>
            <a:rPr lang="ru-RU" sz="1400" dirty="0" smtClean="0">
              <a:latin typeface="Times New Roman" pitchFamily="18" charset="0"/>
              <a:cs typeface="Times New Roman" pitchFamily="18" charset="0"/>
            </a:rPr>
            <a:t>К этому виду учреждений относятся: Аварийно-спасательная служба, Многофункциональный центр по предоставлению государственных и муниципальных услуг, Департамент по развитию промышленности, инвестиционной политике и рекламе и другие учреждения;</a:t>
          </a:r>
          <a:endParaRPr lang="ru-RU" sz="1400" dirty="0">
            <a:latin typeface="Times New Roman" pitchFamily="18" charset="0"/>
            <a:cs typeface="Times New Roman" pitchFamily="18" charset="0"/>
          </a:endParaRPr>
        </a:p>
      </dgm:t>
    </dgm:pt>
    <dgm:pt modelId="{45961167-AC10-4BBC-9BA1-7E579074931D}" type="parTrans" cxnId="{C674D6BF-E348-4376-9B78-B022B7D2CDAA}">
      <dgm:prSet/>
      <dgm:spPr/>
      <dgm:t>
        <a:bodyPr/>
        <a:lstStyle/>
        <a:p>
          <a:endParaRPr lang="ru-RU" sz="1400">
            <a:latin typeface="Times New Roman" pitchFamily="18" charset="0"/>
            <a:cs typeface="Times New Roman" pitchFamily="18" charset="0"/>
          </a:endParaRPr>
        </a:p>
      </dgm:t>
    </dgm:pt>
    <dgm:pt modelId="{01702D23-AD68-4BAB-8851-9D5A2F6F76C7}" type="sibTrans" cxnId="{C674D6BF-E348-4376-9B78-B022B7D2CDAA}">
      <dgm:prSet/>
      <dgm:spPr/>
      <dgm:t>
        <a:bodyPr/>
        <a:lstStyle/>
        <a:p>
          <a:endParaRPr lang="ru-RU" sz="1400">
            <a:latin typeface="Times New Roman" pitchFamily="18" charset="0"/>
            <a:cs typeface="Times New Roman" pitchFamily="18" charset="0"/>
          </a:endParaRPr>
        </a:p>
      </dgm:t>
    </dgm:pt>
    <dgm:pt modelId="{E828079E-4A47-45BE-869A-D24032D0D606}" type="pres">
      <dgm:prSet presAssocID="{F0DD1F14-039D-4DA1-AA81-57D16E00ABC1}" presName="outerComposite" presStyleCnt="0">
        <dgm:presLayoutVars>
          <dgm:chMax val="5"/>
          <dgm:dir/>
          <dgm:resizeHandles val="exact"/>
        </dgm:presLayoutVars>
      </dgm:prSet>
      <dgm:spPr/>
      <dgm:t>
        <a:bodyPr/>
        <a:lstStyle/>
        <a:p>
          <a:endParaRPr lang="ru-RU"/>
        </a:p>
      </dgm:t>
    </dgm:pt>
    <dgm:pt modelId="{4D3D6DC7-A738-4B59-B7EE-E2B91E2C4C1B}" type="pres">
      <dgm:prSet presAssocID="{F0DD1F14-039D-4DA1-AA81-57D16E00ABC1}" presName="dummyMaxCanvas" presStyleCnt="0">
        <dgm:presLayoutVars/>
      </dgm:prSet>
      <dgm:spPr/>
    </dgm:pt>
    <dgm:pt modelId="{E0EB2F38-4B73-4D02-9BD6-52F3C55FE274}" type="pres">
      <dgm:prSet presAssocID="{F0DD1F14-039D-4DA1-AA81-57D16E00ABC1}" presName="TwoNodes_1" presStyleLbl="node1" presStyleIdx="0" presStyleCnt="2" custScaleY="112131" custLinFactNeighborY="-1676">
        <dgm:presLayoutVars>
          <dgm:bulletEnabled val="1"/>
        </dgm:presLayoutVars>
      </dgm:prSet>
      <dgm:spPr/>
      <dgm:t>
        <a:bodyPr/>
        <a:lstStyle/>
        <a:p>
          <a:endParaRPr lang="ru-RU"/>
        </a:p>
      </dgm:t>
    </dgm:pt>
    <dgm:pt modelId="{D1317CED-8A91-4BC3-AB2A-A455E92D8FF1}" type="pres">
      <dgm:prSet presAssocID="{F0DD1F14-039D-4DA1-AA81-57D16E00ABC1}" presName="TwoNodes_2" presStyleLbl="node1" presStyleIdx="1" presStyleCnt="2" custScaleY="115394">
        <dgm:presLayoutVars>
          <dgm:bulletEnabled val="1"/>
        </dgm:presLayoutVars>
      </dgm:prSet>
      <dgm:spPr/>
      <dgm:t>
        <a:bodyPr/>
        <a:lstStyle/>
        <a:p>
          <a:endParaRPr lang="ru-RU"/>
        </a:p>
      </dgm:t>
    </dgm:pt>
    <dgm:pt modelId="{9213ACE1-C2E7-4495-91B7-9A273D807BC8}" type="pres">
      <dgm:prSet presAssocID="{F0DD1F14-039D-4DA1-AA81-57D16E00ABC1}" presName="TwoConn_1-2" presStyleLbl="fgAccFollowNode1" presStyleIdx="0" presStyleCnt="1" custAng="21256427">
        <dgm:presLayoutVars>
          <dgm:bulletEnabled val="1"/>
        </dgm:presLayoutVars>
      </dgm:prSet>
      <dgm:spPr/>
      <dgm:t>
        <a:bodyPr/>
        <a:lstStyle/>
        <a:p>
          <a:endParaRPr lang="ru-RU"/>
        </a:p>
      </dgm:t>
    </dgm:pt>
    <dgm:pt modelId="{8C011871-D02E-4B0A-AF12-7191DF064251}" type="pres">
      <dgm:prSet presAssocID="{F0DD1F14-039D-4DA1-AA81-57D16E00ABC1}" presName="TwoNodes_1_text" presStyleLbl="node1" presStyleIdx="1" presStyleCnt="2">
        <dgm:presLayoutVars>
          <dgm:bulletEnabled val="1"/>
        </dgm:presLayoutVars>
      </dgm:prSet>
      <dgm:spPr/>
      <dgm:t>
        <a:bodyPr/>
        <a:lstStyle/>
        <a:p>
          <a:endParaRPr lang="ru-RU"/>
        </a:p>
      </dgm:t>
    </dgm:pt>
    <dgm:pt modelId="{51870DD7-A1A8-40E0-9422-DDCB0535682D}" type="pres">
      <dgm:prSet presAssocID="{F0DD1F14-039D-4DA1-AA81-57D16E00ABC1}" presName="TwoNodes_2_text" presStyleLbl="node1" presStyleIdx="1" presStyleCnt="2">
        <dgm:presLayoutVars>
          <dgm:bulletEnabled val="1"/>
        </dgm:presLayoutVars>
      </dgm:prSet>
      <dgm:spPr/>
      <dgm:t>
        <a:bodyPr/>
        <a:lstStyle/>
        <a:p>
          <a:endParaRPr lang="ru-RU"/>
        </a:p>
      </dgm:t>
    </dgm:pt>
  </dgm:ptLst>
  <dgm:cxnLst>
    <dgm:cxn modelId="{D61810CF-D88C-4AFE-9FBE-6DFBBA9A29D5}" type="presOf" srcId="{F0DD1F14-039D-4DA1-AA81-57D16E00ABC1}" destId="{E828079E-4A47-45BE-869A-D24032D0D606}" srcOrd="0" destOrd="0" presId="urn:microsoft.com/office/officeart/2005/8/layout/vProcess5"/>
    <dgm:cxn modelId="{C674D6BF-E348-4376-9B78-B022B7D2CDAA}" srcId="{65674316-79B7-424F-9CF0-8690A858935A}" destId="{F9353B84-05A2-46E7-BAC0-827B11ADDB0C}" srcOrd="2" destOrd="0" parTransId="{45961167-AC10-4BBC-9BA1-7E579074931D}" sibTransId="{01702D23-AD68-4BAB-8851-9D5A2F6F76C7}"/>
    <dgm:cxn modelId="{5EECA3D1-A9D3-47E4-A5EC-F89FFC9E00DD}" srcId="{B2FD519C-4F77-44B6-8F3C-3610E02C2509}" destId="{0ED3729B-672B-414A-BDD7-8F27B3F5A930}" srcOrd="2" destOrd="0" parTransId="{43EDDB66-2EC1-4F95-9610-9AE28AF5E79A}" sibTransId="{6DE97ED5-9C76-40AA-98D2-A171E22527A8}"/>
    <dgm:cxn modelId="{B629EE55-4B38-41AF-BFFA-CF561AE80673}" type="presOf" srcId="{4DD99855-2F96-48DB-AFAA-994DEB50DFAB}" destId="{E0EB2F38-4B73-4D02-9BD6-52F3C55FE274}" srcOrd="0" destOrd="1" presId="urn:microsoft.com/office/officeart/2005/8/layout/vProcess5"/>
    <dgm:cxn modelId="{D4D205F6-B9E9-4713-8855-03302AB9DD8B}" type="presOf" srcId="{38D51D4F-4312-4779-AE69-81FB8533654F}" destId="{51870DD7-A1A8-40E0-9422-DDCB0535682D}" srcOrd="1" destOrd="2" presId="urn:microsoft.com/office/officeart/2005/8/layout/vProcess5"/>
    <dgm:cxn modelId="{62123154-B73C-4265-A0F5-6593A6F02193}" type="presOf" srcId="{6547751B-8091-45E9-A7F1-C61E393B33FC}" destId="{51870DD7-A1A8-40E0-9422-DDCB0535682D}" srcOrd="1" destOrd="1" presId="urn:microsoft.com/office/officeart/2005/8/layout/vProcess5"/>
    <dgm:cxn modelId="{15DACACD-0302-4045-8AB9-8DDA60DDC75B}" srcId="{B2FD519C-4F77-44B6-8F3C-3610E02C2509}" destId="{F15909CB-94AE-41B8-8727-70EF445A915D}" srcOrd="1" destOrd="0" parTransId="{8DD02DF2-2BF4-42C3-8078-1DDF167EB63C}" sibTransId="{19773ADE-6385-4FFF-B769-342AD7F5FB9E}"/>
    <dgm:cxn modelId="{3C4ABD09-764D-49F9-A3D5-12FE4CEC8516}" srcId="{65674316-79B7-424F-9CF0-8690A858935A}" destId="{38D51D4F-4312-4779-AE69-81FB8533654F}" srcOrd="1" destOrd="0" parTransId="{4541E986-4D63-417D-A3C8-1E2A1B3F6595}" sibTransId="{F4C7DDC4-38BD-4893-A31B-3468971480DF}"/>
    <dgm:cxn modelId="{25289E1C-6D59-4D42-A9D1-57A4ACDF4E64}" srcId="{B2FD519C-4F77-44B6-8F3C-3610E02C2509}" destId="{4DD99855-2F96-48DB-AFAA-994DEB50DFAB}" srcOrd="0" destOrd="0" parTransId="{F5FF618A-8C31-4FAB-AC2A-3EF7EB5539E2}" sibTransId="{ED920D2F-1333-4A02-B9A9-DDA504666D49}"/>
    <dgm:cxn modelId="{D5C4E50E-674A-4943-9E86-BD428124D0C6}" srcId="{F0DD1F14-039D-4DA1-AA81-57D16E00ABC1}" destId="{B2FD519C-4F77-44B6-8F3C-3610E02C2509}" srcOrd="0" destOrd="0" parTransId="{02773007-E2A4-4E11-9C47-FAC154C2B505}" sibTransId="{5331650C-BD76-4D8D-8DBE-C6B56D289BB4}"/>
    <dgm:cxn modelId="{B0AE98D6-B439-47EA-B6B4-0CD23AF18EB7}" srcId="{F0DD1F14-039D-4DA1-AA81-57D16E00ABC1}" destId="{65674316-79B7-424F-9CF0-8690A858935A}" srcOrd="1" destOrd="0" parTransId="{0587C9EE-59C5-4E5B-B44F-BC9F031E83BF}" sibTransId="{3ED9CC6D-90AE-4A9E-9257-0DB270CAF5AB}"/>
    <dgm:cxn modelId="{7A53F7D1-63F3-4730-9328-4F943D3494C1}" type="presOf" srcId="{65674316-79B7-424F-9CF0-8690A858935A}" destId="{D1317CED-8A91-4BC3-AB2A-A455E92D8FF1}" srcOrd="0" destOrd="0" presId="urn:microsoft.com/office/officeart/2005/8/layout/vProcess5"/>
    <dgm:cxn modelId="{D854AA1F-9365-4091-ADDE-AC6FFCC9D702}" type="presOf" srcId="{F15909CB-94AE-41B8-8727-70EF445A915D}" destId="{E0EB2F38-4B73-4D02-9BD6-52F3C55FE274}" srcOrd="0" destOrd="2" presId="urn:microsoft.com/office/officeart/2005/8/layout/vProcess5"/>
    <dgm:cxn modelId="{8B9FB398-65BA-4827-AA04-34D302A7B446}" type="presOf" srcId="{5331650C-BD76-4D8D-8DBE-C6B56D289BB4}" destId="{9213ACE1-C2E7-4495-91B7-9A273D807BC8}" srcOrd="0" destOrd="0" presId="urn:microsoft.com/office/officeart/2005/8/layout/vProcess5"/>
    <dgm:cxn modelId="{11F4E7DF-CFE6-4D42-8BE3-2F5677AB491A}" type="presOf" srcId="{4DD99855-2F96-48DB-AFAA-994DEB50DFAB}" destId="{8C011871-D02E-4B0A-AF12-7191DF064251}" srcOrd="1" destOrd="1" presId="urn:microsoft.com/office/officeart/2005/8/layout/vProcess5"/>
    <dgm:cxn modelId="{93908C22-BBA4-4D02-918A-ABC300C833F3}" srcId="{65674316-79B7-424F-9CF0-8690A858935A}" destId="{6547751B-8091-45E9-A7F1-C61E393B33FC}" srcOrd="0" destOrd="0" parTransId="{FF947131-428E-4645-AFF2-09A3F5740A23}" sibTransId="{266F9C1A-7CE8-4C42-835F-97069DA2DD32}"/>
    <dgm:cxn modelId="{F61F5108-AE64-429F-971A-B995F486B423}" type="presOf" srcId="{38D51D4F-4312-4779-AE69-81FB8533654F}" destId="{D1317CED-8A91-4BC3-AB2A-A455E92D8FF1}" srcOrd="0" destOrd="2" presId="urn:microsoft.com/office/officeart/2005/8/layout/vProcess5"/>
    <dgm:cxn modelId="{3E56E2E6-820E-4414-8445-19A18474B84E}" type="presOf" srcId="{6547751B-8091-45E9-A7F1-C61E393B33FC}" destId="{D1317CED-8A91-4BC3-AB2A-A455E92D8FF1}" srcOrd="0" destOrd="1" presId="urn:microsoft.com/office/officeart/2005/8/layout/vProcess5"/>
    <dgm:cxn modelId="{386528C5-8215-4799-AE3B-0F17C3C0CBA2}" type="presOf" srcId="{F9353B84-05A2-46E7-BAC0-827B11ADDB0C}" destId="{D1317CED-8A91-4BC3-AB2A-A455E92D8FF1}" srcOrd="0" destOrd="3" presId="urn:microsoft.com/office/officeart/2005/8/layout/vProcess5"/>
    <dgm:cxn modelId="{BAA1C163-F672-4697-A427-77EC22A6F80B}" type="presOf" srcId="{F15909CB-94AE-41B8-8727-70EF445A915D}" destId="{8C011871-D02E-4B0A-AF12-7191DF064251}" srcOrd="1" destOrd="2" presId="urn:microsoft.com/office/officeart/2005/8/layout/vProcess5"/>
    <dgm:cxn modelId="{990CDB64-4798-4851-BDBE-CF9573FA69EA}" type="presOf" srcId="{B2FD519C-4F77-44B6-8F3C-3610E02C2509}" destId="{E0EB2F38-4B73-4D02-9BD6-52F3C55FE274}" srcOrd="0" destOrd="0" presId="urn:microsoft.com/office/officeart/2005/8/layout/vProcess5"/>
    <dgm:cxn modelId="{C372CD1F-D195-4D97-8D13-A606F3D672EB}" type="presOf" srcId="{0ED3729B-672B-414A-BDD7-8F27B3F5A930}" destId="{E0EB2F38-4B73-4D02-9BD6-52F3C55FE274}" srcOrd="0" destOrd="3" presId="urn:microsoft.com/office/officeart/2005/8/layout/vProcess5"/>
    <dgm:cxn modelId="{91F08701-42C5-45AA-92B5-6B8DA2DFB01F}" type="presOf" srcId="{F9353B84-05A2-46E7-BAC0-827B11ADDB0C}" destId="{51870DD7-A1A8-40E0-9422-DDCB0535682D}" srcOrd="1" destOrd="3" presId="urn:microsoft.com/office/officeart/2005/8/layout/vProcess5"/>
    <dgm:cxn modelId="{EB674DAC-AC3D-46D5-97B2-77B5A27192F4}" type="presOf" srcId="{65674316-79B7-424F-9CF0-8690A858935A}" destId="{51870DD7-A1A8-40E0-9422-DDCB0535682D}" srcOrd="1" destOrd="0" presId="urn:microsoft.com/office/officeart/2005/8/layout/vProcess5"/>
    <dgm:cxn modelId="{5080D705-548E-4F46-9963-0F389E75CE8E}" type="presOf" srcId="{B2FD519C-4F77-44B6-8F3C-3610E02C2509}" destId="{8C011871-D02E-4B0A-AF12-7191DF064251}" srcOrd="1" destOrd="0" presId="urn:microsoft.com/office/officeart/2005/8/layout/vProcess5"/>
    <dgm:cxn modelId="{61BAD1E1-A76D-4984-949A-02FE002E3010}" type="presOf" srcId="{0ED3729B-672B-414A-BDD7-8F27B3F5A930}" destId="{8C011871-D02E-4B0A-AF12-7191DF064251}" srcOrd="1" destOrd="3" presId="urn:microsoft.com/office/officeart/2005/8/layout/vProcess5"/>
    <dgm:cxn modelId="{14C02B5E-B8F3-4F08-A49A-07F4669A3B32}" type="presParOf" srcId="{E828079E-4A47-45BE-869A-D24032D0D606}" destId="{4D3D6DC7-A738-4B59-B7EE-E2B91E2C4C1B}" srcOrd="0" destOrd="0" presId="urn:microsoft.com/office/officeart/2005/8/layout/vProcess5"/>
    <dgm:cxn modelId="{105F5137-8A06-4D91-93DD-95B692B4C566}" type="presParOf" srcId="{E828079E-4A47-45BE-869A-D24032D0D606}" destId="{E0EB2F38-4B73-4D02-9BD6-52F3C55FE274}" srcOrd="1" destOrd="0" presId="urn:microsoft.com/office/officeart/2005/8/layout/vProcess5"/>
    <dgm:cxn modelId="{E4F5DD02-E4F4-46BA-B1BF-016EBCE34C46}" type="presParOf" srcId="{E828079E-4A47-45BE-869A-D24032D0D606}" destId="{D1317CED-8A91-4BC3-AB2A-A455E92D8FF1}" srcOrd="2" destOrd="0" presId="urn:microsoft.com/office/officeart/2005/8/layout/vProcess5"/>
    <dgm:cxn modelId="{BDBD8F2E-4850-4056-A3E5-73001BC53FBB}" type="presParOf" srcId="{E828079E-4A47-45BE-869A-D24032D0D606}" destId="{9213ACE1-C2E7-4495-91B7-9A273D807BC8}" srcOrd="3" destOrd="0" presId="urn:microsoft.com/office/officeart/2005/8/layout/vProcess5"/>
    <dgm:cxn modelId="{C57E8B59-A1B8-4447-BAAF-EB5C06A2AC71}" type="presParOf" srcId="{E828079E-4A47-45BE-869A-D24032D0D606}" destId="{8C011871-D02E-4B0A-AF12-7191DF064251}" srcOrd="4" destOrd="0" presId="urn:microsoft.com/office/officeart/2005/8/layout/vProcess5"/>
    <dgm:cxn modelId="{9C168DCF-89C5-4C35-A28C-442CE9BA912D}" type="presParOf" srcId="{E828079E-4A47-45BE-869A-D24032D0D606}" destId="{51870DD7-A1A8-40E0-9422-DDCB0535682D}"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41EF8-A58D-44B5-A3B2-A1912EC3048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ru-RU"/>
        </a:p>
      </dgm:t>
    </dgm:pt>
    <dgm:pt modelId="{3D2C9018-5075-4036-BED9-0D613613C723}" type="pres">
      <dgm:prSet presAssocID="{62041EF8-A58D-44B5-A3B2-A1912EC3048F}" presName="Name0" presStyleCnt="0">
        <dgm:presLayoutVars>
          <dgm:chMax val="1"/>
          <dgm:dir/>
          <dgm:animLvl val="ctr"/>
          <dgm:resizeHandles val="exact"/>
        </dgm:presLayoutVars>
      </dgm:prSet>
      <dgm:spPr/>
      <dgm:t>
        <a:bodyPr/>
        <a:lstStyle/>
        <a:p>
          <a:endParaRPr lang="ru-RU"/>
        </a:p>
      </dgm:t>
    </dgm:pt>
  </dgm:ptLst>
  <dgm:cxnLst>
    <dgm:cxn modelId="{F6FEFF83-0E55-4872-8274-53CBB51E8838}" type="presOf" srcId="{62041EF8-A58D-44B5-A3B2-A1912EC3048F}" destId="{3D2C9018-5075-4036-BED9-0D613613C723}" srcOrd="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579DBA-59D9-4132-8A53-CAAAE35BD3D5}"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ru-RU"/>
        </a:p>
      </dgm:t>
    </dgm:pt>
    <dgm:pt modelId="{4C8695B1-2C98-4071-9E50-465C0D9F3E1A}">
      <dgm:prSet phldrT="[Текст]" custT="1"/>
      <dgm:spPr/>
      <dgm:t>
        <a:bodyPr/>
        <a:lstStyle/>
        <a:p>
          <a:r>
            <a:rPr lang="ru-RU" sz="800" b="1" u="sng" dirty="0" smtClean="0"/>
            <a:t>Налоговые доходы</a:t>
          </a:r>
        </a:p>
        <a:p>
          <a:r>
            <a:rPr lang="ru-RU" sz="800" dirty="0" smtClean="0"/>
            <a:t>Поступления от уплаты налогов, предусмотренных Налоговым кодексом Российской Федерации</a:t>
          </a:r>
          <a:endParaRPr lang="ru-RU" sz="800" dirty="0"/>
        </a:p>
      </dgm:t>
    </dgm:pt>
    <dgm:pt modelId="{A742E548-4989-432A-8D09-7307395DC94B}" type="parTrans" cxnId="{D9E2F56C-F099-4A61-AD70-041055AB5BF9}">
      <dgm:prSet/>
      <dgm:spPr/>
      <dgm:t>
        <a:bodyPr/>
        <a:lstStyle/>
        <a:p>
          <a:endParaRPr lang="ru-RU" sz="800"/>
        </a:p>
      </dgm:t>
    </dgm:pt>
    <dgm:pt modelId="{B1F83029-66CA-4635-BAFA-125E76C17573}" type="sibTrans" cxnId="{D9E2F56C-F099-4A61-AD70-041055AB5BF9}">
      <dgm:prSet/>
      <dgm:spPr/>
      <dgm:t>
        <a:bodyPr/>
        <a:lstStyle/>
        <a:p>
          <a:endParaRPr lang="ru-RU" sz="800"/>
        </a:p>
      </dgm:t>
    </dgm:pt>
    <dgm:pt modelId="{D4192BC8-78B6-4CF7-90A3-3B070480C7A9}">
      <dgm:prSet phldrT="[Текст]" custT="1"/>
      <dgm:spPr>
        <a:solidFill>
          <a:schemeClr val="accent1">
            <a:lumMod val="60000"/>
            <a:lumOff val="40000"/>
            <a:alpha val="90000"/>
          </a:schemeClr>
        </a:solidFill>
      </dgm:spPr>
      <dgm:t>
        <a:bodyPr/>
        <a:lstStyle/>
        <a:p>
          <a:r>
            <a:rPr lang="ru-RU" sz="800" dirty="0" smtClean="0"/>
            <a:t>Налог на доход физических лиц</a:t>
          </a:r>
          <a:endParaRPr lang="ru-RU" sz="800" dirty="0"/>
        </a:p>
      </dgm:t>
    </dgm:pt>
    <dgm:pt modelId="{2AAE99C0-480F-46DA-AFB4-35BF4F1EB460}" type="parTrans" cxnId="{58894F00-5847-42DE-AF58-2F012DB0B46B}">
      <dgm:prSet/>
      <dgm:spPr/>
      <dgm:t>
        <a:bodyPr/>
        <a:lstStyle/>
        <a:p>
          <a:endParaRPr lang="ru-RU" sz="800"/>
        </a:p>
      </dgm:t>
    </dgm:pt>
    <dgm:pt modelId="{1BD445DE-5FB9-4C9F-9007-D8648862CAC5}" type="sibTrans" cxnId="{58894F00-5847-42DE-AF58-2F012DB0B46B}">
      <dgm:prSet/>
      <dgm:spPr/>
      <dgm:t>
        <a:bodyPr/>
        <a:lstStyle/>
        <a:p>
          <a:endParaRPr lang="ru-RU" sz="800"/>
        </a:p>
      </dgm:t>
    </dgm:pt>
    <dgm:pt modelId="{28331BCE-184E-4FF9-9039-BFD4B676A9A3}">
      <dgm:prSet phldrT="[Текст]" custT="1"/>
      <dgm:spPr>
        <a:solidFill>
          <a:schemeClr val="accent1">
            <a:lumMod val="60000"/>
            <a:lumOff val="40000"/>
            <a:alpha val="90000"/>
          </a:schemeClr>
        </a:solidFill>
      </dgm:spPr>
      <dgm:t>
        <a:bodyPr/>
        <a:lstStyle/>
        <a:p>
          <a:r>
            <a:rPr lang="ru-RU" sz="800" dirty="0" smtClean="0"/>
            <a:t>Налог на имущество физических лиц</a:t>
          </a:r>
          <a:endParaRPr lang="ru-RU" sz="800" dirty="0"/>
        </a:p>
      </dgm:t>
    </dgm:pt>
    <dgm:pt modelId="{F0D15A69-67CE-4BC8-9766-DD906ECC5A0B}" type="parTrans" cxnId="{807BDC27-F9AA-458F-8992-B9418C300F8A}">
      <dgm:prSet/>
      <dgm:spPr/>
      <dgm:t>
        <a:bodyPr/>
        <a:lstStyle/>
        <a:p>
          <a:endParaRPr lang="ru-RU" sz="800"/>
        </a:p>
      </dgm:t>
    </dgm:pt>
    <dgm:pt modelId="{89020172-7637-4A01-AA65-B363004F12B9}" type="sibTrans" cxnId="{807BDC27-F9AA-458F-8992-B9418C300F8A}">
      <dgm:prSet/>
      <dgm:spPr/>
      <dgm:t>
        <a:bodyPr/>
        <a:lstStyle/>
        <a:p>
          <a:endParaRPr lang="ru-RU" sz="800"/>
        </a:p>
      </dgm:t>
    </dgm:pt>
    <dgm:pt modelId="{A728320D-98B9-4057-BDC7-27677F809122}">
      <dgm:prSet phldrT="[Текст]" custT="1"/>
      <dgm:spPr>
        <a:solidFill>
          <a:schemeClr val="accent1">
            <a:lumMod val="60000"/>
            <a:lumOff val="40000"/>
            <a:alpha val="90000"/>
          </a:schemeClr>
        </a:solidFill>
      </dgm:spPr>
      <dgm:t>
        <a:bodyPr/>
        <a:lstStyle/>
        <a:p>
          <a:r>
            <a:rPr lang="ru-RU" sz="800" dirty="0" smtClean="0"/>
            <a:t>Налог на совокупный доход</a:t>
          </a:r>
          <a:endParaRPr lang="ru-RU" sz="800" dirty="0"/>
        </a:p>
      </dgm:t>
    </dgm:pt>
    <dgm:pt modelId="{E51078F8-A961-4A11-B94F-39EBEAE06D83}" type="parTrans" cxnId="{BE65850B-0B52-4A39-BF60-7B53DBF55F63}">
      <dgm:prSet/>
      <dgm:spPr/>
      <dgm:t>
        <a:bodyPr/>
        <a:lstStyle/>
        <a:p>
          <a:endParaRPr lang="ru-RU" sz="800"/>
        </a:p>
      </dgm:t>
    </dgm:pt>
    <dgm:pt modelId="{1B7766D9-5473-4489-8507-1558190804D8}" type="sibTrans" cxnId="{BE65850B-0B52-4A39-BF60-7B53DBF55F63}">
      <dgm:prSet/>
      <dgm:spPr/>
      <dgm:t>
        <a:bodyPr/>
        <a:lstStyle/>
        <a:p>
          <a:endParaRPr lang="ru-RU" sz="800"/>
        </a:p>
      </dgm:t>
    </dgm:pt>
    <dgm:pt modelId="{6FD5E874-378A-4684-BD6E-4CDD460FC7C4}">
      <dgm:prSet phldrT="[Текст]" custT="1"/>
      <dgm:spPr>
        <a:solidFill>
          <a:schemeClr val="accent1">
            <a:lumMod val="60000"/>
            <a:lumOff val="40000"/>
            <a:alpha val="90000"/>
          </a:schemeClr>
        </a:solidFill>
      </dgm:spPr>
      <dgm:t>
        <a:bodyPr/>
        <a:lstStyle/>
        <a:p>
          <a:r>
            <a:rPr lang="ru-RU" sz="800" dirty="0" smtClean="0"/>
            <a:t>Госпошлина </a:t>
          </a:r>
          <a:endParaRPr lang="ru-RU" sz="800" dirty="0"/>
        </a:p>
      </dgm:t>
    </dgm:pt>
    <dgm:pt modelId="{9CD960E2-8C67-4388-A1B1-E30C274B30D6}" type="parTrans" cxnId="{C4A8BF12-0CEC-4ACC-A963-4AE9B3EE52EB}">
      <dgm:prSet/>
      <dgm:spPr/>
      <dgm:t>
        <a:bodyPr/>
        <a:lstStyle/>
        <a:p>
          <a:endParaRPr lang="ru-RU" sz="800"/>
        </a:p>
      </dgm:t>
    </dgm:pt>
    <dgm:pt modelId="{7DCCA171-E3EC-490E-9C3C-8E49384687C9}" type="sibTrans" cxnId="{C4A8BF12-0CEC-4ACC-A963-4AE9B3EE52EB}">
      <dgm:prSet/>
      <dgm:spPr/>
      <dgm:t>
        <a:bodyPr/>
        <a:lstStyle/>
        <a:p>
          <a:endParaRPr lang="ru-RU" sz="800"/>
        </a:p>
      </dgm:t>
    </dgm:pt>
    <dgm:pt modelId="{4E751294-56CF-4C5A-82C7-280DCE3F2FC0}">
      <dgm:prSet phldrT="[Текст]" custT="1"/>
      <dgm:spPr>
        <a:solidFill>
          <a:schemeClr val="accent1">
            <a:lumMod val="60000"/>
            <a:lumOff val="40000"/>
            <a:alpha val="90000"/>
          </a:schemeClr>
        </a:solidFill>
      </dgm:spPr>
      <dgm:t>
        <a:bodyPr/>
        <a:lstStyle/>
        <a:p>
          <a:r>
            <a:rPr lang="ru-RU" sz="800" dirty="0" smtClean="0"/>
            <a:t>Акцизы </a:t>
          </a:r>
          <a:endParaRPr lang="ru-RU" sz="800" dirty="0"/>
        </a:p>
      </dgm:t>
    </dgm:pt>
    <dgm:pt modelId="{9C5BB035-F393-46B9-8AEC-99BF5328F29F}" type="parTrans" cxnId="{AD55202C-FA70-4BD0-B88A-14F9B5237F46}">
      <dgm:prSet/>
      <dgm:spPr/>
      <dgm:t>
        <a:bodyPr/>
        <a:lstStyle/>
        <a:p>
          <a:endParaRPr lang="ru-RU" sz="800"/>
        </a:p>
      </dgm:t>
    </dgm:pt>
    <dgm:pt modelId="{8F2A9FB2-811C-4847-BAC9-CD36FA185B01}" type="sibTrans" cxnId="{AD55202C-FA70-4BD0-B88A-14F9B5237F46}">
      <dgm:prSet/>
      <dgm:spPr/>
      <dgm:t>
        <a:bodyPr/>
        <a:lstStyle/>
        <a:p>
          <a:endParaRPr lang="ru-RU" sz="800"/>
        </a:p>
      </dgm:t>
    </dgm:pt>
    <dgm:pt modelId="{6A466249-631D-40BC-BB1E-DDA513B197EE}">
      <dgm:prSet phldrT="[Текст]" custT="1"/>
      <dgm:spPr/>
      <dgm:t>
        <a:bodyPr/>
        <a:lstStyle/>
        <a:p>
          <a:r>
            <a:rPr lang="ru-RU" sz="800" b="1" u="sng" dirty="0" smtClean="0"/>
            <a:t>Неналоговые доходы</a:t>
          </a:r>
        </a:p>
        <a:p>
          <a:r>
            <a:rPr lang="ru-RU" sz="800" dirty="0" smtClean="0"/>
            <a:t>Платежи в виде штрафов, санкций за нарушение законодательства, платежи за пользование имуществом государства, средства самообложения граждан</a:t>
          </a:r>
          <a:endParaRPr lang="ru-RU" sz="800" dirty="0"/>
        </a:p>
      </dgm:t>
    </dgm:pt>
    <dgm:pt modelId="{D23AC98C-5196-4339-A92E-9FFA99CB0369}" type="parTrans" cxnId="{9891ABB9-7F26-40FE-A275-F5048D4031E4}">
      <dgm:prSet/>
      <dgm:spPr/>
      <dgm:t>
        <a:bodyPr/>
        <a:lstStyle/>
        <a:p>
          <a:endParaRPr lang="ru-RU" sz="800"/>
        </a:p>
      </dgm:t>
    </dgm:pt>
    <dgm:pt modelId="{4B936EA5-C6E8-448B-88F2-F8AA140EF6D5}" type="sibTrans" cxnId="{9891ABB9-7F26-40FE-A275-F5048D4031E4}">
      <dgm:prSet/>
      <dgm:spPr/>
      <dgm:t>
        <a:bodyPr/>
        <a:lstStyle/>
        <a:p>
          <a:endParaRPr lang="ru-RU" sz="800"/>
        </a:p>
      </dgm:t>
    </dgm:pt>
    <dgm:pt modelId="{D9F6CAC0-FBB7-4EE8-9805-AF7254BF5C2F}">
      <dgm:prSet phldrT="[Текст]" custT="1"/>
      <dgm:spPr>
        <a:solidFill>
          <a:schemeClr val="accent1">
            <a:lumMod val="60000"/>
            <a:lumOff val="40000"/>
            <a:alpha val="90000"/>
          </a:schemeClr>
        </a:solidFill>
      </dgm:spPr>
      <dgm:t>
        <a:bodyPr/>
        <a:lstStyle/>
        <a:p>
          <a:r>
            <a:rPr lang="ru-RU" sz="800" dirty="0" smtClean="0"/>
            <a:t>Арендная плата за земельные участки</a:t>
          </a:r>
          <a:endParaRPr lang="ru-RU" sz="800" dirty="0"/>
        </a:p>
      </dgm:t>
    </dgm:pt>
    <dgm:pt modelId="{7A60486D-6781-4BF3-B902-5F26C26DD1AC}" type="parTrans" cxnId="{C3C63738-E047-48BE-BA27-E64836B58609}">
      <dgm:prSet/>
      <dgm:spPr/>
      <dgm:t>
        <a:bodyPr/>
        <a:lstStyle/>
        <a:p>
          <a:endParaRPr lang="ru-RU" sz="800"/>
        </a:p>
      </dgm:t>
    </dgm:pt>
    <dgm:pt modelId="{5AC9BE0D-E1C6-415E-8E1D-44644A3AAA93}" type="sibTrans" cxnId="{C3C63738-E047-48BE-BA27-E64836B58609}">
      <dgm:prSet/>
      <dgm:spPr/>
      <dgm:t>
        <a:bodyPr/>
        <a:lstStyle/>
        <a:p>
          <a:endParaRPr lang="ru-RU" sz="800"/>
        </a:p>
      </dgm:t>
    </dgm:pt>
    <dgm:pt modelId="{99D857C6-95E0-4E5C-8CBD-3ACBABB1FBD2}">
      <dgm:prSet phldrT="[Текст]" custT="1"/>
      <dgm:spPr>
        <a:solidFill>
          <a:schemeClr val="accent1">
            <a:lumMod val="60000"/>
            <a:lumOff val="40000"/>
            <a:alpha val="90000"/>
          </a:schemeClr>
        </a:solidFill>
      </dgm:spPr>
      <dgm:t>
        <a:bodyPr/>
        <a:lstStyle/>
        <a:p>
          <a:r>
            <a:rPr lang="ru-RU" sz="800" dirty="0" smtClean="0"/>
            <a:t>Продажа имущества</a:t>
          </a:r>
          <a:endParaRPr lang="ru-RU" sz="800" dirty="0"/>
        </a:p>
      </dgm:t>
    </dgm:pt>
    <dgm:pt modelId="{15970546-30E5-4CE8-B0D3-795DA04CFB47}" type="parTrans" cxnId="{3D40F91F-210A-464D-8219-2C5DDC68E47F}">
      <dgm:prSet/>
      <dgm:spPr/>
      <dgm:t>
        <a:bodyPr/>
        <a:lstStyle/>
        <a:p>
          <a:endParaRPr lang="ru-RU" sz="800"/>
        </a:p>
      </dgm:t>
    </dgm:pt>
    <dgm:pt modelId="{F3D7257E-A41E-47D1-98AC-DBCF879CCD6B}" type="sibTrans" cxnId="{3D40F91F-210A-464D-8219-2C5DDC68E47F}">
      <dgm:prSet/>
      <dgm:spPr/>
      <dgm:t>
        <a:bodyPr/>
        <a:lstStyle/>
        <a:p>
          <a:endParaRPr lang="ru-RU" sz="800"/>
        </a:p>
      </dgm:t>
    </dgm:pt>
    <dgm:pt modelId="{92A836F9-B9FE-44EE-B556-590388CCDD45}">
      <dgm:prSet phldrT="[Текст]" custT="1"/>
      <dgm:spPr>
        <a:solidFill>
          <a:schemeClr val="accent1">
            <a:lumMod val="60000"/>
            <a:lumOff val="40000"/>
            <a:alpha val="90000"/>
          </a:schemeClr>
        </a:solidFill>
      </dgm:spPr>
      <dgm:t>
        <a:bodyPr/>
        <a:lstStyle/>
        <a:p>
          <a:r>
            <a:rPr lang="ru-RU" sz="800" smtClean="0"/>
            <a:t>Пользование природными ресурсами</a:t>
          </a:r>
          <a:endParaRPr lang="ru-RU" sz="800" dirty="0"/>
        </a:p>
      </dgm:t>
    </dgm:pt>
    <dgm:pt modelId="{AC34B71F-1098-452D-A72A-7169E4AB34A1}" type="parTrans" cxnId="{124ED6A6-96E6-4582-875F-969C4D4A6558}">
      <dgm:prSet/>
      <dgm:spPr/>
      <dgm:t>
        <a:bodyPr/>
        <a:lstStyle/>
        <a:p>
          <a:endParaRPr lang="ru-RU" sz="800"/>
        </a:p>
      </dgm:t>
    </dgm:pt>
    <dgm:pt modelId="{1B2685BB-6B63-4BCA-94A6-1A1E7D98D4A7}" type="sibTrans" cxnId="{124ED6A6-96E6-4582-875F-969C4D4A6558}">
      <dgm:prSet/>
      <dgm:spPr/>
      <dgm:t>
        <a:bodyPr/>
        <a:lstStyle/>
        <a:p>
          <a:endParaRPr lang="ru-RU" sz="800"/>
        </a:p>
      </dgm:t>
    </dgm:pt>
    <dgm:pt modelId="{31D9D058-1C08-4FAC-A2BF-A92A3FBBB563}">
      <dgm:prSet phldrT="[Текст]" custT="1"/>
      <dgm:spPr>
        <a:solidFill>
          <a:schemeClr val="accent1">
            <a:lumMod val="60000"/>
            <a:lumOff val="40000"/>
            <a:alpha val="90000"/>
          </a:schemeClr>
        </a:solidFill>
      </dgm:spPr>
      <dgm:t>
        <a:bodyPr/>
        <a:lstStyle/>
        <a:p>
          <a:r>
            <a:rPr lang="ru-RU" sz="800" dirty="0" smtClean="0"/>
            <a:t>Штрафы, санкции</a:t>
          </a:r>
          <a:endParaRPr lang="ru-RU" sz="800" dirty="0"/>
        </a:p>
      </dgm:t>
    </dgm:pt>
    <dgm:pt modelId="{5C582948-27C1-4A2B-8BB9-235F838F4D0B}" type="parTrans" cxnId="{39FFAFAC-EC05-4D5D-BD6F-AC7BABA1BE0C}">
      <dgm:prSet/>
      <dgm:spPr/>
      <dgm:t>
        <a:bodyPr/>
        <a:lstStyle/>
        <a:p>
          <a:endParaRPr lang="ru-RU" sz="800"/>
        </a:p>
      </dgm:t>
    </dgm:pt>
    <dgm:pt modelId="{443916AA-73EA-413C-A87D-7E23E634BE42}" type="sibTrans" cxnId="{39FFAFAC-EC05-4D5D-BD6F-AC7BABA1BE0C}">
      <dgm:prSet/>
      <dgm:spPr/>
      <dgm:t>
        <a:bodyPr/>
        <a:lstStyle/>
        <a:p>
          <a:endParaRPr lang="ru-RU" sz="800"/>
        </a:p>
      </dgm:t>
    </dgm:pt>
    <dgm:pt modelId="{125550E3-DA08-4BF0-827C-740F6A9752C2}">
      <dgm:prSet phldrT="[Текст]" custT="1"/>
      <dgm:spPr/>
      <dgm:t>
        <a:bodyPr/>
        <a:lstStyle/>
        <a:p>
          <a:r>
            <a:rPr lang="ru-RU" sz="800" b="1" u="sng" dirty="0" smtClean="0"/>
            <a:t>Безвозмездные поступления</a:t>
          </a:r>
        </a:p>
        <a:p>
          <a:r>
            <a:rPr lang="ru-RU" sz="800" dirty="0" smtClean="0"/>
            <a:t>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a:t>
          </a:r>
          <a:endParaRPr lang="ru-RU" sz="800" dirty="0"/>
        </a:p>
      </dgm:t>
    </dgm:pt>
    <dgm:pt modelId="{7FE27589-DB51-4FB1-8006-4E3867AA4493}" type="parTrans" cxnId="{448EFAF6-48D7-4795-B840-6D8916B3386B}">
      <dgm:prSet/>
      <dgm:spPr/>
      <dgm:t>
        <a:bodyPr/>
        <a:lstStyle/>
        <a:p>
          <a:endParaRPr lang="ru-RU" sz="800"/>
        </a:p>
      </dgm:t>
    </dgm:pt>
    <dgm:pt modelId="{A6131CB5-ECB8-4E8E-B514-6F7CC0AAAF94}" type="sibTrans" cxnId="{448EFAF6-48D7-4795-B840-6D8916B3386B}">
      <dgm:prSet/>
      <dgm:spPr/>
      <dgm:t>
        <a:bodyPr/>
        <a:lstStyle/>
        <a:p>
          <a:endParaRPr lang="ru-RU" sz="800"/>
        </a:p>
      </dgm:t>
    </dgm:pt>
    <dgm:pt modelId="{9095CB5B-280E-4630-B2C7-D2CD0D7C012D}">
      <dgm:prSet phldrT="[Текст]" custT="1"/>
      <dgm:spPr>
        <a:solidFill>
          <a:schemeClr val="accent1">
            <a:lumMod val="60000"/>
            <a:lumOff val="40000"/>
            <a:alpha val="90000"/>
          </a:schemeClr>
        </a:solidFill>
      </dgm:spPr>
      <dgm:t>
        <a:bodyPr/>
        <a:lstStyle/>
        <a:p>
          <a:r>
            <a:rPr lang="ru-RU" sz="800" smtClean="0"/>
            <a:t>Субсидии</a:t>
          </a:r>
          <a:endParaRPr lang="ru-RU" sz="800" dirty="0"/>
        </a:p>
      </dgm:t>
    </dgm:pt>
    <dgm:pt modelId="{824593C6-7146-4BCD-8B29-3F7439A3A376}" type="parTrans" cxnId="{12703A05-84E8-498C-81AE-1E579796A28B}">
      <dgm:prSet/>
      <dgm:spPr/>
      <dgm:t>
        <a:bodyPr/>
        <a:lstStyle/>
        <a:p>
          <a:endParaRPr lang="ru-RU" sz="800"/>
        </a:p>
      </dgm:t>
    </dgm:pt>
    <dgm:pt modelId="{E9CDAAAA-436B-4FDA-8A1C-38B4A97D2543}" type="sibTrans" cxnId="{12703A05-84E8-498C-81AE-1E579796A28B}">
      <dgm:prSet/>
      <dgm:spPr/>
      <dgm:t>
        <a:bodyPr/>
        <a:lstStyle/>
        <a:p>
          <a:endParaRPr lang="ru-RU" sz="800"/>
        </a:p>
      </dgm:t>
    </dgm:pt>
    <dgm:pt modelId="{6D209139-CD81-4C05-9F72-45DB3F55AACE}">
      <dgm:prSet phldrT="[Текст]" custT="1"/>
      <dgm:spPr>
        <a:solidFill>
          <a:schemeClr val="accent1">
            <a:lumMod val="60000"/>
            <a:lumOff val="40000"/>
            <a:alpha val="90000"/>
          </a:schemeClr>
        </a:solidFill>
      </dgm:spPr>
      <dgm:t>
        <a:bodyPr/>
        <a:lstStyle/>
        <a:p>
          <a:r>
            <a:rPr lang="ru-RU" sz="800" dirty="0" smtClean="0"/>
            <a:t>Дотации</a:t>
          </a:r>
          <a:endParaRPr lang="ru-RU" sz="800" dirty="0"/>
        </a:p>
      </dgm:t>
    </dgm:pt>
    <dgm:pt modelId="{EEEF3202-BEA1-4BF6-8647-1A19614320A9}" type="parTrans" cxnId="{2299D14C-33B1-4CF4-9305-49A27B63EB4E}">
      <dgm:prSet/>
      <dgm:spPr/>
      <dgm:t>
        <a:bodyPr/>
        <a:lstStyle/>
        <a:p>
          <a:endParaRPr lang="ru-RU" sz="800"/>
        </a:p>
      </dgm:t>
    </dgm:pt>
    <dgm:pt modelId="{0C09E7BD-9F19-4E4C-99A6-5B72FA1B7A2E}" type="sibTrans" cxnId="{2299D14C-33B1-4CF4-9305-49A27B63EB4E}">
      <dgm:prSet/>
      <dgm:spPr/>
      <dgm:t>
        <a:bodyPr/>
        <a:lstStyle/>
        <a:p>
          <a:endParaRPr lang="ru-RU" sz="800"/>
        </a:p>
      </dgm:t>
    </dgm:pt>
    <dgm:pt modelId="{76797CC1-4106-4FB9-8475-5F26DAAA648E}">
      <dgm:prSet phldrT="[Текст]" custT="1"/>
      <dgm:spPr>
        <a:solidFill>
          <a:schemeClr val="accent1">
            <a:lumMod val="60000"/>
            <a:lumOff val="40000"/>
            <a:alpha val="90000"/>
          </a:schemeClr>
        </a:solidFill>
      </dgm:spPr>
      <dgm:t>
        <a:bodyPr/>
        <a:lstStyle/>
        <a:p>
          <a:r>
            <a:rPr lang="ru-RU" sz="800" dirty="0" smtClean="0"/>
            <a:t>земельный налог</a:t>
          </a:r>
          <a:endParaRPr lang="ru-RU" sz="800" dirty="0"/>
        </a:p>
      </dgm:t>
    </dgm:pt>
    <dgm:pt modelId="{8016A1F6-AC10-454F-8C4E-5383B2C585E4}" type="parTrans" cxnId="{4C929070-AB4D-461E-94C2-959EEBF6BDD9}">
      <dgm:prSet/>
      <dgm:spPr/>
      <dgm:t>
        <a:bodyPr/>
        <a:lstStyle/>
        <a:p>
          <a:endParaRPr lang="ru-RU" sz="800"/>
        </a:p>
      </dgm:t>
    </dgm:pt>
    <dgm:pt modelId="{78F3D538-6BFF-43FE-8A75-6514C29DDBF2}" type="sibTrans" cxnId="{4C929070-AB4D-461E-94C2-959EEBF6BDD9}">
      <dgm:prSet/>
      <dgm:spPr/>
      <dgm:t>
        <a:bodyPr/>
        <a:lstStyle/>
        <a:p>
          <a:endParaRPr lang="ru-RU" sz="800"/>
        </a:p>
      </dgm:t>
    </dgm:pt>
    <dgm:pt modelId="{F1E7EA3A-0F0C-45FB-A2BB-61C647689393}">
      <dgm:prSet phldrT="[Текст]" custT="1"/>
      <dgm:spPr>
        <a:solidFill>
          <a:schemeClr val="accent1">
            <a:lumMod val="60000"/>
            <a:lumOff val="40000"/>
            <a:alpha val="90000"/>
          </a:schemeClr>
        </a:solidFill>
      </dgm:spPr>
      <dgm:t>
        <a:bodyPr/>
        <a:lstStyle/>
        <a:p>
          <a:r>
            <a:rPr lang="ru-RU" sz="800" dirty="0" smtClean="0"/>
            <a:t>Доходы от сдачи в аренду имущества</a:t>
          </a:r>
          <a:endParaRPr lang="ru-RU" sz="800" dirty="0"/>
        </a:p>
      </dgm:t>
    </dgm:pt>
    <dgm:pt modelId="{67D4D03E-F144-41C6-A669-1233EE5978EB}" type="parTrans" cxnId="{E0C8E35A-134F-4CD9-9CF3-E65C8C545426}">
      <dgm:prSet/>
      <dgm:spPr/>
      <dgm:t>
        <a:bodyPr/>
        <a:lstStyle/>
        <a:p>
          <a:endParaRPr lang="ru-RU" sz="800"/>
        </a:p>
      </dgm:t>
    </dgm:pt>
    <dgm:pt modelId="{E88380DA-D7EF-4CBD-BA37-D9077572EB3B}" type="sibTrans" cxnId="{E0C8E35A-134F-4CD9-9CF3-E65C8C545426}">
      <dgm:prSet/>
      <dgm:spPr/>
      <dgm:t>
        <a:bodyPr/>
        <a:lstStyle/>
        <a:p>
          <a:endParaRPr lang="ru-RU" sz="800"/>
        </a:p>
      </dgm:t>
    </dgm:pt>
    <dgm:pt modelId="{6549BFB8-BD48-40AA-9411-18397515CE56}">
      <dgm:prSet phldrT="[Текст]" custT="1"/>
      <dgm:spPr>
        <a:solidFill>
          <a:schemeClr val="accent1">
            <a:lumMod val="60000"/>
            <a:lumOff val="40000"/>
            <a:alpha val="90000"/>
          </a:schemeClr>
        </a:solidFill>
      </dgm:spPr>
      <dgm:t>
        <a:bodyPr/>
        <a:lstStyle/>
        <a:p>
          <a:r>
            <a:rPr lang="ru-RU" sz="800" dirty="0" smtClean="0"/>
            <a:t>Субвенции</a:t>
          </a:r>
          <a:endParaRPr lang="ru-RU" sz="800" dirty="0"/>
        </a:p>
      </dgm:t>
    </dgm:pt>
    <dgm:pt modelId="{3A8DA5D2-88B7-46C8-9EF8-8C81F36D2664}" type="parTrans" cxnId="{720D9F20-936C-4A23-B409-EAB1A68E30C2}">
      <dgm:prSet/>
      <dgm:spPr/>
      <dgm:t>
        <a:bodyPr/>
        <a:lstStyle/>
        <a:p>
          <a:endParaRPr lang="ru-RU" sz="800"/>
        </a:p>
      </dgm:t>
    </dgm:pt>
    <dgm:pt modelId="{9D52DC92-15D6-474F-93AC-DAFD6764DA4F}" type="sibTrans" cxnId="{720D9F20-936C-4A23-B409-EAB1A68E30C2}">
      <dgm:prSet/>
      <dgm:spPr/>
      <dgm:t>
        <a:bodyPr/>
        <a:lstStyle/>
        <a:p>
          <a:endParaRPr lang="ru-RU" sz="800"/>
        </a:p>
      </dgm:t>
    </dgm:pt>
    <dgm:pt modelId="{55F068DB-5F62-4AEF-A55C-180E49DB2DA3}">
      <dgm:prSet phldrT="[Текст]" custT="1"/>
      <dgm:spPr>
        <a:solidFill>
          <a:schemeClr val="accent1">
            <a:lumMod val="60000"/>
            <a:lumOff val="40000"/>
            <a:alpha val="90000"/>
          </a:schemeClr>
        </a:solidFill>
      </dgm:spPr>
      <dgm:t>
        <a:bodyPr/>
        <a:lstStyle/>
        <a:p>
          <a:r>
            <a:rPr lang="ru-RU" sz="800" dirty="0" smtClean="0"/>
            <a:t>Иные межбюджетные трансферты </a:t>
          </a:r>
          <a:endParaRPr lang="ru-RU" sz="800" dirty="0"/>
        </a:p>
      </dgm:t>
    </dgm:pt>
    <dgm:pt modelId="{5242C742-3194-475D-91F9-863B086EA04B}" type="parTrans" cxnId="{D5FF6E2C-7EF3-40C9-924A-FA1A15136464}">
      <dgm:prSet/>
      <dgm:spPr/>
      <dgm:t>
        <a:bodyPr/>
        <a:lstStyle/>
        <a:p>
          <a:endParaRPr lang="ru-RU" sz="800"/>
        </a:p>
      </dgm:t>
    </dgm:pt>
    <dgm:pt modelId="{F5216C65-923F-4B05-BE5A-11F9115A5A30}" type="sibTrans" cxnId="{D5FF6E2C-7EF3-40C9-924A-FA1A15136464}">
      <dgm:prSet/>
      <dgm:spPr/>
      <dgm:t>
        <a:bodyPr/>
        <a:lstStyle/>
        <a:p>
          <a:endParaRPr lang="ru-RU" sz="800"/>
        </a:p>
      </dgm:t>
    </dgm:pt>
    <dgm:pt modelId="{02617805-66DB-4E4B-9EA5-2638777FD9B1}" type="pres">
      <dgm:prSet presAssocID="{51579DBA-59D9-4132-8A53-CAAAE35BD3D5}" presName="Name0" presStyleCnt="0">
        <dgm:presLayoutVars>
          <dgm:dir/>
          <dgm:animLvl val="lvl"/>
          <dgm:resizeHandles/>
        </dgm:presLayoutVars>
      </dgm:prSet>
      <dgm:spPr/>
      <dgm:t>
        <a:bodyPr/>
        <a:lstStyle/>
        <a:p>
          <a:endParaRPr lang="ru-RU"/>
        </a:p>
      </dgm:t>
    </dgm:pt>
    <dgm:pt modelId="{70CAD46C-8EC0-4FAA-BE19-F0E61A68F4B8}" type="pres">
      <dgm:prSet presAssocID="{4C8695B1-2C98-4071-9E50-465C0D9F3E1A}" presName="linNode" presStyleCnt="0"/>
      <dgm:spPr/>
      <dgm:t>
        <a:bodyPr/>
        <a:lstStyle/>
        <a:p>
          <a:endParaRPr lang="ru-RU"/>
        </a:p>
      </dgm:t>
    </dgm:pt>
    <dgm:pt modelId="{E45E6AD3-6666-40BE-A140-D7B6AC4C8E9B}" type="pres">
      <dgm:prSet presAssocID="{4C8695B1-2C98-4071-9E50-465C0D9F3E1A}" presName="parentShp" presStyleLbl="node1" presStyleIdx="0" presStyleCnt="3">
        <dgm:presLayoutVars>
          <dgm:bulletEnabled val="1"/>
        </dgm:presLayoutVars>
      </dgm:prSet>
      <dgm:spPr/>
      <dgm:t>
        <a:bodyPr/>
        <a:lstStyle/>
        <a:p>
          <a:endParaRPr lang="ru-RU"/>
        </a:p>
      </dgm:t>
    </dgm:pt>
    <dgm:pt modelId="{43D4C620-CD42-44F5-8451-3237C9239B85}" type="pres">
      <dgm:prSet presAssocID="{4C8695B1-2C98-4071-9E50-465C0D9F3E1A}" presName="childShp" presStyleLbl="bgAccFollowNode1" presStyleIdx="0" presStyleCnt="3">
        <dgm:presLayoutVars>
          <dgm:bulletEnabled val="1"/>
        </dgm:presLayoutVars>
      </dgm:prSet>
      <dgm:spPr/>
      <dgm:t>
        <a:bodyPr/>
        <a:lstStyle/>
        <a:p>
          <a:endParaRPr lang="ru-RU"/>
        </a:p>
      </dgm:t>
    </dgm:pt>
    <dgm:pt modelId="{667AB62F-B005-4E92-BB0E-79EA3587EA88}" type="pres">
      <dgm:prSet presAssocID="{B1F83029-66CA-4635-BAFA-125E76C17573}" presName="spacing" presStyleCnt="0"/>
      <dgm:spPr/>
      <dgm:t>
        <a:bodyPr/>
        <a:lstStyle/>
        <a:p>
          <a:endParaRPr lang="ru-RU"/>
        </a:p>
      </dgm:t>
    </dgm:pt>
    <dgm:pt modelId="{0FB4FD89-6DB3-4451-B3D4-B7FF926D0FED}" type="pres">
      <dgm:prSet presAssocID="{6A466249-631D-40BC-BB1E-DDA513B197EE}" presName="linNode" presStyleCnt="0"/>
      <dgm:spPr/>
      <dgm:t>
        <a:bodyPr/>
        <a:lstStyle/>
        <a:p>
          <a:endParaRPr lang="ru-RU"/>
        </a:p>
      </dgm:t>
    </dgm:pt>
    <dgm:pt modelId="{23D3D2CA-038C-4900-A195-FE7077E1DD87}" type="pres">
      <dgm:prSet presAssocID="{6A466249-631D-40BC-BB1E-DDA513B197EE}" presName="parentShp" presStyleLbl="node1" presStyleIdx="1" presStyleCnt="3">
        <dgm:presLayoutVars>
          <dgm:bulletEnabled val="1"/>
        </dgm:presLayoutVars>
      </dgm:prSet>
      <dgm:spPr/>
      <dgm:t>
        <a:bodyPr/>
        <a:lstStyle/>
        <a:p>
          <a:endParaRPr lang="ru-RU"/>
        </a:p>
      </dgm:t>
    </dgm:pt>
    <dgm:pt modelId="{444BD7E7-1DA1-4876-8A11-99D803A3C897}" type="pres">
      <dgm:prSet presAssocID="{6A466249-631D-40BC-BB1E-DDA513B197EE}" presName="childShp" presStyleLbl="bgAccFollowNode1" presStyleIdx="1" presStyleCnt="3" custLinFactNeighborX="4651" custLinFactNeighborY="-1312">
        <dgm:presLayoutVars>
          <dgm:bulletEnabled val="1"/>
        </dgm:presLayoutVars>
      </dgm:prSet>
      <dgm:spPr/>
      <dgm:t>
        <a:bodyPr/>
        <a:lstStyle/>
        <a:p>
          <a:endParaRPr lang="ru-RU"/>
        </a:p>
      </dgm:t>
    </dgm:pt>
    <dgm:pt modelId="{8B8E82D7-6DE6-42C0-B811-293A15555BC4}" type="pres">
      <dgm:prSet presAssocID="{4B936EA5-C6E8-448B-88F2-F8AA140EF6D5}" presName="spacing" presStyleCnt="0"/>
      <dgm:spPr/>
      <dgm:t>
        <a:bodyPr/>
        <a:lstStyle/>
        <a:p>
          <a:endParaRPr lang="ru-RU"/>
        </a:p>
      </dgm:t>
    </dgm:pt>
    <dgm:pt modelId="{95D4113A-B5C4-476C-A8C9-47E170B35CD4}" type="pres">
      <dgm:prSet presAssocID="{125550E3-DA08-4BF0-827C-740F6A9752C2}" presName="linNode" presStyleCnt="0"/>
      <dgm:spPr/>
      <dgm:t>
        <a:bodyPr/>
        <a:lstStyle/>
        <a:p>
          <a:endParaRPr lang="ru-RU"/>
        </a:p>
      </dgm:t>
    </dgm:pt>
    <dgm:pt modelId="{0B83C386-215F-4814-8198-0D3FEA473E42}" type="pres">
      <dgm:prSet presAssocID="{125550E3-DA08-4BF0-827C-740F6A9752C2}" presName="parentShp" presStyleLbl="node1" presStyleIdx="2" presStyleCnt="3">
        <dgm:presLayoutVars>
          <dgm:bulletEnabled val="1"/>
        </dgm:presLayoutVars>
      </dgm:prSet>
      <dgm:spPr/>
      <dgm:t>
        <a:bodyPr/>
        <a:lstStyle/>
        <a:p>
          <a:endParaRPr lang="ru-RU"/>
        </a:p>
      </dgm:t>
    </dgm:pt>
    <dgm:pt modelId="{E87F2546-CF4F-43B5-995A-51D3AFD6D7AD}" type="pres">
      <dgm:prSet presAssocID="{125550E3-DA08-4BF0-827C-740F6A9752C2}" presName="childShp" presStyleLbl="bgAccFollowNode1" presStyleIdx="2" presStyleCnt="3">
        <dgm:presLayoutVars>
          <dgm:bulletEnabled val="1"/>
        </dgm:presLayoutVars>
      </dgm:prSet>
      <dgm:spPr/>
      <dgm:t>
        <a:bodyPr/>
        <a:lstStyle/>
        <a:p>
          <a:endParaRPr lang="ru-RU"/>
        </a:p>
      </dgm:t>
    </dgm:pt>
  </dgm:ptLst>
  <dgm:cxnLst>
    <dgm:cxn modelId="{1F4CD280-D736-4ECD-88C2-AB49B8A23F20}" type="presOf" srcId="{6A466249-631D-40BC-BB1E-DDA513B197EE}" destId="{23D3D2CA-038C-4900-A195-FE7077E1DD87}" srcOrd="0" destOrd="0" presId="urn:microsoft.com/office/officeart/2005/8/layout/vList6"/>
    <dgm:cxn modelId="{91A55220-DD2D-4D79-94EE-31FE95E698CF}" type="presOf" srcId="{76797CC1-4106-4FB9-8475-5F26DAAA648E}" destId="{43D4C620-CD42-44F5-8451-3237C9239B85}" srcOrd="0" destOrd="2" presId="urn:microsoft.com/office/officeart/2005/8/layout/vList6"/>
    <dgm:cxn modelId="{3D40F91F-210A-464D-8219-2C5DDC68E47F}" srcId="{6A466249-631D-40BC-BB1E-DDA513B197EE}" destId="{99D857C6-95E0-4E5C-8CBD-3ACBABB1FBD2}" srcOrd="2" destOrd="0" parTransId="{15970546-30E5-4CE8-B0D3-795DA04CFB47}" sibTransId="{F3D7257E-A41E-47D1-98AC-DBCF879CCD6B}"/>
    <dgm:cxn modelId="{807BDC27-F9AA-458F-8992-B9418C300F8A}" srcId="{4C8695B1-2C98-4071-9E50-465C0D9F3E1A}" destId="{28331BCE-184E-4FF9-9039-BFD4B676A9A3}" srcOrd="1" destOrd="0" parTransId="{F0D15A69-67CE-4BC8-9766-DD906ECC5A0B}" sibTransId="{89020172-7637-4A01-AA65-B363004F12B9}"/>
    <dgm:cxn modelId="{2487406A-AD9E-45BC-A775-59978C53EC81}" type="presOf" srcId="{55F068DB-5F62-4AEF-A55C-180E49DB2DA3}" destId="{E87F2546-CF4F-43B5-995A-51D3AFD6D7AD}" srcOrd="0" destOrd="3" presId="urn:microsoft.com/office/officeart/2005/8/layout/vList6"/>
    <dgm:cxn modelId="{B23A9691-237A-4504-A8F3-90C14F684F50}" type="presOf" srcId="{F1E7EA3A-0F0C-45FB-A2BB-61C647689393}" destId="{444BD7E7-1DA1-4876-8A11-99D803A3C897}" srcOrd="0" destOrd="1" presId="urn:microsoft.com/office/officeart/2005/8/layout/vList6"/>
    <dgm:cxn modelId="{720D9F20-936C-4A23-B409-EAB1A68E30C2}" srcId="{125550E3-DA08-4BF0-827C-740F6A9752C2}" destId="{6549BFB8-BD48-40AA-9411-18397515CE56}" srcOrd="2" destOrd="0" parTransId="{3A8DA5D2-88B7-46C8-9EF8-8C81F36D2664}" sibTransId="{9D52DC92-15D6-474F-93AC-DAFD6764DA4F}"/>
    <dgm:cxn modelId="{D5FF6E2C-7EF3-40C9-924A-FA1A15136464}" srcId="{125550E3-DA08-4BF0-827C-740F6A9752C2}" destId="{55F068DB-5F62-4AEF-A55C-180E49DB2DA3}" srcOrd="3" destOrd="0" parTransId="{5242C742-3194-475D-91F9-863B086EA04B}" sibTransId="{F5216C65-923F-4B05-BE5A-11F9115A5A30}"/>
    <dgm:cxn modelId="{30EBA6C2-4A17-4AD3-95E5-3C19916870E6}" type="presOf" srcId="{9095CB5B-280E-4630-B2C7-D2CD0D7C012D}" destId="{E87F2546-CF4F-43B5-995A-51D3AFD6D7AD}" srcOrd="0" destOrd="0" presId="urn:microsoft.com/office/officeart/2005/8/layout/vList6"/>
    <dgm:cxn modelId="{69FAB89F-C088-4923-8257-7C4859969018}" type="presOf" srcId="{4C8695B1-2C98-4071-9E50-465C0D9F3E1A}" destId="{E45E6AD3-6666-40BE-A140-D7B6AC4C8E9B}" srcOrd="0" destOrd="0" presId="urn:microsoft.com/office/officeart/2005/8/layout/vList6"/>
    <dgm:cxn modelId="{E0C8E35A-134F-4CD9-9CF3-E65C8C545426}" srcId="{6A466249-631D-40BC-BB1E-DDA513B197EE}" destId="{F1E7EA3A-0F0C-45FB-A2BB-61C647689393}" srcOrd="1" destOrd="0" parTransId="{67D4D03E-F144-41C6-A669-1233EE5978EB}" sibTransId="{E88380DA-D7EF-4CBD-BA37-D9077572EB3B}"/>
    <dgm:cxn modelId="{C4A8BF12-0CEC-4ACC-A963-4AE9B3EE52EB}" srcId="{4C8695B1-2C98-4071-9E50-465C0D9F3E1A}" destId="{6FD5E874-378A-4684-BD6E-4CDD460FC7C4}" srcOrd="4" destOrd="0" parTransId="{9CD960E2-8C67-4388-A1B1-E30C274B30D6}" sibTransId="{7DCCA171-E3EC-490E-9C3C-8E49384687C9}"/>
    <dgm:cxn modelId="{06275732-8A70-4B83-874A-E7CF7CF7E255}" type="presOf" srcId="{92A836F9-B9FE-44EE-B556-590388CCDD45}" destId="{444BD7E7-1DA1-4876-8A11-99D803A3C897}" srcOrd="0" destOrd="3" presId="urn:microsoft.com/office/officeart/2005/8/layout/vList6"/>
    <dgm:cxn modelId="{C4FAE295-EFF0-437D-BF58-7C5AF42D9D18}" type="presOf" srcId="{D9F6CAC0-FBB7-4EE8-9805-AF7254BF5C2F}" destId="{444BD7E7-1DA1-4876-8A11-99D803A3C897}" srcOrd="0" destOrd="0" presId="urn:microsoft.com/office/officeart/2005/8/layout/vList6"/>
    <dgm:cxn modelId="{9891ABB9-7F26-40FE-A275-F5048D4031E4}" srcId="{51579DBA-59D9-4132-8A53-CAAAE35BD3D5}" destId="{6A466249-631D-40BC-BB1E-DDA513B197EE}" srcOrd="1" destOrd="0" parTransId="{D23AC98C-5196-4339-A92E-9FFA99CB0369}" sibTransId="{4B936EA5-C6E8-448B-88F2-F8AA140EF6D5}"/>
    <dgm:cxn modelId="{470E9AB7-A924-4EB9-B32E-BFD896984625}" type="presOf" srcId="{99D857C6-95E0-4E5C-8CBD-3ACBABB1FBD2}" destId="{444BD7E7-1DA1-4876-8A11-99D803A3C897}" srcOrd="0" destOrd="2" presId="urn:microsoft.com/office/officeart/2005/8/layout/vList6"/>
    <dgm:cxn modelId="{FD815322-3E3B-4060-8044-A66F14E16226}" type="presOf" srcId="{D4192BC8-78B6-4CF7-90A3-3B070480C7A9}" destId="{43D4C620-CD42-44F5-8451-3237C9239B85}" srcOrd="0" destOrd="0" presId="urn:microsoft.com/office/officeart/2005/8/layout/vList6"/>
    <dgm:cxn modelId="{10F8274F-8213-4111-813A-AA3BB6C1F4AF}" type="presOf" srcId="{31D9D058-1C08-4FAC-A2BF-A92A3FBBB563}" destId="{444BD7E7-1DA1-4876-8A11-99D803A3C897}" srcOrd="0" destOrd="4" presId="urn:microsoft.com/office/officeart/2005/8/layout/vList6"/>
    <dgm:cxn modelId="{EF7F7F9C-A8D7-4789-891F-AAB64BC259E4}" type="presOf" srcId="{6D209139-CD81-4C05-9F72-45DB3F55AACE}" destId="{E87F2546-CF4F-43B5-995A-51D3AFD6D7AD}" srcOrd="0" destOrd="1" presId="urn:microsoft.com/office/officeart/2005/8/layout/vList6"/>
    <dgm:cxn modelId="{AD55202C-FA70-4BD0-B88A-14F9B5237F46}" srcId="{4C8695B1-2C98-4071-9E50-465C0D9F3E1A}" destId="{4E751294-56CF-4C5A-82C7-280DCE3F2FC0}" srcOrd="5" destOrd="0" parTransId="{9C5BB035-F393-46B9-8AEC-99BF5328F29F}" sibTransId="{8F2A9FB2-811C-4847-BAC9-CD36FA185B01}"/>
    <dgm:cxn modelId="{DF4F5E69-5595-4A98-819A-727EAD637532}" type="presOf" srcId="{51579DBA-59D9-4132-8A53-CAAAE35BD3D5}" destId="{02617805-66DB-4E4B-9EA5-2638777FD9B1}" srcOrd="0" destOrd="0" presId="urn:microsoft.com/office/officeart/2005/8/layout/vList6"/>
    <dgm:cxn modelId="{9DC18C57-8191-4346-BA4E-01F5460A22AA}" type="presOf" srcId="{125550E3-DA08-4BF0-827C-740F6A9752C2}" destId="{0B83C386-215F-4814-8198-0D3FEA473E42}" srcOrd="0" destOrd="0" presId="urn:microsoft.com/office/officeart/2005/8/layout/vList6"/>
    <dgm:cxn modelId="{2299D14C-33B1-4CF4-9305-49A27B63EB4E}" srcId="{125550E3-DA08-4BF0-827C-740F6A9752C2}" destId="{6D209139-CD81-4C05-9F72-45DB3F55AACE}" srcOrd="1" destOrd="0" parTransId="{EEEF3202-BEA1-4BF6-8647-1A19614320A9}" sibTransId="{0C09E7BD-9F19-4E4C-99A6-5B72FA1B7A2E}"/>
    <dgm:cxn modelId="{4C929070-AB4D-461E-94C2-959EEBF6BDD9}" srcId="{4C8695B1-2C98-4071-9E50-465C0D9F3E1A}" destId="{76797CC1-4106-4FB9-8475-5F26DAAA648E}" srcOrd="2" destOrd="0" parTransId="{8016A1F6-AC10-454F-8C4E-5383B2C585E4}" sibTransId="{78F3D538-6BFF-43FE-8A75-6514C29DDBF2}"/>
    <dgm:cxn modelId="{C3C63738-E047-48BE-BA27-E64836B58609}" srcId="{6A466249-631D-40BC-BB1E-DDA513B197EE}" destId="{D9F6CAC0-FBB7-4EE8-9805-AF7254BF5C2F}" srcOrd="0" destOrd="0" parTransId="{7A60486D-6781-4BF3-B902-5F26C26DD1AC}" sibTransId="{5AC9BE0D-E1C6-415E-8E1D-44644A3AAA93}"/>
    <dgm:cxn modelId="{63FD454E-3401-46CD-A5DD-A81997ADD9EB}" type="presOf" srcId="{A728320D-98B9-4057-BDC7-27677F809122}" destId="{43D4C620-CD42-44F5-8451-3237C9239B85}" srcOrd="0" destOrd="3" presId="urn:microsoft.com/office/officeart/2005/8/layout/vList6"/>
    <dgm:cxn modelId="{BE65850B-0B52-4A39-BF60-7B53DBF55F63}" srcId="{4C8695B1-2C98-4071-9E50-465C0D9F3E1A}" destId="{A728320D-98B9-4057-BDC7-27677F809122}" srcOrd="3" destOrd="0" parTransId="{E51078F8-A961-4A11-B94F-39EBEAE06D83}" sibTransId="{1B7766D9-5473-4489-8507-1558190804D8}"/>
    <dgm:cxn modelId="{0EDD6C95-3DBB-44B9-9A57-FB67D0E85D21}" type="presOf" srcId="{6549BFB8-BD48-40AA-9411-18397515CE56}" destId="{E87F2546-CF4F-43B5-995A-51D3AFD6D7AD}" srcOrd="0" destOrd="2" presId="urn:microsoft.com/office/officeart/2005/8/layout/vList6"/>
    <dgm:cxn modelId="{12703A05-84E8-498C-81AE-1E579796A28B}" srcId="{125550E3-DA08-4BF0-827C-740F6A9752C2}" destId="{9095CB5B-280E-4630-B2C7-D2CD0D7C012D}" srcOrd="0" destOrd="0" parTransId="{824593C6-7146-4BCD-8B29-3F7439A3A376}" sibTransId="{E9CDAAAA-436B-4FDA-8A1C-38B4A97D2543}"/>
    <dgm:cxn modelId="{58894F00-5847-42DE-AF58-2F012DB0B46B}" srcId="{4C8695B1-2C98-4071-9E50-465C0D9F3E1A}" destId="{D4192BC8-78B6-4CF7-90A3-3B070480C7A9}" srcOrd="0" destOrd="0" parTransId="{2AAE99C0-480F-46DA-AFB4-35BF4F1EB460}" sibTransId="{1BD445DE-5FB9-4C9F-9007-D8648862CAC5}"/>
    <dgm:cxn modelId="{D9E2F56C-F099-4A61-AD70-041055AB5BF9}" srcId="{51579DBA-59D9-4132-8A53-CAAAE35BD3D5}" destId="{4C8695B1-2C98-4071-9E50-465C0D9F3E1A}" srcOrd="0" destOrd="0" parTransId="{A742E548-4989-432A-8D09-7307395DC94B}" sibTransId="{B1F83029-66CA-4635-BAFA-125E76C17573}"/>
    <dgm:cxn modelId="{124ED6A6-96E6-4582-875F-969C4D4A6558}" srcId="{6A466249-631D-40BC-BB1E-DDA513B197EE}" destId="{92A836F9-B9FE-44EE-B556-590388CCDD45}" srcOrd="3" destOrd="0" parTransId="{AC34B71F-1098-452D-A72A-7169E4AB34A1}" sibTransId="{1B2685BB-6B63-4BCA-94A6-1A1E7D98D4A7}"/>
    <dgm:cxn modelId="{39FFAFAC-EC05-4D5D-BD6F-AC7BABA1BE0C}" srcId="{6A466249-631D-40BC-BB1E-DDA513B197EE}" destId="{31D9D058-1C08-4FAC-A2BF-A92A3FBBB563}" srcOrd="4" destOrd="0" parTransId="{5C582948-27C1-4A2B-8BB9-235F838F4D0B}" sibTransId="{443916AA-73EA-413C-A87D-7E23E634BE42}"/>
    <dgm:cxn modelId="{524BC1C5-CAB7-42D9-868B-033A533C7E3C}" type="presOf" srcId="{6FD5E874-378A-4684-BD6E-4CDD460FC7C4}" destId="{43D4C620-CD42-44F5-8451-3237C9239B85}" srcOrd="0" destOrd="4" presId="urn:microsoft.com/office/officeart/2005/8/layout/vList6"/>
    <dgm:cxn modelId="{7AD80854-CF00-4E09-9218-D962CB3A912E}" type="presOf" srcId="{28331BCE-184E-4FF9-9039-BFD4B676A9A3}" destId="{43D4C620-CD42-44F5-8451-3237C9239B85}" srcOrd="0" destOrd="1" presId="urn:microsoft.com/office/officeart/2005/8/layout/vList6"/>
    <dgm:cxn modelId="{448EFAF6-48D7-4795-B840-6D8916B3386B}" srcId="{51579DBA-59D9-4132-8A53-CAAAE35BD3D5}" destId="{125550E3-DA08-4BF0-827C-740F6A9752C2}" srcOrd="2" destOrd="0" parTransId="{7FE27589-DB51-4FB1-8006-4E3867AA4493}" sibTransId="{A6131CB5-ECB8-4E8E-B514-6F7CC0AAAF94}"/>
    <dgm:cxn modelId="{9FAAE943-5B67-4E21-96AA-D917694C2A81}" type="presOf" srcId="{4E751294-56CF-4C5A-82C7-280DCE3F2FC0}" destId="{43D4C620-CD42-44F5-8451-3237C9239B85}" srcOrd="0" destOrd="5" presId="urn:microsoft.com/office/officeart/2005/8/layout/vList6"/>
    <dgm:cxn modelId="{69D5A700-0271-4741-8136-FB2FB356712C}" type="presParOf" srcId="{02617805-66DB-4E4B-9EA5-2638777FD9B1}" destId="{70CAD46C-8EC0-4FAA-BE19-F0E61A68F4B8}" srcOrd="0" destOrd="0" presId="urn:microsoft.com/office/officeart/2005/8/layout/vList6"/>
    <dgm:cxn modelId="{91DFDA42-B3DE-424E-8460-4A424D985DFB}" type="presParOf" srcId="{70CAD46C-8EC0-4FAA-BE19-F0E61A68F4B8}" destId="{E45E6AD3-6666-40BE-A140-D7B6AC4C8E9B}" srcOrd="0" destOrd="0" presId="urn:microsoft.com/office/officeart/2005/8/layout/vList6"/>
    <dgm:cxn modelId="{665D9AF2-E78C-4C97-89A9-377E0AF3F6D7}" type="presParOf" srcId="{70CAD46C-8EC0-4FAA-BE19-F0E61A68F4B8}" destId="{43D4C620-CD42-44F5-8451-3237C9239B85}" srcOrd="1" destOrd="0" presId="urn:microsoft.com/office/officeart/2005/8/layout/vList6"/>
    <dgm:cxn modelId="{E76D12C7-3A26-43C8-9065-ADAEC0AA02ED}" type="presParOf" srcId="{02617805-66DB-4E4B-9EA5-2638777FD9B1}" destId="{667AB62F-B005-4E92-BB0E-79EA3587EA88}" srcOrd="1" destOrd="0" presId="urn:microsoft.com/office/officeart/2005/8/layout/vList6"/>
    <dgm:cxn modelId="{7A6809EE-C955-43CE-89FD-4D34A6F3E1E2}" type="presParOf" srcId="{02617805-66DB-4E4B-9EA5-2638777FD9B1}" destId="{0FB4FD89-6DB3-4451-B3D4-B7FF926D0FED}" srcOrd="2" destOrd="0" presId="urn:microsoft.com/office/officeart/2005/8/layout/vList6"/>
    <dgm:cxn modelId="{03145986-EEC2-41AF-B0A3-F004436A9BF1}" type="presParOf" srcId="{0FB4FD89-6DB3-4451-B3D4-B7FF926D0FED}" destId="{23D3D2CA-038C-4900-A195-FE7077E1DD87}" srcOrd="0" destOrd="0" presId="urn:microsoft.com/office/officeart/2005/8/layout/vList6"/>
    <dgm:cxn modelId="{67D72C13-A3C8-4323-B548-C73CAA3D4018}" type="presParOf" srcId="{0FB4FD89-6DB3-4451-B3D4-B7FF926D0FED}" destId="{444BD7E7-1DA1-4876-8A11-99D803A3C897}" srcOrd="1" destOrd="0" presId="urn:microsoft.com/office/officeart/2005/8/layout/vList6"/>
    <dgm:cxn modelId="{CEB34F03-8DAE-4C81-88CC-F147D3206CFB}" type="presParOf" srcId="{02617805-66DB-4E4B-9EA5-2638777FD9B1}" destId="{8B8E82D7-6DE6-42C0-B811-293A15555BC4}" srcOrd="3" destOrd="0" presId="urn:microsoft.com/office/officeart/2005/8/layout/vList6"/>
    <dgm:cxn modelId="{305CB4B9-4A38-4670-A12C-8FCC5BD48B4E}" type="presParOf" srcId="{02617805-66DB-4E4B-9EA5-2638777FD9B1}" destId="{95D4113A-B5C4-476C-A8C9-47E170B35CD4}" srcOrd="4" destOrd="0" presId="urn:microsoft.com/office/officeart/2005/8/layout/vList6"/>
    <dgm:cxn modelId="{894698B8-F88C-41E9-BDC3-8CDF45381C81}" type="presParOf" srcId="{95D4113A-B5C4-476C-A8C9-47E170B35CD4}" destId="{0B83C386-215F-4814-8198-0D3FEA473E42}" srcOrd="0" destOrd="0" presId="urn:microsoft.com/office/officeart/2005/8/layout/vList6"/>
    <dgm:cxn modelId="{99125EF1-4D94-4370-9AB2-34B07513AEAD}" type="presParOf" srcId="{95D4113A-B5C4-476C-A8C9-47E170B35CD4}" destId="{E87F2546-CF4F-43B5-995A-51D3AFD6D7AD}"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041EF8-A58D-44B5-A3B2-A1912EC3048F}" type="doc">
      <dgm:prSet loTypeId="urn:microsoft.com/office/officeart/2005/8/layout/radial5" loCatId="relationship" qsTypeId="urn:microsoft.com/office/officeart/2005/8/quickstyle/simple2" qsCatId="simple" csTypeId="urn:microsoft.com/office/officeart/2005/8/colors/colorful1#1" csCatId="colorful" phldr="1"/>
      <dgm:spPr/>
      <dgm:t>
        <a:bodyPr/>
        <a:lstStyle/>
        <a:p>
          <a:endParaRPr lang="ru-RU"/>
        </a:p>
      </dgm:t>
    </dgm:pt>
    <dgm:pt modelId="{E1B6FF38-4BF4-4080-AD43-3E6119FB242B}">
      <dgm:prSet phldrT="[Текст]"/>
      <dgm:spPr/>
      <dgm:t>
        <a:bodyPr/>
        <a:lstStyle/>
        <a:p>
          <a:r>
            <a:rPr lang="ru-RU" dirty="0" smtClean="0"/>
            <a:t>Бюджет</a:t>
          </a:r>
          <a:endParaRPr lang="ru-RU" dirty="0"/>
        </a:p>
      </dgm:t>
    </dgm:pt>
    <dgm:pt modelId="{4ACF94ED-CD00-4D9E-AFF7-C1ADD47774B1}" type="parTrans" cxnId="{1EF92CA0-9E61-4F2F-9486-3B1A95003150}">
      <dgm:prSet/>
      <dgm:spPr/>
      <dgm:t>
        <a:bodyPr/>
        <a:lstStyle/>
        <a:p>
          <a:endParaRPr lang="ru-RU"/>
        </a:p>
      </dgm:t>
    </dgm:pt>
    <dgm:pt modelId="{4B28D371-9C3A-4F83-AA05-43C7189B8860}" type="sibTrans" cxnId="{1EF92CA0-9E61-4F2F-9486-3B1A95003150}">
      <dgm:prSet/>
      <dgm:spPr/>
      <dgm:t>
        <a:bodyPr/>
        <a:lstStyle/>
        <a:p>
          <a:endParaRPr lang="ru-RU"/>
        </a:p>
      </dgm:t>
    </dgm:pt>
    <dgm:pt modelId="{9C89655D-953A-46AB-AAF0-A815C5564ED5}">
      <dgm:prSet phldrT="[Текст]"/>
      <dgm:spPr/>
      <dgm:t>
        <a:bodyPr/>
        <a:lstStyle/>
        <a:p>
          <a:r>
            <a:rPr lang="ru-RU" dirty="0" smtClean="0"/>
            <a:t>Образование</a:t>
          </a:r>
          <a:endParaRPr lang="ru-RU" dirty="0"/>
        </a:p>
      </dgm:t>
    </dgm:pt>
    <dgm:pt modelId="{67E9B706-4447-4320-BF2B-B5E647336D25}" type="parTrans" cxnId="{3586C4D5-50D1-4893-953E-4ADF50AC56C8}">
      <dgm:prSet/>
      <dgm:spPr/>
      <dgm:t>
        <a:bodyPr/>
        <a:lstStyle/>
        <a:p>
          <a:endParaRPr lang="ru-RU"/>
        </a:p>
      </dgm:t>
    </dgm:pt>
    <dgm:pt modelId="{2D92028E-C0DD-49A9-85A1-AE2B1F443C75}" type="sibTrans" cxnId="{3586C4D5-50D1-4893-953E-4ADF50AC56C8}">
      <dgm:prSet/>
      <dgm:spPr/>
      <dgm:t>
        <a:bodyPr/>
        <a:lstStyle/>
        <a:p>
          <a:endParaRPr lang="ru-RU"/>
        </a:p>
      </dgm:t>
    </dgm:pt>
    <dgm:pt modelId="{D243BD96-6490-422F-82B4-141BC92445C2}">
      <dgm:prSet phldrT="[Текст]"/>
      <dgm:spPr/>
      <dgm:t>
        <a:bodyPr/>
        <a:lstStyle/>
        <a:p>
          <a:r>
            <a:rPr lang="ru-RU" dirty="0" smtClean="0"/>
            <a:t>Социальная сфера</a:t>
          </a:r>
          <a:endParaRPr lang="ru-RU" dirty="0"/>
        </a:p>
      </dgm:t>
    </dgm:pt>
    <dgm:pt modelId="{B194E8AE-58CF-4FDB-81A0-1ABB846E1AEF}" type="parTrans" cxnId="{06E6874F-80BA-49F6-A824-78D1D6D340D9}">
      <dgm:prSet/>
      <dgm:spPr/>
      <dgm:t>
        <a:bodyPr/>
        <a:lstStyle/>
        <a:p>
          <a:endParaRPr lang="ru-RU"/>
        </a:p>
      </dgm:t>
    </dgm:pt>
    <dgm:pt modelId="{2F227CF4-5060-4DE3-A7B1-AF6EC077897F}" type="sibTrans" cxnId="{06E6874F-80BA-49F6-A824-78D1D6D340D9}">
      <dgm:prSet/>
      <dgm:spPr/>
      <dgm:t>
        <a:bodyPr/>
        <a:lstStyle/>
        <a:p>
          <a:endParaRPr lang="ru-RU"/>
        </a:p>
      </dgm:t>
    </dgm:pt>
    <dgm:pt modelId="{5BCDE91E-EE3C-47B2-A57C-40BF28B093FC}">
      <dgm:prSet phldrT="[Текст]"/>
      <dgm:spPr/>
      <dgm:t>
        <a:bodyPr/>
        <a:lstStyle/>
        <a:p>
          <a:r>
            <a:rPr lang="ru-RU" dirty="0" smtClean="0"/>
            <a:t>Культура </a:t>
          </a:r>
          <a:endParaRPr lang="ru-RU" dirty="0"/>
        </a:p>
      </dgm:t>
    </dgm:pt>
    <dgm:pt modelId="{75A32918-4DCD-40FC-A086-0BD9FF72BB7C}" type="parTrans" cxnId="{1E119FD5-183F-4DDA-9B1E-F1DDDBFE7860}">
      <dgm:prSet/>
      <dgm:spPr/>
      <dgm:t>
        <a:bodyPr/>
        <a:lstStyle/>
        <a:p>
          <a:endParaRPr lang="ru-RU"/>
        </a:p>
      </dgm:t>
    </dgm:pt>
    <dgm:pt modelId="{203D4192-DDB7-48D8-BA45-6E4EA5B4A4C1}" type="sibTrans" cxnId="{1E119FD5-183F-4DDA-9B1E-F1DDDBFE7860}">
      <dgm:prSet/>
      <dgm:spPr/>
      <dgm:t>
        <a:bodyPr/>
        <a:lstStyle/>
        <a:p>
          <a:endParaRPr lang="ru-RU"/>
        </a:p>
      </dgm:t>
    </dgm:pt>
    <dgm:pt modelId="{F416B584-BF21-41FB-A427-96B0E4C133F4}">
      <dgm:prSet phldrT="[Текст]"/>
      <dgm:spPr/>
      <dgm:t>
        <a:bodyPr/>
        <a:lstStyle/>
        <a:p>
          <a:r>
            <a:rPr lang="ru-RU" dirty="0" smtClean="0"/>
            <a:t>Дороги и ЖКХ</a:t>
          </a:r>
          <a:endParaRPr lang="ru-RU" dirty="0"/>
        </a:p>
      </dgm:t>
    </dgm:pt>
    <dgm:pt modelId="{D9D40E7F-F42B-4468-9A12-A58CE8A52020}" type="parTrans" cxnId="{885255E9-0CD4-43A0-AC32-F1458FA550E4}">
      <dgm:prSet/>
      <dgm:spPr/>
      <dgm:t>
        <a:bodyPr/>
        <a:lstStyle/>
        <a:p>
          <a:endParaRPr lang="ru-RU"/>
        </a:p>
      </dgm:t>
    </dgm:pt>
    <dgm:pt modelId="{ADB9E122-8051-41EC-B44A-B9C716C2A5C4}" type="sibTrans" cxnId="{885255E9-0CD4-43A0-AC32-F1458FA550E4}">
      <dgm:prSet/>
      <dgm:spPr/>
      <dgm:t>
        <a:bodyPr/>
        <a:lstStyle/>
        <a:p>
          <a:endParaRPr lang="ru-RU"/>
        </a:p>
      </dgm:t>
    </dgm:pt>
    <dgm:pt modelId="{050A3401-EC90-4D55-A064-578BB0D10335}">
      <dgm:prSet phldrT="[Текст]"/>
      <dgm:spPr/>
      <dgm:t>
        <a:bodyPr/>
        <a:lstStyle/>
        <a:p>
          <a:r>
            <a:rPr lang="ru-RU" dirty="0" smtClean="0"/>
            <a:t>Спорт и молодежная политика</a:t>
          </a:r>
          <a:endParaRPr lang="ru-RU" dirty="0"/>
        </a:p>
      </dgm:t>
    </dgm:pt>
    <dgm:pt modelId="{92CBFAA7-D33F-4211-8E98-63BD400C7FBF}" type="parTrans" cxnId="{FA9C9A5B-C82F-48FE-87D5-4E8B73FD5EC4}">
      <dgm:prSet/>
      <dgm:spPr/>
      <dgm:t>
        <a:bodyPr/>
        <a:lstStyle/>
        <a:p>
          <a:endParaRPr lang="ru-RU"/>
        </a:p>
      </dgm:t>
    </dgm:pt>
    <dgm:pt modelId="{E8B6607B-1D83-46E3-9E88-3EF38978D005}" type="sibTrans" cxnId="{FA9C9A5B-C82F-48FE-87D5-4E8B73FD5EC4}">
      <dgm:prSet/>
      <dgm:spPr/>
      <dgm:t>
        <a:bodyPr/>
        <a:lstStyle/>
        <a:p>
          <a:endParaRPr lang="ru-RU"/>
        </a:p>
      </dgm:t>
    </dgm:pt>
    <dgm:pt modelId="{3D2C9018-5075-4036-BED9-0D613613C723}" type="pres">
      <dgm:prSet presAssocID="{62041EF8-A58D-44B5-A3B2-A1912EC3048F}" presName="Name0" presStyleCnt="0">
        <dgm:presLayoutVars>
          <dgm:chMax val="1"/>
          <dgm:dir/>
          <dgm:animLvl val="ctr"/>
          <dgm:resizeHandles val="exact"/>
        </dgm:presLayoutVars>
      </dgm:prSet>
      <dgm:spPr/>
      <dgm:t>
        <a:bodyPr/>
        <a:lstStyle/>
        <a:p>
          <a:endParaRPr lang="ru-RU"/>
        </a:p>
      </dgm:t>
    </dgm:pt>
    <dgm:pt modelId="{4D2F10DB-5938-4BD9-B177-922018A8D384}" type="pres">
      <dgm:prSet presAssocID="{E1B6FF38-4BF4-4080-AD43-3E6119FB242B}" presName="centerShape" presStyleLbl="node0" presStyleIdx="0" presStyleCnt="1" custScaleX="114120" custScaleY="401060" custLinFactNeighborX="-46158" custLinFactNeighborY="-1057"/>
      <dgm:spPr/>
      <dgm:t>
        <a:bodyPr/>
        <a:lstStyle/>
        <a:p>
          <a:endParaRPr lang="ru-RU"/>
        </a:p>
      </dgm:t>
    </dgm:pt>
    <dgm:pt modelId="{8136B89D-2E8A-44C8-B607-9AA682FECF56}" type="pres">
      <dgm:prSet presAssocID="{67E9B706-4447-4320-BF2B-B5E647336D25}" presName="parTrans" presStyleLbl="sibTrans2D1" presStyleIdx="0" presStyleCnt="5" custLinFactNeighborX="12606" custLinFactNeighborY="-13745"/>
      <dgm:spPr/>
      <dgm:t>
        <a:bodyPr/>
        <a:lstStyle/>
        <a:p>
          <a:endParaRPr lang="ru-RU"/>
        </a:p>
      </dgm:t>
    </dgm:pt>
    <dgm:pt modelId="{7C8377D6-1D63-4888-9B5E-CF539E315FA6}" type="pres">
      <dgm:prSet presAssocID="{67E9B706-4447-4320-BF2B-B5E647336D25}" presName="connectorText" presStyleLbl="sibTrans2D1" presStyleIdx="0" presStyleCnt="5"/>
      <dgm:spPr/>
      <dgm:t>
        <a:bodyPr/>
        <a:lstStyle/>
        <a:p>
          <a:endParaRPr lang="ru-RU"/>
        </a:p>
      </dgm:t>
    </dgm:pt>
    <dgm:pt modelId="{EA152C45-220D-483D-920C-0D946E4A6EE6}" type="pres">
      <dgm:prSet presAssocID="{9C89655D-953A-46AB-AAF0-A815C5564ED5}" presName="node" presStyleLbl="node1" presStyleIdx="0" presStyleCnt="5" custScaleX="87810" custScaleY="87811" custRadScaleRad="110030" custRadScaleInc="-28746">
        <dgm:presLayoutVars>
          <dgm:bulletEnabled val="1"/>
        </dgm:presLayoutVars>
      </dgm:prSet>
      <dgm:spPr/>
      <dgm:t>
        <a:bodyPr/>
        <a:lstStyle/>
        <a:p>
          <a:endParaRPr lang="ru-RU"/>
        </a:p>
      </dgm:t>
    </dgm:pt>
    <dgm:pt modelId="{134638B3-8848-4946-869A-54C94CC5D016}" type="pres">
      <dgm:prSet presAssocID="{B194E8AE-58CF-4FDB-81A0-1ABB846E1AEF}" presName="parTrans" presStyleLbl="sibTrans2D1" presStyleIdx="1" presStyleCnt="5"/>
      <dgm:spPr/>
      <dgm:t>
        <a:bodyPr/>
        <a:lstStyle/>
        <a:p>
          <a:endParaRPr lang="ru-RU"/>
        </a:p>
      </dgm:t>
    </dgm:pt>
    <dgm:pt modelId="{C1F67EDB-A1E3-488B-A07B-6C987459B19F}" type="pres">
      <dgm:prSet presAssocID="{B194E8AE-58CF-4FDB-81A0-1ABB846E1AEF}" presName="connectorText" presStyleLbl="sibTrans2D1" presStyleIdx="1" presStyleCnt="5"/>
      <dgm:spPr/>
      <dgm:t>
        <a:bodyPr/>
        <a:lstStyle/>
        <a:p>
          <a:endParaRPr lang="ru-RU"/>
        </a:p>
      </dgm:t>
    </dgm:pt>
    <dgm:pt modelId="{AD6AF679-CCC7-4879-A506-E583F949F970}" type="pres">
      <dgm:prSet presAssocID="{D243BD96-6490-422F-82B4-141BC92445C2}" presName="node" presStyleLbl="node1" presStyleIdx="1" presStyleCnt="5" custScaleX="87756" custScaleY="87756" custRadScaleRad="130937" custRadScaleInc="-86124">
        <dgm:presLayoutVars>
          <dgm:bulletEnabled val="1"/>
        </dgm:presLayoutVars>
      </dgm:prSet>
      <dgm:spPr/>
      <dgm:t>
        <a:bodyPr/>
        <a:lstStyle/>
        <a:p>
          <a:endParaRPr lang="ru-RU"/>
        </a:p>
      </dgm:t>
    </dgm:pt>
    <dgm:pt modelId="{1EB2FF05-AD3E-41C3-8AF3-3847A758527C}" type="pres">
      <dgm:prSet presAssocID="{75A32918-4DCD-40FC-A086-0BD9FF72BB7C}" presName="parTrans" presStyleLbl="sibTrans2D1" presStyleIdx="2" presStyleCnt="5"/>
      <dgm:spPr/>
      <dgm:t>
        <a:bodyPr/>
        <a:lstStyle/>
        <a:p>
          <a:endParaRPr lang="ru-RU"/>
        </a:p>
      </dgm:t>
    </dgm:pt>
    <dgm:pt modelId="{2A566AE3-9F55-4E12-8E5F-6963AF41EBDD}" type="pres">
      <dgm:prSet presAssocID="{75A32918-4DCD-40FC-A086-0BD9FF72BB7C}" presName="connectorText" presStyleLbl="sibTrans2D1" presStyleIdx="2" presStyleCnt="5"/>
      <dgm:spPr/>
      <dgm:t>
        <a:bodyPr/>
        <a:lstStyle/>
        <a:p>
          <a:endParaRPr lang="ru-RU"/>
        </a:p>
      </dgm:t>
    </dgm:pt>
    <dgm:pt modelId="{583BABE6-1BE2-4AAA-BCCB-2738709C2701}" type="pres">
      <dgm:prSet presAssocID="{5BCDE91E-EE3C-47B2-A57C-40BF28B093FC}" presName="node" presStyleLbl="node1" presStyleIdx="2" presStyleCnt="5" custScaleX="88753" custScaleY="88753" custRadScaleRad="118596" custRadScaleInc="-38959">
        <dgm:presLayoutVars>
          <dgm:bulletEnabled val="1"/>
        </dgm:presLayoutVars>
      </dgm:prSet>
      <dgm:spPr/>
      <dgm:t>
        <a:bodyPr/>
        <a:lstStyle/>
        <a:p>
          <a:endParaRPr lang="ru-RU"/>
        </a:p>
      </dgm:t>
    </dgm:pt>
    <dgm:pt modelId="{4C9A2F83-02ED-450F-B37D-5CABAA310270}" type="pres">
      <dgm:prSet presAssocID="{D9D40E7F-F42B-4468-9A12-A58CE8A52020}" presName="parTrans" presStyleLbl="sibTrans2D1" presStyleIdx="3" presStyleCnt="5" custAng="100494" custLinFactNeighborX="-2531" custLinFactNeighborY="-4480"/>
      <dgm:spPr/>
      <dgm:t>
        <a:bodyPr/>
        <a:lstStyle/>
        <a:p>
          <a:endParaRPr lang="ru-RU"/>
        </a:p>
      </dgm:t>
    </dgm:pt>
    <dgm:pt modelId="{188B1987-AD9F-42B5-8A87-A0F6B37030D4}" type="pres">
      <dgm:prSet presAssocID="{D9D40E7F-F42B-4468-9A12-A58CE8A52020}" presName="connectorText" presStyleLbl="sibTrans2D1" presStyleIdx="3" presStyleCnt="5"/>
      <dgm:spPr/>
      <dgm:t>
        <a:bodyPr/>
        <a:lstStyle/>
        <a:p>
          <a:endParaRPr lang="ru-RU"/>
        </a:p>
      </dgm:t>
    </dgm:pt>
    <dgm:pt modelId="{AD705141-AFBC-4788-8B3F-D35CD8FE1110}" type="pres">
      <dgm:prSet presAssocID="{F416B584-BF21-41FB-A427-96B0E4C133F4}" presName="node" presStyleLbl="node1" presStyleIdx="3" presStyleCnt="5" custScaleX="92829" custScaleY="95596" custRadScaleRad="107390" custRadScaleInc="-368096">
        <dgm:presLayoutVars>
          <dgm:bulletEnabled val="1"/>
        </dgm:presLayoutVars>
      </dgm:prSet>
      <dgm:spPr/>
      <dgm:t>
        <a:bodyPr/>
        <a:lstStyle/>
        <a:p>
          <a:endParaRPr lang="ru-RU"/>
        </a:p>
      </dgm:t>
    </dgm:pt>
    <dgm:pt modelId="{A06F7084-369B-41DA-8267-4DD87DE16E89}" type="pres">
      <dgm:prSet presAssocID="{92CBFAA7-D33F-4211-8E98-63BD400C7FBF}" presName="parTrans" presStyleLbl="sibTrans2D1" presStyleIdx="4" presStyleCnt="5" custLinFactNeighborX="1893" custLinFactNeighborY="7632"/>
      <dgm:spPr/>
      <dgm:t>
        <a:bodyPr/>
        <a:lstStyle/>
        <a:p>
          <a:endParaRPr lang="ru-RU"/>
        </a:p>
      </dgm:t>
    </dgm:pt>
    <dgm:pt modelId="{8B17F667-A43D-4550-8D3B-EFA6C73716BF}" type="pres">
      <dgm:prSet presAssocID="{92CBFAA7-D33F-4211-8E98-63BD400C7FBF}" presName="connectorText" presStyleLbl="sibTrans2D1" presStyleIdx="4" presStyleCnt="5"/>
      <dgm:spPr/>
      <dgm:t>
        <a:bodyPr/>
        <a:lstStyle/>
        <a:p>
          <a:endParaRPr lang="ru-RU"/>
        </a:p>
      </dgm:t>
    </dgm:pt>
    <dgm:pt modelId="{1D400125-6F90-4CBF-AE64-1F83D8784788}" type="pres">
      <dgm:prSet presAssocID="{050A3401-EC90-4D55-A064-578BB0D10335}" presName="node" presStyleLbl="node1" presStyleIdx="4" presStyleCnt="5" custScaleX="88510" custScaleY="88752" custRadScaleRad="88288" custRadScaleInc="-272817">
        <dgm:presLayoutVars>
          <dgm:bulletEnabled val="1"/>
        </dgm:presLayoutVars>
      </dgm:prSet>
      <dgm:spPr/>
      <dgm:t>
        <a:bodyPr/>
        <a:lstStyle/>
        <a:p>
          <a:endParaRPr lang="ru-RU"/>
        </a:p>
      </dgm:t>
    </dgm:pt>
  </dgm:ptLst>
  <dgm:cxnLst>
    <dgm:cxn modelId="{A0B3BD25-7B11-40D7-9FBC-DD6A10E1A692}" type="presOf" srcId="{92CBFAA7-D33F-4211-8E98-63BD400C7FBF}" destId="{A06F7084-369B-41DA-8267-4DD87DE16E89}" srcOrd="0" destOrd="0" presId="urn:microsoft.com/office/officeart/2005/8/layout/radial5"/>
    <dgm:cxn modelId="{3B7A2634-06AC-4D0C-8F1B-4A16D981DE3B}" type="presOf" srcId="{75A32918-4DCD-40FC-A086-0BD9FF72BB7C}" destId="{2A566AE3-9F55-4E12-8E5F-6963AF41EBDD}" srcOrd="1" destOrd="0" presId="urn:microsoft.com/office/officeart/2005/8/layout/radial5"/>
    <dgm:cxn modelId="{1E119FD5-183F-4DDA-9B1E-F1DDDBFE7860}" srcId="{E1B6FF38-4BF4-4080-AD43-3E6119FB242B}" destId="{5BCDE91E-EE3C-47B2-A57C-40BF28B093FC}" srcOrd="2" destOrd="0" parTransId="{75A32918-4DCD-40FC-A086-0BD9FF72BB7C}" sibTransId="{203D4192-DDB7-48D8-BA45-6E4EA5B4A4C1}"/>
    <dgm:cxn modelId="{06E6874F-80BA-49F6-A824-78D1D6D340D9}" srcId="{E1B6FF38-4BF4-4080-AD43-3E6119FB242B}" destId="{D243BD96-6490-422F-82B4-141BC92445C2}" srcOrd="1" destOrd="0" parTransId="{B194E8AE-58CF-4FDB-81A0-1ABB846E1AEF}" sibTransId="{2F227CF4-5060-4DE3-A7B1-AF6EC077897F}"/>
    <dgm:cxn modelId="{6A49EDA2-0D82-469D-9FA2-52CA5120A35B}" type="presOf" srcId="{E1B6FF38-4BF4-4080-AD43-3E6119FB242B}" destId="{4D2F10DB-5938-4BD9-B177-922018A8D384}" srcOrd="0" destOrd="0" presId="urn:microsoft.com/office/officeart/2005/8/layout/radial5"/>
    <dgm:cxn modelId="{89D5DC3F-347E-410F-9F5C-79038661FF45}" type="presOf" srcId="{5BCDE91E-EE3C-47B2-A57C-40BF28B093FC}" destId="{583BABE6-1BE2-4AAA-BCCB-2738709C2701}" srcOrd="0" destOrd="0" presId="urn:microsoft.com/office/officeart/2005/8/layout/radial5"/>
    <dgm:cxn modelId="{F1BCAA85-EBE8-4EF0-B5EF-5AB8318DECFD}" type="presOf" srcId="{67E9B706-4447-4320-BF2B-B5E647336D25}" destId="{7C8377D6-1D63-4888-9B5E-CF539E315FA6}" srcOrd="1" destOrd="0" presId="urn:microsoft.com/office/officeart/2005/8/layout/radial5"/>
    <dgm:cxn modelId="{77F49F7D-9CC5-48F1-A349-F23BC88B769B}" type="presOf" srcId="{9C89655D-953A-46AB-AAF0-A815C5564ED5}" destId="{EA152C45-220D-483D-920C-0D946E4A6EE6}" srcOrd="0" destOrd="0" presId="urn:microsoft.com/office/officeart/2005/8/layout/radial5"/>
    <dgm:cxn modelId="{7095CD5F-4F6E-409C-B69C-7E504C01A788}" type="presOf" srcId="{F416B584-BF21-41FB-A427-96B0E4C133F4}" destId="{AD705141-AFBC-4788-8B3F-D35CD8FE1110}" srcOrd="0" destOrd="0" presId="urn:microsoft.com/office/officeart/2005/8/layout/radial5"/>
    <dgm:cxn modelId="{65E5E425-1F54-44B6-850D-7ADB834624E8}" type="presOf" srcId="{D9D40E7F-F42B-4468-9A12-A58CE8A52020}" destId="{4C9A2F83-02ED-450F-B37D-5CABAA310270}" srcOrd="0" destOrd="0" presId="urn:microsoft.com/office/officeart/2005/8/layout/radial5"/>
    <dgm:cxn modelId="{885255E9-0CD4-43A0-AC32-F1458FA550E4}" srcId="{E1B6FF38-4BF4-4080-AD43-3E6119FB242B}" destId="{F416B584-BF21-41FB-A427-96B0E4C133F4}" srcOrd="3" destOrd="0" parTransId="{D9D40E7F-F42B-4468-9A12-A58CE8A52020}" sibTransId="{ADB9E122-8051-41EC-B44A-B9C716C2A5C4}"/>
    <dgm:cxn modelId="{3586C4D5-50D1-4893-953E-4ADF50AC56C8}" srcId="{E1B6FF38-4BF4-4080-AD43-3E6119FB242B}" destId="{9C89655D-953A-46AB-AAF0-A815C5564ED5}" srcOrd="0" destOrd="0" parTransId="{67E9B706-4447-4320-BF2B-B5E647336D25}" sibTransId="{2D92028E-C0DD-49A9-85A1-AE2B1F443C75}"/>
    <dgm:cxn modelId="{42580F3E-5013-45CA-B4BA-D521E834B6EB}" type="presOf" srcId="{050A3401-EC90-4D55-A064-578BB0D10335}" destId="{1D400125-6F90-4CBF-AE64-1F83D8784788}" srcOrd="0" destOrd="0" presId="urn:microsoft.com/office/officeart/2005/8/layout/radial5"/>
    <dgm:cxn modelId="{CB4C0CA8-C0D3-44B0-ADC0-E73483160BB4}" type="presOf" srcId="{B194E8AE-58CF-4FDB-81A0-1ABB846E1AEF}" destId="{134638B3-8848-4946-869A-54C94CC5D016}" srcOrd="0" destOrd="0" presId="urn:microsoft.com/office/officeart/2005/8/layout/radial5"/>
    <dgm:cxn modelId="{45A223CF-7290-42D0-BB34-C2C870735B7F}" type="presOf" srcId="{62041EF8-A58D-44B5-A3B2-A1912EC3048F}" destId="{3D2C9018-5075-4036-BED9-0D613613C723}" srcOrd="0" destOrd="0" presId="urn:microsoft.com/office/officeart/2005/8/layout/radial5"/>
    <dgm:cxn modelId="{1EF92CA0-9E61-4F2F-9486-3B1A95003150}" srcId="{62041EF8-A58D-44B5-A3B2-A1912EC3048F}" destId="{E1B6FF38-4BF4-4080-AD43-3E6119FB242B}" srcOrd="0" destOrd="0" parTransId="{4ACF94ED-CD00-4D9E-AFF7-C1ADD47774B1}" sibTransId="{4B28D371-9C3A-4F83-AA05-43C7189B8860}"/>
    <dgm:cxn modelId="{D5F0AB65-704B-4744-9601-8019F391671D}" type="presOf" srcId="{D9D40E7F-F42B-4468-9A12-A58CE8A52020}" destId="{188B1987-AD9F-42B5-8A87-A0F6B37030D4}" srcOrd="1" destOrd="0" presId="urn:microsoft.com/office/officeart/2005/8/layout/radial5"/>
    <dgm:cxn modelId="{FA9C9A5B-C82F-48FE-87D5-4E8B73FD5EC4}" srcId="{E1B6FF38-4BF4-4080-AD43-3E6119FB242B}" destId="{050A3401-EC90-4D55-A064-578BB0D10335}" srcOrd="4" destOrd="0" parTransId="{92CBFAA7-D33F-4211-8E98-63BD400C7FBF}" sibTransId="{E8B6607B-1D83-46E3-9E88-3EF38978D005}"/>
    <dgm:cxn modelId="{FC5A2313-D5F8-4FB6-970A-FDDEC20A9430}" type="presOf" srcId="{75A32918-4DCD-40FC-A086-0BD9FF72BB7C}" destId="{1EB2FF05-AD3E-41C3-8AF3-3847A758527C}" srcOrd="0" destOrd="0" presId="urn:microsoft.com/office/officeart/2005/8/layout/radial5"/>
    <dgm:cxn modelId="{ED889893-DA0C-49E1-9B23-1425F466C28F}" type="presOf" srcId="{B194E8AE-58CF-4FDB-81A0-1ABB846E1AEF}" destId="{C1F67EDB-A1E3-488B-A07B-6C987459B19F}" srcOrd="1" destOrd="0" presId="urn:microsoft.com/office/officeart/2005/8/layout/radial5"/>
    <dgm:cxn modelId="{F25AD45B-F84E-4903-B150-32E0AA673D14}" type="presOf" srcId="{D243BD96-6490-422F-82B4-141BC92445C2}" destId="{AD6AF679-CCC7-4879-A506-E583F949F970}" srcOrd="0" destOrd="0" presId="urn:microsoft.com/office/officeart/2005/8/layout/radial5"/>
    <dgm:cxn modelId="{6028D9F4-A1EF-47BF-B781-968A99A9F394}" type="presOf" srcId="{92CBFAA7-D33F-4211-8E98-63BD400C7FBF}" destId="{8B17F667-A43D-4550-8D3B-EFA6C73716BF}" srcOrd="1" destOrd="0" presId="urn:microsoft.com/office/officeart/2005/8/layout/radial5"/>
    <dgm:cxn modelId="{6D85725B-46C6-4CBC-B2F8-B3065781E686}" type="presOf" srcId="{67E9B706-4447-4320-BF2B-B5E647336D25}" destId="{8136B89D-2E8A-44C8-B607-9AA682FECF56}" srcOrd="0" destOrd="0" presId="urn:microsoft.com/office/officeart/2005/8/layout/radial5"/>
    <dgm:cxn modelId="{1EE17446-0B28-4A13-884F-D494628B83A7}" type="presParOf" srcId="{3D2C9018-5075-4036-BED9-0D613613C723}" destId="{4D2F10DB-5938-4BD9-B177-922018A8D384}" srcOrd="0" destOrd="0" presId="urn:microsoft.com/office/officeart/2005/8/layout/radial5"/>
    <dgm:cxn modelId="{86CA3F12-4F82-4F7E-B851-7540732811DB}" type="presParOf" srcId="{3D2C9018-5075-4036-BED9-0D613613C723}" destId="{8136B89D-2E8A-44C8-B607-9AA682FECF56}" srcOrd="1" destOrd="0" presId="urn:microsoft.com/office/officeart/2005/8/layout/radial5"/>
    <dgm:cxn modelId="{9F1A27FB-0E6C-4176-9C19-92CF8645A200}" type="presParOf" srcId="{8136B89D-2E8A-44C8-B607-9AA682FECF56}" destId="{7C8377D6-1D63-4888-9B5E-CF539E315FA6}" srcOrd="0" destOrd="0" presId="urn:microsoft.com/office/officeart/2005/8/layout/radial5"/>
    <dgm:cxn modelId="{D6352780-6485-4B27-B691-8D26905EE56C}" type="presParOf" srcId="{3D2C9018-5075-4036-BED9-0D613613C723}" destId="{EA152C45-220D-483D-920C-0D946E4A6EE6}" srcOrd="2" destOrd="0" presId="urn:microsoft.com/office/officeart/2005/8/layout/radial5"/>
    <dgm:cxn modelId="{3CA7763F-D8B7-4E72-B863-857F79666121}" type="presParOf" srcId="{3D2C9018-5075-4036-BED9-0D613613C723}" destId="{134638B3-8848-4946-869A-54C94CC5D016}" srcOrd="3" destOrd="0" presId="urn:microsoft.com/office/officeart/2005/8/layout/radial5"/>
    <dgm:cxn modelId="{2DAA34C7-E5DC-46F7-95CA-F01BF8E9A5B2}" type="presParOf" srcId="{134638B3-8848-4946-869A-54C94CC5D016}" destId="{C1F67EDB-A1E3-488B-A07B-6C987459B19F}" srcOrd="0" destOrd="0" presId="urn:microsoft.com/office/officeart/2005/8/layout/radial5"/>
    <dgm:cxn modelId="{5A1BD130-0B80-4EFA-B8CF-6F2F6259D7C0}" type="presParOf" srcId="{3D2C9018-5075-4036-BED9-0D613613C723}" destId="{AD6AF679-CCC7-4879-A506-E583F949F970}" srcOrd="4" destOrd="0" presId="urn:microsoft.com/office/officeart/2005/8/layout/radial5"/>
    <dgm:cxn modelId="{F39425FE-6D09-4D6A-8A03-C969D03F816A}" type="presParOf" srcId="{3D2C9018-5075-4036-BED9-0D613613C723}" destId="{1EB2FF05-AD3E-41C3-8AF3-3847A758527C}" srcOrd="5" destOrd="0" presId="urn:microsoft.com/office/officeart/2005/8/layout/radial5"/>
    <dgm:cxn modelId="{CFD6A454-C1BF-461E-B600-90924BC46E6E}" type="presParOf" srcId="{1EB2FF05-AD3E-41C3-8AF3-3847A758527C}" destId="{2A566AE3-9F55-4E12-8E5F-6963AF41EBDD}" srcOrd="0" destOrd="0" presId="urn:microsoft.com/office/officeart/2005/8/layout/radial5"/>
    <dgm:cxn modelId="{EA24BA4C-D92A-4D51-B458-5F6A6F06844E}" type="presParOf" srcId="{3D2C9018-5075-4036-BED9-0D613613C723}" destId="{583BABE6-1BE2-4AAA-BCCB-2738709C2701}" srcOrd="6" destOrd="0" presId="urn:microsoft.com/office/officeart/2005/8/layout/radial5"/>
    <dgm:cxn modelId="{5D108861-D89A-4454-9F57-A105FDFD0934}" type="presParOf" srcId="{3D2C9018-5075-4036-BED9-0D613613C723}" destId="{4C9A2F83-02ED-450F-B37D-5CABAA310270}" srcOrd="7" destOrd="0" presId="urn:microsoft.com/office/officeart/2005/8/layout/radial5"/>
    <dgm:cxn modelId="{ACB8519A-6ED6-438B-8D60-ED74EC4512FD}" type="presParOf" srcId="{4C9A2F83-02ED-450F-B37D-5CABAA310270}" destId="{188B1987-AD9F-42B5-8A87-A0F6B37030D4}" srcOrd="0" destOrd="0" presId="urn:microsoft.com/office/officeart/2005/8/layout/radial5"/>
    <dgm:cxn modelId="{DE8A7EF2-D4FC-4F22-9324-7F69751C9485}" type="presParOf" srcId="{3D2C9018-5075-4036-BED9-0D613613C723}" destId="{AD705141-AFBC-4788-8B3F-D35CD8FE1110}" srcOrd="8" destOrd="0" presId="urn:microsoft.com/office/officeart/2005/8/layout/radial5"/>
    <dgm:cxn modelId="{B0D4D0AC-7D17-49A6-B952-82E2C88170BA}" type="presParOf" srcId="{3D2C9018-5075-4036-BED9-0D613613C723}" destId="{A06F7084-369B-41DA-8267-4DD87DE16E89}" srcOrd="9" destOrd="0" presId="urn:microsoft.com/office/officeart/2005/8/layout/radial5"/>
    <dgm:cxn modelId="{5348F3EB-5F52-4E77-83F6-4857DA5BED90}" type="presParOf" srcId="{A06F7084-369B-41DA-8267-4DD87DE16E89}" destId="{8B17F667-A43D-4550-8D3B-EFA6C73716BF}" srcOrd="0" destOrd="0" presId="urn:microsoft.com/office/officeart/2005/8/layout/radial5"/>
    <dgm:cxn modelId="{A6AD289D-26A1-4665-809A-052B8E007163}" type="presParOf" srcId="{3D2C9018-5075-4036-BED9-0D613613C723}" destId="{1D400125-6F90-4CBF-AE64-1F83D8784788}" srcOrd="10" destOrd="0" presId="urn:microsoft.com/office/officeart/2005/8/layout/radial5"/>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041EF8-A58D-44B5-A3B2-A1912EC3048F}" type="doc">
      <dgm:prSet loTypeId="urn:microsoft.com/office/officeart/2005/8/layout/radial5" loCatId="relationship" qsTypeId="urn:microsoft.com/office/officeart/2005/8/quickstyle/simple2" qsCatId="simple" csTypeId="urn:microsoft.com/office/officeart/2005/8/colors/colorful1#1" csCatId="colorful" phldr="1"/>
      <dgm:spPr/>
      <dgm:t>
        <a:bodyPr/>
        <a:lstStyle/>
        <a:p>
          <a:endParaRPr lang="ru-RU"/>
        </a:p>
      </dgm:t>
    </dgm:pt>
    <dgm:pt modelId="{9C89655D-953A-46AB-AAF0-A815C5564ED5}">
      <dgm:prSet phldrT="[Текст]"/>
      <dgm:spPr>
        <a:xfrm>
          <a:off x="1295936" y="71526"/>
          <a:ext cx="1096760" cy="1096773"/>
        </a:xfr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ru-RU" dirty="0" smtClean="0">
              <a:solidFill>
                <a:sysClr val="window" lastClr="FFFFFF"/>
              </a:solidFill>
              <a:latin typeface="Calibri"/>
              <a:ea typeface="+mn-ea"/>
              <a:cs typeface="+mn-cs"/>
            </a:rPr>
            <a:t>Образование</a:t>
          </a:r>
          <a:endParaRPr lang="ru-RU" dirty="0">
            <a:solidFill>
              <a:sysClr val="window" lastClr="FFFFFF"/>
            </a:solidFill>
            <a:latin typeface="Calibri"/>
            <a:ea typeface="+mn-ea"/>
            <a:cs typeface="+mn-cs"/>
          </a:endParaRPr>
        </a:p>
      </dgm:t>
    </dgm:pt>
    <dgm:pt modelId="{67E9B706-4447-4320-BF2B-B5E647336D25}" type="parTrans" cxnId="{3586C4D5-50D1-4893-953E-4ADF50AC56C8}">
      <dgm:prSet/>
      <dgm:spPr>
        <a:xfrm rot="18251469">
          <a:off x="892191" y="1458219"/>
          <a:ext cx="699961" cy="279076"/>
        </a:xfrm>
        <a:solidFill>
          <a:srgbClr val="C0504D">
            <a:hueOff val="0"/>
            <a:satOff val="0"/>
            <a:lumOff val="0"/>
            <a:alphaOff val="0"/>
          </a:srgbClr>
        </a:solidFill>
        <a:ln>
          <a:noFill/>
        </a:ln>
        <a:effectLst>
          <a:outerShdw blurRad="40000" dist="20000" dir="5400000" rotWithShape="0">
            <a:srgbClr val="000000">
              <a:alpha val="38000"/>
            </a:srgbClr>
          </a:outerShdw>
        </a:effectLst>
      </dgm:spPr>
      <dgm:t>
        <a:bodyPr/>
        <a:lstStyle/>
        <a:p>
          <a:endParaRPr lang="ru-RU">
            <a:solidFill>
              <a:sysClr val="window" lastClr="FFFFFF"/>
            </a:solidFill>
            <a:latin typeface="Calibri"/>
            <a:ea typeface="+mn-ea"/>
            <a:cs typeface="+mn-cs"/>
          </a:endParaRPr>
        </a:p>
      </dgm:t>
    </dgm:pt>
    <dgm:pt modelId="{2D92028E-C0DD-49A9-85A1-AE2B1F443C75}" type="sibTrans" cxnId="{3586C4D5-50D1-4893-953E-4ADF50AC56C8}">
      <dgm:prSet/>
      <dgm:spPr/>
      <dgm:t>
        <a:bodyPr/>
        <a:lstStyle/>
        <a:p>
          <a:endParaRPr lang="ru-RU"/>
        </a:p>
      </dgm:t>
    </dgm:pt>
    <dgm:pt modelId="{D243BD96-6490-422F-82B4-141BC92445C2}">
      <dgm:prSet phldrT="[Текст]"/>
      <dgm:spPr>
        <a:xfrm>
          <a:off x="2376236" y="575674"/>
          <a:ext cx="1096086" cy="1096086"/>
        </a:xfrm>
        <a:solidFill>
          <a:srgbClr val="00B05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ru-RU" dirty="0" smtClean="0">
              <a:solidFill>
                <a:sysClr val="window" lastClr="FFFFFF"/>
              </a:solidFill>
              <a:latin typeface="Calibri"/>
              <a:ea typeface="+mn-ea"/>
              <a:cs typeface="+mn-cs"/>
            </a:rPr>
            <a:t>Социальная сфера</a:t>
          </a:r>
          <a:endParaRPr lang="ru-RU" dirty="0">
            <a:solidFill>
              <a:sysClr val="window" lastClr="FFFFFF"/>
            </a:solidFill>
            <a:latin typeface="Calibri"/>
            <a:ea typeface="+mn-ea"/>
            <a:cs typeface="+mn-cs"/>
          </a:endParaRPr>
        </a:p>
      </dgm:t>
    </dgm:pt>
    <dgm:pt modelId="{B194E8AE-58CF-4FDB-81A0-1ABB846E1AEF}" type="parTrans" cxnId="{06E6874F-80BA-49F6-A824-78D1D6D340D9}">
      <dgm:prSet/>
      <dgm:spPr>
        <a:xfrm rot="19789780">
          <a:off x="1285594" y="1725921"/>
          <a:ext cx="895521" cy="279076"/>
        </a:xfrm>
        <a:solidFill>
          <a:srgbClr val="00B050">
            <a:hueOff val="0"/>
            <a:satOff val="0"/>
            <a:lumOff val="0"/>
            <a:alphaOff val="0"/>
          </a:srgbClr>
        </a:solidFill>
        <a:ln>
          <a:noFill/>
        </a:ln>
        <a:effectLst>
          <a:outerShdw blurRad="40000" dist="20000" dir="5400000" rotWithShape="0">
            <a:srgbClr val="000000">
              <a:alpha val="38000"/>
            </a:srgbClr>
          </a:outerShdw>
        </a:effectLst>
      </dgm:spPr>
      <dgm:t>
        <a:bodyPr/>
        <a:lstStyle/>
        <a:p>
          <a:endParaRPr lang="ru-RU">
            <a:solidFill>
              <a:sysClr val="window" lastClr="FFFFFF"/>
            </a:solidFill>
            <a:latin typeface="Calibri"/>
            <a:ea typeface="+mn-ea"/>
            <a:cs typeface="+mn-cs"/>
          </a:endParaRPr>
        </a:p>
      </dgm:t>
    </dgm:pt>
    <dgm:pt modelId="{2F227CF4-5060-4DE3-A7B1-AF6EC077897F}" type="sibTrans" cxnId="{06E6874F-80BA-49F6-A824-78D1D6D340D9}">
      <dgm:prSet/>
      <dgm:spPr/>
      <dgm:t>
        <a:bodyPr/>
        <a:lstStyle/>
        <a:p>
          <a:endParaRPr lang="ru-RU"/>
        </a:p>
      </dgm:t>
    </dgm:pt>
    <dgm:pt modelId="{5BCDE91E-EE3C-47B2-A57C-40BF28B093FC}">
      <dgm:prSet phldrT="[Текст]"/>
      <dgm:spPr>
        <a:xfrm>
          <a:off x="2448263" y="3024368"/>
          <a:ext cx="1108538" cy="1108538"/>
        </a:xfr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ru-RU" dirty="0" smtClean="0">
              <a:solidFill>
                <a:sysClr val="window" lastClr="FFFFFF"/>
              </a:solidFill>
              <a:latin typeface="Calibri"/>
              <a:ea typeface="+mn-ea"/>
              <a:cs typeface="+mn-cs"/>
            </a:rPr>
            <a:t>Культура </a:t>
          </a:r>
          <a:endParaRPr lang="ru-RU" dirty="0">
            <a:solidFill>
              <a:sysClr val="window" lastClr="FFFFFF"/>
            </a:solidFill>
            <a:latin typeface="Calibri"/>
            <a:ea typeface="+mn-ea"/>
            <a:cs typeface="+mn-cs"/>
          </a:endParaRPr>
        </a:p>
      </dgm:t>
    </dgm:pt>
    <dgm:pt modelId="{75A32918-4DCD-40FC-A086-0BD9FF72BB7C}" type="parTrans" cxnId="{1E119FD5-183F-4DDA-9B1E-F1DDDBFE7860}">
      <dgm:prSet/>
      <dgm:spPr>
        <a:xfrm rot="1448414">
          <a:off x="1320760" y="2875416"/>
          <a:ext cx="848026" cy="279076"/>
        </a:xfrm>
        <a:solidFill>
          <a:srgbClr val="8064A2">
            <a:hueOff val="0"/>
            <a:satOff val="0"/>
            <a:lumOff val="0"/>
            <a:alphaOff val="0"/>
          </a:srgbClr>
        </a:solidFill>
        <a:ln>
          <a:noFill/>
        </a:ln>
        <a:effectLst>
          <a:outerShdw blurRad="40000" dist="20000" dir="5400000" rotWithShape="0">
            <a:srgbClr val="000000">
              <a:alpha val="38000"/>
            </a:srgbClr>
          </a:outerShdw>
        </a:effectLst>
      </dgm:spPr>
      <dgm:t>
        <a:bodyPr/>
        <a:lstStyle/>
        <a:p>
          <a:endParaRPr lang="ru-RU">
            <a:solidFill>
              <a:sysClr val="window" lastClr="FFFFFF"/>
            </a:solidFill>
            <a:latin typeface="Calibri"/>
            <a:ea typeface="+mn-ea"/>
            <a:cs typeface="+mn-cs"/>
          </a:endParaRPr>
        </a:p>
      </dgm:t>
    </dgm:pt>
    <dgm:pt modelId="{203D4192-DDB7-48D8-BA45-6E4EA5B4A4C1}" type="sibTrans" cxnId="{1E119FD5-183F-4DDA-9B1E-F1DDDBFE7860}">
      <dgm:prSet/>
      <dgm:spPr/>
      <dgm:t>
        <a:bodyPr/>
        <a:lstStyle/>
        <a:p>
          <a:endParaRPr lang="ru-RU"/>
        </a:p>
      </dgm:t>
    </dgm:pt>
    <dgm:pt modelId="{F416B584-BF21-41FB-A427-96B0E4C133F4}">
      <dgm:prSet phldrT="[Текст]"/>
      <dgm:spPr>
        <a:xfrm>
          <a:off x="2592304" y="1727989"/>
          <a:ext cx="1159448" cy="1194009"/>
        </a:xfr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ru-RU" dirty="0" smtClean="0">
              <a:solidFill>
                <a:sysClr val="window" lastClr="FFFFFF"/>
              </a:solidFill>
              <a:latin typeface="Calibri"/>
              <a:ea typeface="+mn-ea"/>
              <a:cs typeface="+mn-cs"/>
            </a:rPr>
            <a:t>Дороги и ЖКХ</a:t>
          </a:r>
          <a:endParaRPr lang="ru-RU" dirty="0">
            <a:solidFill>
              <a:sysClr val="window" lastClr="FFFFFF"/>
            </a:solidFill>
            <a:latin typeface="Calibri"/>
            <a:ea typeface="+mn-ea"/>
            <a:cs typeface="+mn-cs"/>
          </a:endParaRPr>
        </a:p>
      </dgm:t>
    </dgm:pt>
    <dgm:pt modelId="{D9D40E7F-F42B-4468-9A12-A58CE8A52020}" type="parTrans" cxnId="{885255E9-0CD4-43A0-AC32-F1458FA550E4}">
      <dgm:prSet/>
      <dgm:spPr>
        <a:xfrm rot="21482290">
          <a:off x="1442932" y="2257158"/>
          <a:ext cx="769520" cy="279076"/>
        </a:xfrm>
        <a:solidFill>
          <a:srgbClr val="4BACC6">
            <a:hueOff val="0"/>
            <a:satOff val="0"/>
            <a:lumOff val="0"/>
            <a:alphaOff val="0"/>
          </a:srgbClr>
        </a:solidFill>
        <a:ln>
          <a:noFill/>
        </a:ln>
        <a:effectLst>
          <a:outerShdw blurRad="40000" dist="20000" dir="5400000" rotWithShape="0">
            <a:srgbClr val="000000">
              <a:alpha val="38000"/>
            </a:srgbClr>
          </a:outerShdw>
        </a:effectLst>
      </dgm:spPr>
      <dgm:t>
        <a:bodyPr/>
        <a:lstStyle/>
        <a:p>
          <a:endParaRPr lang="ru-RU">
            <a:solidFill>
              <a:sysClr val="window" lastClr="FFFFFF"/>
            </a:solidFill>
            <a:latin typeface="Calibri"/>
            <a:ea typeface="+mn-ea"/>
            <a:cs typeface="+mn-cs"/>
          </a:endParaRPr>
        </a:p>
      </dgm:t>
    </dgm:pt>
    <dgm:pt modelId="{ADB9E122-8051-41EC-B44A-B9C716C2A5C4}" type="sibTrans" cxnId="{885255E9-0CD4-43A0-AC32-F1458FA550E4}">
      <dgm:prSet/>
      <dgm:spPr/>
      <dgm:t>
        <a:bodyPr/>
        <a:lstStyle/>
        <a:p>
          <a:endParaRPr lang="ru-RU"/>
        </a:p>
      </dgm:t>
    </dgm:pt>
    <dgm:pt modelId="{050A3401-EC90-4D55-A064-578BB0D10335}">
      <dgm:prSet phldrT="[Текст]"/>
      <dgm:spPr>
        <a:xfrm>
          <a:off x="1367956" y="3456486"/>
          <a:ext cx="1105503" cy="1108526"/>
        </a:xfrm>
        <a:solidFill>
          <a:srgbClr val="FF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ru-RU" dirty="0" smtClean="0">
              <a:solidFill>
                <a:sysClr val="window" lastClr="FFFFFF"/>
              </a:solidFill>
              <a:latin typeface="Calibri"/>
              <a:ea typeface="+mn-ea"/>
              <a:cs typeface="+mn-cs"/>
            </a:rPr>
            <a:t>Спорт и молодежная политика</a:t>
          </a:r>
          <a:endParaRPr lang="ru-RU" dirty="0">
            <a:solidFill>
              <a:sysClr val="window" lastClr="FFFFFF"/>
            </a:solidFill>
            <a:latin typeface="Calibri"/>
            <a:ea typeface="+mn-ea"/>
            <a:cs typeface="+mn-cs"/>
          </a:endParaRPr>
        </a:p>
      </dgm:t>
    </dgm:pt>
    <dgm:pt modelId="{92CBFAA7-D33F-4211-8E98-63BD400C7FBF}" type="parTrans" cxnId="{FA9C9A5B-C82F-48FE-87D5-4E8B73FD5EC4}">
      <dgm:prSet/>
      <dgm:spPr>
        <a:xfrm rot="2907912">
          <a:off x="918138" y="3067374"/>
          <a:ext cx="564693" cy="279076"/>
        </a:xfrm>
        <a:solidFill>
          <a:srgbClr val="FF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ru-RU">
            <a:solidFill>
              <a:sysClr val="window" lastClr="FFFFFF"/>
            </a:solidFill>
            <a:latin typeface="Calibri"/>
            <a:ea typeface="+mn-ea"/>
            <a:cs typeface="+mn-cs"/>
          </a:endParaRPr>
        </a:p>
      </dgm:t>
    </dgm:pt>
    <dgm:pt modelId="{E8B6607B-1D83-46E3-9E88-3EF38978D005}" type="sibTrans" cxnId="{FA9C9A5B-C82F-48FE-87D5-4E8B73FD5EC4}">
      <dgm:prSet/>
      <dgm:spPr/>
      <dgm:t>
        <a:bodyPr/>
        <a:lstStyle/>
        <a:p>
          <a:endParaRPr lang="ru-RU"/>
        </a:p>
      </dgm:t>
    </dgm:pt>
    <dgm:pt modelId="{E1B6FF38-4BF4-4080-AD43-3E6119FB242B}">
      <dgm:prSet phldrT="[Текст]"/>
      <dgm:spPr>
        <a:xfrm>
          <a:off x="0" y="2139042"/>
          <a:ext cx="1147473" cy="702188"/>
        </a:xfr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ru-RU" dirty="0" smtClean="0">
              <a:solidFill>
                <a:sysClr val="window" lastClr="FFFFFF"/>
              </a:solidFill>
              <a:latin typeface="Calibri"/>
              <a:ea typeface="+mn-ea"/>
              <a:cs typeface="+mn-cs"/>
            </a:rPr>
            <a:t>Бюджет</a:t>
          </a:r>
          <a:endParaRPr lang="ru-RU" dirty="0">
            <a:solidFill>
              <a:sysClr val="window" lastClr="FFFFFF"/>
            </a:solidFill>
            <a:latin typeface="Calibri"/>
            <a:ea typeface="+mn-ea"/>
            <a:cs typeface="+mn-cs"/>
          </a:endParaRPr>
        </a:p>
      </dgm:t>
    </dgm:pt>
    <dgm:pt modelId="{4B28D371-9C3A-4F83-AA05-43C7189B8860}" type="sibTrans" cxnId="{1EF92CA0-9E61-4F2F-9486-3B1A95003150}">
      <dgm:prSet/>
      <dgm:spPr/>
      <dgm:t>
        <a:bodyPr/>
        <a:lstStyle/>
        <a:p>
          <a:endParaRPr lang="ru-RU"/>
        </a:p>
      </dgm:t>
    </dgm:pt>
    <dgm:pt modelId="{4ACF94ED-CD00-4D9E-AFF7-C1ADD47774B1}" type="parTrans" cxnId="{1EF92CA0-9E61-4F2F-9486-3B1A95003150}">
      <dgm:prSet/>
      <dgm:spPr/>
      <dgm:t>
        <a:bodyPr/>
        <a:lstStyle/>
        <a:p>
          <a:endParaRPr lang="ru-RU"/>
        </a:p>
      </dgm:t>
    </dgm:pt>
    <dgm:pt modelId="{3D2C9018-5075-4036-BED9-0D613613C723}" type="pres">
      <dgm:prSet presAssocID="{62041EF8-A58D-44B5-A3B2-A1912EC3048F}" presName="Name0" presStyleCnt="0">
        <dgm:presLayoutVars>
          <dgm:chMax val="1"/>
          <dgm:dir/>
          <dgm:animLvl val="ctr"/>
          <dgm:resizeHandles val="exact"/>
        </dgm:presLayoutVars>
      </dgm:prSet>
      <dgm:spPr/>
      <dgm:t>
        <a:bodyPr/>
        <a:lstStyle/>
        <a:p>
          <a:endParaRPr lang="ru-RU"/>
        </a:p>
      </dgm:t>
    </dgm:pt>
    <dgm:pt modelId="{4D2F10DB-5938-4BD9-B177-922018A8D384}" type="pres">
      <dgm:prSet presAssocID="{E1B6FF38-4BF4-4080-AD43-3E6119FB242B}" presName="centerShape" presStyleLbl="node0" presStyleIdx="0" presStyleCnt="1" custScaleX="114120" custScaleY="69835" custLinFactNeighborX="-87695" custLinFactNeighborY="-1441"/>
      <dgm:spPr>
        <a:prstGeom prst="ellipse">
          <a:avLst/>
        </a:prstGeom>
      </dgm:spPr>
      <dgm:t>
        <a:bodyPr/>
        <a:lstStyle/>
        <a:p>
          <a:endParaRPr lang="ru-RU"/>
        </a:p>
      </dgm:t>
    </dgm:pt>
    <dgm:pt modelId="{8136B89D-2E8A-44C8-B607-9AA682FECF56}" type="pres">
      <dgm:prSet presAssocID="{67E9B706-4447-4320-BF2B-B5E647336D25}" presName="parTrans" presStyleLbl="sibTrans2D1" presStyleIdx="0" presStyleCnt="5" custLinFactNeighborX="12606" custLinFactNeighborY="-13745"/>
      <dgm:spPr>
        <a:prstGeom prst="rightArrow">
          <a:avLst>
            <a:gd name="adj1" fmla="val 60000"/>
            <a:gd name="adj2" fmla="val 50000"/>
          </a:avLst>
        </a:prstGeom>
      </dgm:spPr>
      <dgm:t>
        <a:bodyPr/>
        <a:lstStyle/>
        <a:p>
          <a:endParaRPr lang="ru-RU"/>
        </a:p>
      </dgm:t>
    </dgm:pt>
    <dgm:pt modelId="{7C8377D6-1D63-4888-9B5E-CF539E315FA6}" type="pres">
      <dgm:prSet presAssocID="{67E9B706-4447-4320-BF2B-B5E647336D25}" presName="connectorText" presStyleLbl="sibTrans2D1" presStyleIdx="0" presStyleCnt="5"/>
      <dgm:spPr/>
      <dgm:t>
        <a:bodyPr/>
        <a:lstStyle/>
        <a:p>
          <a:endParaRPr lang="ru-RU"/>
        </a:p>
      </dgm:t>
    </dgm:pt>
    <dgm:pt modelId="{EA152C45-220D-483D-920C-0D946E4A6EE6}" type="pres">
      <dgm:prSet presAssocID="{9C89655D-953A-46AB-AAF0-A815C5564ED5}" presName="node" presStyleLbl="node1" presStyleIdx="0" presStyleCnt="5" custScaleX="87810" custScaleY="87811" custRadScaleRad="125944" custRadScaleInc="-20362">
        <dgm:presLayoutVars>
          <dgm:bulletEnabled val="1"/>
        </dgm:presLayoutVars>
      </dgm:prSet>
      <dgm:spPr>
        <a:prstGeom prst="ellipse">
          <a:avLst/>
        </a:prstGeom>
      </dgm:spPr>
      <dgm:t>
        <a:bodyPr/>
        <a:lstStyle/>
        <a:p>
          <a:endParaRPr lang="ru-RU"/>
        </a:p>
      </dgm:t>
    </dgm:pt>
    <dgm:pt modelId="{134638B3-8848-4946-869A-54C94CC5D016}" type="pres">
      <dgm:prSet presAssocID="{B194E8AE-58CF-4FDB-81A0-1ABB846E1AEF}" presName="parTrans" presStyleLbl="sibTrans2D1" presStyleIdx="1" presStyleCnt="5" custLinFactNeighborX="3928" custLinFactNeighborY="10386"/>
      <dgm:spPr>
        <a:prstGeom prst="rightArrow">
          <a:avLst>
            <a:gd name="adj1" fmla="val 60000"/>
            <a:gd name="adj2" fmla="val 50000"/>
          </a:avLst>
        </a:prstGeom>
      </dgm:spPr>
      <dgm:t>
        <a:bodyPr/>
        <a:lstStyle/>
        <a:p>
          <a:endParaRPr lang="ru-RU"/>
        </a:p>
      </dgm:t>
    </dgm:pt>
    <dgm:pt modelId="{C1F67EDB-A1E3-488B-A07B-6C987459B19F}" type="pres">
      <dgm:prSet presAssocID="{B194E8AE-58CF-4FDB-81A0-1ABB846E1AEF}" presName="connectorText" presStyleLbl="sibTrans2D1" presStyleIdx="1" presStyleCnt="5"/>
      <dgm:spPr/>
      <dgm:t>
        <a:bodyPr/>
        <a:lstStyle/>
        <a:p>
          <a:endParaRPr lang="ru-RU"/>
        </a:p>
      </dgm:t>
    </dgm:pt>
    <dgm:pt modelId="{AD6AF679-CCC7-4879-A506-E583F949F970}" type="pres">
      <dgm:prSet presAssocID="{D243BD96-6490-422F-82B4-141BC92445C2}" presName="node" presStyleLbl="node1" presStyleIdx="1" presStyleCnt="5" custScaleX="87756" custScaleY="87756" custRadScaleRad="106915" custRadScaleInc="-115044">
        <dgm:presLayoutVars>
          <dgm:bulletEnabled val="1"/>
        </dgm:presLayoutVars>
      </dgm:prSet>
      <dgm:spPr>
        <a:prstGeom prst="ellipse">
          <a:avLst/>
        </a:prstGeom>
      </dgm:spPr>
      <dgm:t>
        <a:bodyPr/>
        <a:lstStyle/>
        <a:p>
          <a:endParaRPr lang="ru-RU"/>
        </a:p>
      </dgm:t>
    </dgm:pt>
    <dgm:pt modelId="{1EB2FF05-AD3E-41C3-8AF3-3847A758527C}" type="pres">
      <dgm:prSet presAssocID="{75A32918-4DCD-40FC-A086-0BD9FF72BB7C}" presName="parTrans" presStyleLbl="sibTrans2D1" presStyleIdx="2" presStyleCnt="5"/>
      <dgm:spPr>
        <a:prstGeom prst="rightArrow">
          <a:avLst>
            <a:gd name="adj1" fmla="val 60000"/>
            <a:gd name="adj2" fmla="val 50000"/>
          </a:avLst>
        </a:prstGeom>
      </dgm:spPr>
      <dgm:t>
        <a:bodyPr/>
        <a:lstStyle/>
        <a:p>
          <a:endParaRPr lang="ru-RU"/>
        </a:p>
      </dgm:t>
    </dgm:pt>
    <dgm:pt modelId="{2A566AE3-9F55-4E12-8E5F-6963AF41EBDD}" type="pres">
      <dgm:prSet presAssocID="{75A32918-4DCD-40FC-A086-0BD9FF72BB7C}" presName="connectorText" presStyleLbl="sibTrans2D1" presStyleIdx="2" presStyleCnt="5"/>
      <dgm:spPr/>
      <dgm:t>
        <a:bodyPr/>
        <a:lstStyle/>
        <a:p>
          <a:endParaRPr lang="ru-RU"/>
        </a:p>
      </dgm:t>
    </dgm:pt>
    <dgm:pt modelId="{583BABE6-1BE2-4AAA-BCCB-2738709C2701}" type="pres">
      <dgm:prSet presAssocID="{5BCDE91E-EE3C-47B2-A57C-40BF28B093FC}" presName="node" presStyleLbl="node1" presStyleIdx="2" presStyleCnt="5" custScaleX="88753" custScaleY="88753" custRadScaleRad="90467" custRadScaleInc="-14246">
        <dgm:presLayoutVars>
          <dgm:bulletEnabled val="1"/>
        </dgm:presLayoutVars>
      </dgm:prSet>
      <dgm:spPr>
        <a:prstGeom prst="ellipse">
          <a:avLst/>
        </a:prstGeom>
      </dgm:spPr>
      <dgm:t>
        <a:bodyPr/>
        <a:lstStyle/>
        <a:p>
          <a:endParaRPr lang="ru-RU"/>
        </a:p>
      </dgm:t>
    </dgm:pt>
    <dgm:pt modelId="{4C9A2F83-02ED-450F-B37D-5CABAA310270}" type="pres">
      <dgm:prSet presAssocID="{D9D40E7F-F42B-4468-9A12-A58CE8A52020}" presName="parTrans" presStyleLbl="sibTrans2D1" presStyleIdx="3" presStyleCnt="5" custAng="100494" custLinFactNeighborX="-2531" custLinFactNeighborY="-4480"/>
      <dgm:spPr>
        <a:prstGeom prst="rightArrow">
          <a:avLst>
            <a:gd name="adj1" fmla="val 60000"/>
            <a:gd name="adj2" fmla="val 50000"/>
          </a:avLst>
        </a:prstGeom>
      </dgm:spPr>
      <dgm:t>
        <a:bodyPr/>
        <a:lstStyle/>
        <a:p>
          <a:endParaRPr lang="ru-RU"/>
        </a:p>
      </dgm:t>
    </dgm:pt>
    <dgm:pt modelId="{188B1987-AD9F-42B5-8A87-A0F6B37030D4}" type="pres">
      <dgm:prSet presAssocID="{D9D40E7F-F42B-4468-9A12-A58CE8A52020}" presName="connectorText" presStyleLbl="sibTrans2D1" presStyleIdx="3" presStyleCnt="5"/>
      <dgm:spPr/>
      <dgm:t>
        <a:bodyPr/>
        <a:lstStyle/>
        <a:p>
          <a:endParaRPr lang="ru-RU"/>
        </a:p>
      </dgm:t>
    </dgm:pt>
    <dgm:pt modelId="{AD705141-AFBC-4788-8B3F-D35CD8FE1110}" type="pres">
      <dgm:prSet presAssocID="{F416B584-BF21-41FB-A427-96B0E4C133F4}" presName="node" presStyleLbl="node1" presStyleIdx="3" presStyleCnt="5" custScaleX="92829" custScaleY="95596" custRadScaleRad="71874" custRadScaleInc="-380428">
        <dgm:presLayoutVars>
          <dgm:bulletEnabled val="1"/>
        </dgm:presLayoutVars>
      </dgm:prSet>
      <dgm:spPr>
        <a:prstGeom prst="ellipse">
          <a:avLst/>
        </a:prstGeom>
      </dgm:spPr>
      <dgm:t>
        <a:bodyPr/>
        <a:lstStyle/>
        <a:p>
          <a:endParaRPr lang="ru-RU"/>
        </a:p>
      </dgm:t>
    </dgm:pt>
    <dgm:pt modelId="{A06F7084-369B-41DA-8267-4DD87DE16E89}" type="pres">
      <dgm:prSet presAssocID="{92CBFAA7-D33F-4211-8E98-63BD400C7FBF}" presName="parTrans" presStyleLbl="sibTrans2D1" presStyleIdx="4" presStyleCnt="5" custLinFactNeighborX="1893" custLinFactNeighborY="73950"/>
      <dgm:spPr>
        <a:prstGeom prst="rightArrow">
          <a:avLst>
            <a:gd name="adj1" fmla="val 60000"/>
            <a:gd name="adj2" fmla="val 50000"/>
          </a:avLst>
        </a:prstGeom>
      </dgm:spPr>
      <dgm:t>
        <a:bodyPr/>
        <a:lstStyle/>
        <a:p>
          <a:endParaRPr lang="ru-RU"/>
        </a:p>
      </dgm:t>
    </dgm:pt>
    <dgm:pt modelId="{8B17F667-A43D-4550-8D3B-EFA6C73716BF}" type="pres">
      <dgm:prSet presAssocID="{92CBFAA7-D33F-4211-8E98-63BD400C7FBF}" presName="connectorText" presStyleLbl="sibTrans2D1" presStyleIdx="4" presStyleCnt="5"/>
      <dgm:spPr/>
      <dgm:t>
        <a:bodyPr/>
        <a:lstStyle/>
        <a:p>
          <a:endParaRPr lang="ru-RU"/>
        </a:p>
      </dgm:t>
    </dgm:pt>
    <dgm:pt modelId="{1D400125-6F90-4CBF-AE64-1F83D8784788}" type="pres">
      <dgm:prSet presAssocID="{050A3401-EC90-4D55-A064-578BB0D10335}" presName="node" presStyleLbl="node1" presStyleIdx="4" presStyleCnt="5" custScaleX="88510" custScaleY="88752" custRadScaleRad="96974" custRadScaleInc="-281768">
        <dgm:presLayoutVars>
          <dgm:bulletEnabled val="1"/>
        </dgm:presLayoutVars>
      </dgm:prSet>
      <dgm:spPr>
        <a:prstGeom prst="ellipse">
          <a:avLst/>
        </a:prstGeom>
      </dgm:spPr>
      <dgm:t>
        <a:bodyPr/>
        <a:lstStyle/>
        <a:p>
          <a:endParaRPr lang="ru-RU"/>
        </a:p>
      </dgm:t>
    </dgm:pt>
  </dgm:ptLst>
  <dgm:cxnLst>
    <dgm:cxn modelId="{268018D4-5374-452D-AC0F-46229B80EB44}" type="presOf" srcId="{62041EF8-A58D-44B5-A3B2-A1912EC3048F}" destId="{3D2C9018-5075-4036-BED9-0D613613C723}" srcOrd="0" destOrd="0" presId="urn:microsoft.com/office/officeart/2005/8/layout/radial5"/>
    <dgm:cxn modelId="{CEFA3100-DB97-49EB-B2D9-E4CB644CA026}" type="presOf" srcId="{E1B6FF38-4BF4-4080-AD43-3E6119FB242B}" destId="{4D2F10DB-5938-4BD9-B177-922018A8D384}" srcOrd="0" destOrd="0" presId="urn:microsoft.com/office/officeart/2005/8/layout/radial5"/>
    <dgm:cxn modelId="{F24B4E1E-BEAA-40C6-A2EB-917CE538AF1F}" type="presOf" srcId="{67E9B706-4447-4320-BF2B-B5E647336D25}" destId="{7C8377D6-1D63-4888-9B5E-CF539E315FA6}" srcOrd="1" destOrd="0" presId="urn:microsoft.com/office/officeart/2005/8/layout/radial5"/>
    <dgm:cxn modelId="{1E119FD5-183F-4DDA-9B1E-F1DDDBFE7860}" srcId="{E1B6FF38-4BF4-4080-AD43-3E6119FB242B}" destId="{5BCDE91E-EE3C-47B2-A57C-40BF28B093FC}" srcOrd="2" destOrd="0" parTransId="{75A32918-4DCD-40FC-A086-0BD9FF72BB7C}" sibTransId="{203D4192-DDB7-48D8-BA45-6E4EA5B4A4C1}"/>
    <dgm:cxn modelId="{06E6874F-80BA-49F6-A824-78D1D6D340D9}" srcId="{E1B6FF38-4BF4-4080-AD43-3E6119FB242B}" destId="{D243BD96-6490-422F-82B4-141BC92445C2}" srcOrd="1" destOrd="0" parTransId="{B194E8AE-58CF-4FDB-81A0-1ABB846E1AEF}" sibTransId="{2F227CF4-5060-4DE3-A7B1-AF6EC077897F}"/>
    <dgm:cxn modelId="{398190FE-C44F-4082-8BD5-120E360DC98C}" type="presOf" srcId="{92CBFAA7-D33F-4211-8E98-63BD400C7FBF}" destId="{8B17F667-A43D-4550-8D3B-EFA6C73716BF}" srcOrd="1" destOrd="0" presId="urn:microsoft.com/office/officeart/2005/8/layout/radial5"/>
    <dgm:cxn modelId="{4B18E96A-F9D4-4EA0-AEB9-7665029ABB02}" type="presOf" srcId="{5BCDE91E-EE3C-47B2-A57C-40BF28B093FC}" destId="{583BABE6-1BE2-4AAA-BCCB-2738709C2701}" srcOrd="0" destOrd="0" presId="urn:microsoft.com/office/officeart/2005/8/layout/radial5"/>
    <dgm:cxn modelId="{B0C2DD8E-685B-4398-A14F-848894BBE181}" type="presOf" srcId="{67E9B706-4447-4320-BF2B-B5E647336D25}" destId="{8136B89D-2E8A-44C8-B607-9AA682FECF56}" srcOrd="0" destOrd="0" presId="urn:microsoft.com/office/officeart/2005/8/layout/radial5"/>
    <dgm:cxn modelId="{B887B741-3608-4983-A565-2C55B33C20E2}" type="presOf" srcId="{75A32918-4DCD-40FC-A086-0BD9FF72BB7C}" destId="{2A566AE3-9F55-4E12-8E5F-6963AF41EBDD}" srcOrd="1" destOrd="0" presId="urn:microsoft.com/office/officeart/2005/8/layout/radial5"/>
    <dgm:cxn modelId="{165B571E-6C02-46CB-851D-6A64F2474F0A}" type="presOf" srcId="{D243BD96-6490-422F-82B4-141BC92445C2}" destId="{AD6AF679-CCC7-4879-A506-E583F949F970}" srcOrd="0" destOrd="0" presId="urn:microsoft.com/office/officeart/2005/8/layout/radial5"/>
    <dgm:cxn modelId="{885255E9-0CD4-43A0-AC32-F1458FA550E4}" srcId="{E1B6FF38-4BF4-4080-AD43-3E6119FB242B}" destId="{F416B584-BF21-41FB-A427-96B0E4C133F4}" srcOrd="3" destOrd="0" parTransId="{D9D40E7F-F42B-4468-9A12-A58CE8A52020}" sibTransId="{ADB9E122-8051-41EC-B44A-B9C716C2A5C4}"/>
    <dgm:cxn modelId="{3586C4D5-50D1-4893-953E-4ADF50AC56C8}" srcId="{E1B6FF38-4BF4-4080-AD43-3E6119FB242B}" destId="{9C89655D-953A-46AB-AAF0-A815C5564ED5}" srcOrd="0" destOrd="0" parTransId="{67E9B706-4447-4320-BF2B-B5E647336D25}" sibTransId="{2D92028E-C0DD-49A9-85A1-AE2B1F443C75}"/>
    <dgm:cxn modelId="{583BAA22-9897-4BC6-BAF1-75A21E5E0CAC}" type="presOf" srcId="{B194E8AE-58CF-4FDB-81A0-1ABB846E1AEF}" destId="{134638B3-8848-4946-869A-54C94CC5D016}" srcOrd="0" destOrd="0" presId="urn:microsoft.com/office/officeart/2005/8/layout/radial5"/>
    <dgm:cxn modelId="{A5075511-C504-4FF4-80EB-BCF96D36BAC2}" type="presOf" srcId="{F416B584-BF21-41FB-A427-96B0E4C133F4}" destId="{AD705141-AFBC-4788-8B3F-D35CD8FE1110}" srcOrd="0" destOrd="0" presId="urn:microsoft.com/office/officeart/2005/8/layout/radial5"/>
    <dgm:cxn modelId="{1EF92CA0-9E61-4F2F-9486-3B1A95003150}" srcId="{62041EF8-A58D-44B5-A3B2-A1912EC3048F}" destId="{E1B6FF38-4BF4-4080-AD43-3E6119FB242B}" srcOrd="0" destOrd="0" parTransId="{4ACF94ED-CD00-4D9E-AFF7-C1ADD47774B1}" sibTransId="{4B28D371-9C3A-4F83-AA05-43C7189B8860}"/>
    <dgm:cxn modelId="{D6BF5F31-3DD1-4BE8-B248-410DDA3D0CA9}" type="presOf" srcId="{75A32918-4DCD-40FC-A086-0BD9FF72BB7C}" destId="{1EB2FF05-AD3E-41C3-8AF3-3847A758527C}" srcOrd="0" destOrd="0" presId="urn:microsoft.com/office/officeart/2005/8/layout/radial5"/>
    <dgm:cxn modelId="{95014C1A-914F-4BF1-B331-A002BA60DF5C}" type="presOf" srcId="{9C89655D-953A-46AB-AAF0-A815C5564ED5}" destId="{EA152C45-220D-483D-920C-0D946E4A6EE6}" srcOrd="0" destOrd="0" presId="urn:microsoft.com/office/officeart/2005/8/layout/radial5"/>
    <dgm:cxn modelId="{DFCE5C23-B038-408E-995F-E030D584F919}" type="presOf" srcId="{D9D40E7F-F42B-4468-9A12-A58CE8A52020}" destId="{4C9A2F83-02ED-450F-B37D-5CABAA310270}" srcOrd="0" destOrd="0" presId="urn:microsoft.com/office/officeart/2005/8/layout/radial5"/>
    <dgm:cxn modelId="{FA9C9A5B-C82F-48FE-87D5-4E8B73FD5EC4}" srcId="{E1B6FF38-4BF4-4080-AD43-3E6119FB242B}" destId="{050A3401-EC90-4D55-A064-578BB0D10335}" srcOrd="4" destOrd="0" parTransId="{92CBFAA7-D33F-4211-8E98-63BD400C7FBF}" sibTransId="{E8B6607B-1D83-46E3-9E88-3EF38978D005}"/>
    <dgm:cxn modelId="{31F04F2C-E719-40B6-9619-FFBEB276D825}" type="presOf" srcId="{B194E8AE-58CF-4FDB-81A0-1ABB846E1AEF}" destId="{C1F67EDB-A1E3-488B-A07B-6C987459B19F}" srcOrd="1" destOrd="0" presId="urn:microsoft.com/office/officeart/2005/8/layout/radial5"/>
    <dgm:cxn modelId="{AB782DE1-9916-4CA3-84D1-75BD7608D86A}" type="presOf" srcId="{92CBFAA7-D33F-4211-8E98-63BD400C7FBF}" destId="{A06F7084-369B-41DA-8267-4DD87DE16E89}" srcOrd="0" destOrd="0" presId="urn:microsoft.com/office/officeart/2005/8/layout/radial5"/>
    <dgm:cxn modelId="{ED5B3234-E6C9-46B0-A241-F4779B6E1698}" type="presOf" srcId="{050A3401-EC90-4D55-A064-578BB0D10335}" destId="{1D400125-6F90-4CBF-AE64-1F83D8784788}" srcOrd="0" destOrd="0" presId="urn:microsoft.com/office/officeart/2005/8/layout/radial5"/>
    <dgm:cxn modelId="{949EB8F3-E057-4CB4-8E8D-9D2E700E13C0}" type="presOf" srcId="{D9D40E7F-F42B-4468-9A12-A58CE8A52020}" destId="{188B1987-AD9F-42B5-8A87-A0F6B37030D4}" srcOrd="1" destOrd="0" presId="urn:microsoft.com/office/officeart/2005/8/layout/radial5"/>
    <dgm:cxn modelId="{5D6D4D88-668F-4ACD-994C-EDCEF29F6EA4}" type="presParOf" srcId="{3D2C9018-5075-4036-BED9-0D613613C723}" destId="{4D2F10DB-5938-4BD9-B177-922018A8D384}" srcOrd="0" destOrd="0" presId="urn:microsoft.com/office/officeart/2005/8/layout/radial5"/>
    <dgm:cxn modelId="{F738FFA9-960A-4500-AA34-50537CD3F190}" type="presParOf" srcId="{3D2C9018-5075-4036-BED9-0D613613C723}" destId="{8136B89D-2E8A-44C8-B607-9AA682FECF56}" srcOrd="1" destOrd="0" presId="urn:microsoft.com/office/officeart/2005/8/layout/radial5"/>
    <dgm:cxn modelId="{E4A864F8-F60E-42B7-96C0-11A46957D921}" type="presParOf" srcId="{8136B89D-2E8A-44C8-B607-9AA682FECF56}" destId="{7C8377D6-1D63-4888-9B5E-CF539E315FA6}" srcOrd="0" destOrd="0" presId="urn:microsoft.com/office/officeart/2005/8/layout/radial5"/>
    <dgm:cxn modelId="{36BA3D72-2425-4A33-84D0-565BA8EE5013}" type="presParOf" srcId="{3D2C9018-5075-4036-BED9-0D613613C723}" destId="{EA152C45-220D-483D-920C-0D946E4A6EE6}" srcOrd="2" destOrd="0" presId="urn:microsoft.com/office/officeart/2005/8/layout/radial5"/>
    <dgm:cxn modelId="{21E9013E-5C83-41A2-AD22-47A00A107576}" type="presParOf" srcId="{3D2C9018-5075-4036-BED9-0D613613C723}" destId="{134638B3-8848-4946-869A-54C94CC5D016}" srcOrd="3" destOrd="0" presId="urn:microsoft.com/office/officeart/2005/8/layout/radial5"/>
    <dgm:cxn modelId="{97BD366A-5913-42A7-9C4F-105B93A28F72}" type="presParOf" srcId="{134638B3-8848-4946-869A-54C94CC5D016}" destId="{C1F67EDB-A1E3-488B-A07B-6C987459B19F}" srcOrd="0" destOrd="0" presId="urn:microsoft.com/office/officeart/2005/8/layout/radial5"/>
    <dgm:cxn modelId="{6CDB6DD5-8E13-4850-9983-02B697E6337D}" type="presParOf" srcId="{3D2C9018-5075-4036-BED9-0D613613C723}" destId="{AD6AF679-CCC7-4879-A506-E583F949F970}" srcOrd="4" destOrd="0" presId="urn:microsoft.com/office/officeart/2005/8/layout/radial5"/>
    <dgm:cxn modelId="{F093271D-33B0-4E95-A786-B79BD5926DE2}" type="presParOf" srcId="{3D2C9018-5075-4036-BED9-0D613613C723}" destId="{1EB2FF05-AD3E-41C3-8AF3-3847A758527C}" srcOrd="5" destOrd="0" presId="urn:microsoft.com/office/officeart/2005/8/layout/radial5"/>
    <dgm:cxn modelId="{22745083-FD47-4255-9963-D752E200666C}" type="presParOf" srcId="{1EB2FF05-AD3E-41C3-8AF3-3847A758527C}" destId="{2A566AE3-9F55-4E12-8E5F-6963AF41EBDD}" srcOrd="0" destOrd="0" presId="urn:microsoft.com/office/officeart/2005/8/layout/radial5"/>
    <dgm:cxn modelId="{136208E2-2210-412E-B839-B2E6F2F2EE7E}" type="presParOf" srcId="{3D2C9018-5075-4036-BED9-0D613613C723}" destId="{583BABE6-1BE2-4AAA-BCCB-2738709C2701}" srcOrd="6" destOrd="0" presId="urn:microsoft.com/office/officeart/2005/8/layout/radial5"/>
    <dgm:cxn modelId="{D84FFDE4-4B5A-4571-A444-81D6AA9F15A8}" type="presParOf" srcId="{3D2C9018-5075-4036-BED9-0D613613C723}" destId="{4C9A2F83-02ED-450F-B37D-5CABAA310270}" srcOrd="7" destOrd="0" presId="urn:microsoft.com/office/officeart/2005/8/layout/radial5"/>
    <dgm:cxn modelId="{9BF589A4-7669-453D-8783-AFB2147F959C}" type="presParOf" srcId="{4C9A2F83-02ED-450F-B37D-5CABAA310270}" destId="{188B1987-AD9F-42B5-8A87-A0F6B37030D4}" srcOrd="0" destOrd="0" presId="urn:microsoft.com/office/officeart/2005/8/layout/radial5"/>
    <dgm:cxn modelId="{4F6DD2C7-2B19-42A2-8773-492E7A9BDD09}" type="presParOf" srcId="{3D2C9018-5075-4036-BED9-0D613613C723}" destId="{AD705141-AFBC-4788-8B3F-D35CD8FE1110}" srcOrd="8" destOrd="0" presId="urn:microsoft.com/office/officeart/2005/8/layout/radial5"/>
    <dgm:cxn modelId="{0198019B-2FBA-4E05-8041-668CB0D97DB4}" type="presParOf" srcId="{3D2C9018-5075-4036-BED9-0D613613C723}" destId="{A06F7084-369B-41DA-8267-4DD87DE16E89}" srcOrd="9" destOrd="0" presId="urn:microsoft.com/office/officeart/2005/8/layout/radial5"/>
    <dgm:cxn modelId="{2974D5A6-4514-4BA9-B873-ADAE9FA00938}" type="presParOf" srcId="{A06F7084-369B-41DA-8267-4DD87DE16E89}" destId="{8B17F667-A43D-4550-8D3B-EFA6C73716BF}" srcOrd="0" destOrd="0" presId="urn:microsoft.com/office/officeart/2005/8/layout/radial5"/>
    <dgm:cxn modelId="{2AE0BF06-8A45-4B2C-8EE3-2A65B6F6850C}" type="presParOf" srcId="{3D2C9018-5075-4036-BED9-0D613613C723}" destId="{1D400125-6F90-4CBF-AE64-1F83D8784788}" srcOrd="1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10D238-FB51-47C6-AEC9-BE4320B38B9C}" type="doc">
      <dgm:prSet loTypeId="urn:microsoft.com/office/officeart/2005/8/layout/hList9" loCatId="list" qsTypeId="urn:microsoft.com/office/officeart/2005/8/quickstyle/3d3" qsCatId="3D" csTypeId="urn:microsoft.com/office/officeart/2005/8/colors/accent1_2" csCatId="accent1" phldr="1"/>
      <dgm:spPr/>
      <dgm:t>
        <a:bodyPr/>
        <a:lstStyle/>
        <a:p>
          <a:endParaRPr lang="ru-RU"/>
        </a:p>
      </dgm:t>
    </dgm:pt>
    <dgm:pt modelId="{18B94B51-25CB-45FD-AAB5-9BC0F2D86DFF}">
      <dgm:prSet phldrT="[Текст]" custT="1"/>
      <dgm:spPr>
        <a:blipFill dpi="0" rotWithShape="0">
          <a:blip xmlns:r="http://schemas.openxmlformats.org/officeDocument/2006/relationships" r:embed="rId1">
            <a:alphaModFix amt="70000"/>
          </a:blip>
          <a:srcRect/>
          <a:stretch>
            <a:fillRect/>
          </a:stretch>
        </a:blipFill>
      </dgm:spPr>
      <dgm:t>
        <a:bodyPr/>
        <a:lstStyle/>
        <a:p>
          <a:r>
            <a:rPr lang="ru-RU" sz="1400" b="1" dirty="0" smtClean="0">
              <a:solidFill>
                <a:schemeClr val="tx1"/>
              </a:solidFill>
              <a:effectLst/>
              <a:latin typeface="Times New Roman" pitchFamily="18" charset="0"/>
              <a:cs typeface="Times New Roman" pitchFamily="18" charset="0"/>
            </a:rPr>
            <a:t>Налоговая политика</a:t>
          </a:r>
          <a:endParaRPr lang="ru-RU" sz="1400" b="1" dirty="0">
            <a:solidFill>
              <a:schemeClr val="tx1"/>
            </a:solidFill>
            <a:effectLst/>
            <a:latin typeface="Times New Roman" pitchFamily="18" charset="0"/>
            <a:cs typeface="Times New Roman" pitchFamily="18" charset="0"/>
          </a:endParaRPr>
        </a:p>
      </dgm:t>
    </dgm:pt>
    <dgm:pt modelId="{E67EAE99-E1BA-498B-87BD-D8A6CF451790}" type="parTrans" cxnId="{7A76BD14-1790-49F3-8BC0-740E688D41C7}">
      <dgm:prSet/>
      <dgm:spPr/>
      <dgm:t>
        <a:bodyPr/>
        <a:lstStyle/>
        <a:p>
          <a:endParaRPr lang="ru-RU" sz="1400" b="1">
            <a:effectLst/>
            <a:latin typeface="Times New Roman" pitchFamily="18" charset="0"/>
            <a:cs typeface="Times New Roman" pitchFamily="18" charset="0"/>
          </a:endParaRPr>
        </a:p>
      </dgm:t>
    </dgm:pt>
    <dgm:pt modelId="{ED987ED6-BA72-4CDE-8A6A-DDB6AA74A2F0}" type="sibTrans" cxnId="{7A76BD14-1790-49F3-8BC0-740E688D41C7}">
      <dgm:prSet/>
      <dgm:spPr/>
      <dgm:t>
        <a:bodyPr/>
        <a:lstStyle/>
        <a:p>
          <a:endParaRPr lang="ru-RU" sz="1400" b="1">
            <a:effectLst/>
            <a:latin typeface="Times New Roman" pitchFamily="18" charset="0"/>
            <a:cs typeface="Times New Roman" pitchFamily="18" charset="0"/>
          </a:endParaRPr>
        </a:p>
      </dgm:t>
    </dgm:pt>
    <dgm:pt modelId="{4E5004FD-247D-476B-BB6D-759F4C50941B}">
      <dgm:prSet phldrT="[Текст]" custT="1"/>
      <dgm:spPr/>
      <dgm:t>
        <a:bodyPr/>
        <a:lstStyle/>
        <a:p>
          <a:r>
            <a:rPr lang="ru-RU" sz="1300" b="1" dirty="0" smtClean="0">
              <a:effectLst/>
              <a:latin typeface="Times New Roman" pitchFamily="18" charset="0"/>
              <a:cs typeface="Times New Roman" pitchFamily="18" charset="0"/>
            </a:rPr>
            <a:t>Анализ социально-экономического обоснования установления льгот</a:t>
          </a:r>
          <a:endParaRPr lang="ru-RU" sz="1300" b="1" dirty="0">
            <a:effectLst/>
            <a:latin typeface="Times New Roman" pitchFamily="18" charset="0"/>
            <a:cs typeface="Times New Roman" pitchFamily="18" charset="0"/>
          </a:endParaRPr>
        </a:p>
      </dgm:t>
    </dgm:pt>
    <dgm:pt modelId="{E15B04EE-85CE-46A4-96AC-519ECF962356}" type="parTrans" cxnId="{ACC237CF-0093-4DBA-BAE9-426B9FEA73AE}">
      <dgm:prSet/>
      <dgm:spPr/>
      <dgm:t>
        <a:bodyPr/>
        <a:lstStyle/>
        <a:p>
          <a:endParaRPr lang="ru-RU" sz="1400" b="1">
            <a:effectLst/>
            <a:latin typeface="Times New Roman" pitchFamily="18" charset="0"/>
            <a:cs typeface="Times New Roman" pitchFamily="18" charset="0"/>
          </a:endParaRPr>
        </a:p>
      </dgm:t>
    </dgm:pt>
    <dgm:pt modelId="{5F3AC01A-77CF-48FF-A738-DDDE6391261B}" type="sibTrans" cxnId="{ACC237CF-0093-4DBA-BAE9-426B9FEA73AE}">
      <dgm:prSet/>
      <dgm:spPr/>
      <dgm:t>
        <a:bodyPr/>
        <a:lstStyle/>
        <a:p>
          <a:endParaRPr lang="ru-RU" sz="1400" b="1">
            <a:effectLst/>
            <a:latin typeface="Times New Roman" pitchFamily="18" charset="0"/>
            <a:cs typeface="Times New Roman" pitchFamily="18" charset="0"/>
          </a:endParaRPr>
        </a:p>
      </dgm:t>
    </dgm:pt>
    <dgm:pt modelId="{DEDC50E8-5462-4E70-9D99-1B17B6D39802}">
      <dgm:prSet phldrT="[Текст]" custT="1"/>
      <dgm:spPr/>
      <dgm:t>
        <a:bodyPr/>
        <a:lstStyle/>
        <a:p>
          <a:r>
            <a:rPr lang="ru-RU" sz="1300" b="1" dirty="0" smtClean="0">
              <a:effectLst/>
              <a:latin typeface="Times New Roman" pitchFamily="18" charset="0"/>
              <a:cs typeface="Times New Roman" pitchFamily="18" charset="0"/>
            </a:rPr>
            <a:t>Адресная работа с организациями и физическими лицами по снижению налоговой задолженности</a:t>
          </a:r>
          <a:endParaRPr lang="ru-RU" sz="1300" b="1" dirty="0">
            <a:effectLst/>
            <a:latin typeface="Times New Roman" pitchFamily="18" charset="0"/>
            <a:cs typeface="Times New Roman" pitchFamily="18" charset="0"/>
          </a:endParaRPr>
        </a:p>
      </dgm:t>
    </dgm:pt>
    <dgm:pt modelId="{5EB5F072-4B83-4060-BB72-BC634E02FB5E}" type="parTrans" cxnId="{30A256F8-B313-47D6-AA01-64F3797B4037}">
      <dgm:prSet/>
      <dgm:spPr/>
      <dgm:t>
        <a:bodyPr/>
        <a:lstStyle/>
        <a:p>
          <a:endParaRPr lang="ru-RU" sz="1400" b="1">
            <a:effectLst/>
            <a:latin typeface="Times New Roman" pitchFamily="18" charset="0"/>
            <a:cs typeface="Times New Roman" pitchFamily="18" charset="0"/>
          </a:endParaRPr>
        </a:p>
      </dgm:t>
    </dgm:pt>
    <dgm:pt modelId="{4C6325A5-2942-4F1C-B084-DAB39EF532E9}" type="sibTrans" cxnId="{30A256F8-B313-47D6-AA01-64F3797B4037}">
      <dgm:prSet/>
      <dgm:spPr/>
      <dgm:t>
        <a:bodyPr/>
        <a:lstStyle/>
        <a:p>
          <a:endParaRPr lang="ru-RU" sz="1400" b="1">
            <a:effectLst/>
            <a:latin typeface="Times New Roman" pitchFamily="18" charset="0"/>
            <a:cs typeface="Times New Roman" pitchFamily="18" charset="0"/>
          </a:endParaRPr>
        </a:p>
      </dgm:t>
    </dgm:pt>
    <dgm:pt modelId="{0F9F0ED5-F02A-400D-8481-0C09B102EAF4}">
      <dgm:prSet phldrT="[Текст]" custT="1"/>
      <dgm:spPr>
        <a:blipFill dpi="0" rotWithShape="0">
          <a:blip xmlns:r="http://schemas.openxmlformats.org/officeDocument/2006/relationships" r:embed="rId1">
            <a:alphaModFix amt="70000"/>
          </a:blip>
          <a:srcRect/>
          <a:stretch>
            <a:fillRect/>
          </a:stretch>
        </a:blipFill>
      </dgm:spPr>
      <dgm:t>
        <a:bodyPr/>
        <a:lstStyle/>
        <a:p>
          <a:r>
            <a:rPr lang="ru-RU" sz="1400" b="1" dirty="0" smtClean="0">
              <a:solidFill>
                <a:schemeClr val="tx1"/>
              </a:solidFill>
              <a:effectLst/>
              <a:latin typeface="Times New Roman" pitchFamily="18" charset="0"/>
              <a:cs typeface="Times New Roman" pitchFamily="18" charset="0"/>
            </a:rPr>
            <a:t>Сфера труда и занятости</a:t>
          </a:r>
          <a:endParaRPr lang="ru-RU" sz="1400" b="1" dirty="0">
            <a:solidFill>
              <a:schemeClr val="tx1"/>
            </a:solidFill>
            <a:effectLst/>
            <a:latin typeface="Times New Roman" pitchFamily="18" charset="0"/>
            <a:cs typeface="Times New Roman" pitchFamily="18" charset="0"/>
          </a:endParaRPr>
        </a:p>
      </dgm:t>
    </dgm:pt>
    <dgm:pt modelId="{522F9266-29D5-4B79-825B-B6798D8D1BAA}" type="parTrans" cxnId="{57C4872A-7E58-43B1-ACFE-BFF9D8920238}">
      <dgm:prSet/>
      <dgm:spPr/>
      <dgm:t>
        <a:bodyPr/>
        <a:lstStyle/>
        <a:p>
          <a:endParaRPr lang="ru-RU" sz="1400" b="1">
            <a:effectLst/>
            <a:latin typeface="Times New Roman" pitchFamily="18" charset="0"/>
            <a:cs typeface="Times New Roman" pitchFamily="18" charset="0"/>
          </a:endParaRPr>
        </a:p>
      </dgm:t>
    </dgm:pt>
    <dgm:pt modelId="{E2AA1314-B185-4C0C-B145-3F0F6D65ED4E}" type="sibTrans" cxnId="{57C4872A-7E58-43B1-ACFE-BFF9D8920238}">
      <dgm:prSet/>
      <dgm:spPr/>
      <dgm:t>
        <a:bodyPr/>
        <a:lstStyle/>
        <a:p>
          <a:endParaRPr lang="ru-RU" sz="1400" b="1">
            <a:effectLst/>
            <a:latin typeface="Times New Roman" pitchFamily="18" charset="0"/>
            <a:cs typeface="Times New Roman" pitchFamily="18" charset="0"/>
          </a:endParaRPr>
        </a:p>
      </dgm:t>
    </dgm:pt>
    <dgm:pt modelId="{3FDDDB6B-0F64-4997-9F69-12E01906EBF1}">
      <dgm:prSet phldrT="[Текст]" custT="1"/>
      <dgm:spPr/>
      <dgm:t>
        <a:bodyPr/>
        <a:lstStyle/>
        <a:p>
          <a:r>
            <a:rPr lang="ru-RU" sz="1300" b="1" dirty="0" smtClean="0">
              <a:effectLst/>
              <a:latin typeface="Times New Roman" pitchFamily="18" charset="0"/>
              <a:cs typeface="Times New Roman" pitchFamily="18" charset="0"/>
            </a:rPr>
            <a:t>Адресная работа с организациями, допустившими "неформальную" занятость </a:t>
          </a:r>
          <a:endParaRPr lang="ru-RU" sz="1300" b="1" dirty="0">
            <a:effectLst/>
            <a:latin typeface="Times New Roman" pitchFamily="18" charset="0"/>
            <a:cs typeface="Times New Roman" pitchFamily="18" charset="0"/>
          </a:endParaRPr>
        </a:p>
      </dgm:t>
    </dgm:pt>
    <dgm:pt modelId="{B02E7077-3CCE-43C2-A2E9-3E33A03CEDDA}" type="parTrans" cxnId="{214CFBAA-EEB3-41A6-B243-2784B432AFD8}">
      <dgm:prSet/>
      <dgm:spPr/>
      <dgm:t>
        <a:bodyPr/>
        <a:lstStyle/>
        <a:p>
          <a:endParaRPr lang="ru-RU" sz="1400" b="1">
            <a:effectLst/>
            <a:latin typeface="Times New Roman" pitchFamily="18" charset="0"/>
            <a:cs typeface="Times New Roman" pitchFamily="18" charset="0"/>
          </a:endParaRPr>
        </a:p>
      </dgm:t>
    </dgm:pt>
    <dgm:pt modelId="{FCD90988-C052-4F5B-94F0-C0441EAB67C7}" type="sibTrans" cxnId="{214CFBAA-EEB3-41A6-B243-2784B432AFD8}">
      <dgm:prSet/>
      <dgm:spPr/>
      <dgm:t>
        <a:bodyPr/>
        <a:lstStyle/>
        <a:p>
          <a:endParaRPr lang="ru-RU" sz="1400" b="1">
            <a:effectLst/>
            <a:latin typeface="Times New Roman" pitchFamily="18" charset="0"/>
            <a:cs typeface="Times New Roman" pitchFamily="18" charset="0"/>
          </a:endParaRPr>
        </a:p>
      </dgm:t>
    </dgm:pt>
    <dgm:pt modelId="{FFB57A2B-E170-4465-942E-9F43DB292E3D}">
      <dgm:prSet phldrT="[Текст]" custT="1"/>
      <dgm:spPr/>
      <dgm:t>
        <a:bodyPr/>
        <a:lstStyle/>
        <a:p>
          <a:r>
            <a:rPr lang="ru-RU" sz="1300" b="1" dirty="0" smtClean="0">
              <a:effectLst/>
              <a:latin typeface="Times New Roman" pitchFamily="18" charset="0"/>
              <a:cs typeface="Times New Roman" pitchFamily="18" charset="0"/>
            </a:rPr>
            <a:t>Адресная работа с организациями, в которых установлена заработная плата ниже минимально установленного уровня</a:t>
          </a:r>
          <a:endParaRPr lang="ru-RU" sz="1300" b="1" dirty="0">
            <a:effectLst/>
            <a:latin typeface="Times New Roman" pitchFamily="18" charset="0"/>
            <a:cs typeface="Times New Roman" pitchFamily="18" charset="0"/>
          </a:endParaRPr>
        </a:p>
      </dgm:t>
    </dgm:pt>
    <dgm:pt modelId="{37C34D41-A90B-47DF-AA7A-3CAD95C2CFA2}" type="parTrans" cxnId="{E8B0EBF4-8237-432F-9CED-FF00C4D98CF9}">
      <dgm:prSet/>
      <dgm:spPr/>
      <dgm:t>
        <a:bodyPr/>
        <a:lstStyle/>
        <a:p>
          <a:endParaRPr lang="ru-RU" sz="1400" b="1">
            <a:effectLst/>
            <a:latin typeface="Times New Roman" pitchFamily="18" charset="0"/>
            <a:cs typeface="Times New Roman" pitchFamily="18" charset="0"/>
          </a:endParaRPr>
        </a:p>
      </dgm:t>
    </dgm:pt>
    <dgm:pt modelId="{95908C11-B761-4CB6-8BC0-E27A572B184F}" type="sibTrans" cxnId="{E8B0EBF4-8237-432F-9CED-FF00C4D98CF9}">
      <dgm:prSet/>
      <dgm:spPr/>
      <dgm:t>
        <a:bodyPr/>
        <a:lstStyle/>
        <a:p>
          <a:endParaRPr lang="ru-RU" sz="1400" b="1">
            <a:effectLst/>
            <a:latin typeface="Times New Roman" pitchFamily="18" charset="0"/>
            <a:cs typeface="Times New Roman" pitchFamily="18" charset="0"/>
          </a:endParaRPr>
        </a:p>
      </dgm:t>
    </dgm:pt>
    <dgm:pt modelId="{AA0F9FC7-EF11-4AFF-B5A8-AE5C1BD70888}">
      <dgm:prSet phldrT="[Текст]" custT="1"/>
      <dgm:spPr>
        <a:blipFill dpi="0" rotWithShape="0">
          <a:blip xmlns:r="http://schemas.openxmlformats.org/officeDocument/2006/relationships" r:embed="rId1">
            <a:alphaModFix amt="70000"/>
          </a:blip>
          <a:srcRect/>
          <a:stretch>
            <a:fillRect/>
          </a:stretch>
        </a:blipFill>
      </dgm:spPr>
      <dgm:t>
        <a:bodyPr/>
        <a:lstStyle/>
        <a:p>
          <a:r>
            <a:rPr lang="ru-RU" sz="1200" b="1" dirty="0" smtClean="0">
              <a:solidFill>
                <a:schemeClr val="tx1"/>
              </a:solidFill>
              <a:effectLst/>
              <a:latin typeface="Times New Roman" pitchFamily="18" charset="0"/>
              <a:cs typeface="Times New Roman" pitchFamily="18" charset="0"/>
            </a:rPr>
            <a:t>Сфера </a:t>
          </a:r>
          <a:r>
            <a:rPr lang="ru-RU" sz="1200" b="1" dirty="0" err="1" smtClean="0">
              <a:solidFill>
                <a:schemeClr val="tx1"/>
              </a:solidFill>
              <a:effectLst/>
              <a:latin typeface="Times New Roman" pitchFamily="18" charset="0"/>
              <a:cs typeface="Times New Roman" pitchFamily="18" charset="0"/>
            </a:rPr>
            <a:t>имуществе-нных</a:t>
          </a:r>
          <a:r>
            <a:rPr lang="ru-RU" sz="1200" b="1" dirty="0" smtClean="0">
              <a:solidFill>
                <a:schemeClr val="tx1"/>
              </a:solidFill>
              <a:effectLst/>
              <a:latin typeface="Times New Roman" pitchFamily="18" charset="0"/>
              <a:cs typeface="Times New Roman" pitchFamily="18" charset="0"/>
            </a:rPr>
            <a:t> отношений</a:t>
          </a:r>
          <a:endParaRPr lang="ru-RU" sz="1200" b="1" dirty="0">
            <a:solidFill>
              <a:schemeClr val="tx1"/>
            </a:solidFill>
            <a:effectLst/>
            <a:latin typeface="Times New Roman" pitchFamily="18" charset="0"/>
            <a:cs typeface="Times New Roman" pitchFamily="18" charset="0"/>
          </a:endParaRPr>
        </a:p>
      </dgm:t>
    </dgm:pt>
    <dgm:pt modelId="{34A5B033-0931-42BF-A603-7092ADCEFE48}" type="parTrans" cxnId="{53309E4D-A907-424F-B9DF-A59D2D7591D5}">
      <dgm:prSet/>
      <dgm:spPr/>
      <dgm:t>
        <a:bodyPr/>
        <a:lstStyle/>
        <a:p>
          <a:endParaRPr lang="ru-RU" sz="1400" b="1">
            <a:effectLst/>
            <a:latin typeface="Times New Roman" pitchFamily="18" charset="0"/>
            <a:cs typeface="Times New Roman" pitchFamily="18" charset="0"/>
          </a:endParaRPr>
        </a:p>
      </dgm:t>
    </dgm:pt>
    <dgm:pt modelId="{13827374-93F5-47FD-8283-EAE819212889}" type="sibTrans" cxnId="{53309E4D-A907-424F-B9DF-A59D2D7591D5}">
      <dgm:prSet/>
      <dgm:spPr/>
      <dgm:t>
        <a:bodyPr/>
        <a:lstStyle/>
        <a:p>
          <a:endParaRPr lang="ru-RU" sz="1400" b="1">
            <a:effectLst/>
            <a:latin typeface="Times New Roman" pitchFamily="18" charset="0"/>
            <a:cs typeface="Times New Roman" pitchFamily="18" charset="0"/>
          </a:endParaRPr>
        </a:p>
      </dgm:t>
    </dgm:pt>
    <dgm:pt modelId="{36E993C9-66CF-4726-A840-E371EA7365C9}">
      <dgm:prSet phldrT="[Текст]" custT="1"/>
      <dgm:spPr/>
      <dgm:t>
        <a:bodyPr/>
        <a:lstStyle/>
        <a:p>
          <a:r>
            <a:rPr lang="ru-RU" sz="1300" b="1" dirty="0" smtClean="0">
              <a:effectLst/>
              <a:latin typeface="Times New Roman" pitchFamily="18" charset="0"/>
              <a:cs typeface="Times New Roman" pitchFamily="18" charset="0"/>
            </a:rPr>
            <a:t>Постановка на учет неучтенных объектов капитального строительства и земельных участков</a:t>
          </a:r>
          <a:endParaRPr lang="ru-RU" sz="1300" b="1" dirty="0">
            <a:effectLst/>
            <a:latin typeface="Times New Roman" pitchFamily="18" charset="0"/>
            <a:cs typeface="Times New Roman" pitchFamily="18" charset="0"/>
          </a:endParaRPr>
        </a:p>
      </dgm:t>
    </dgm:pt>
    <dgm:pt modelId="{E4B8D62F-AA9A-4DFE-87B6-2F6BEC93973B}" type="parTrans" cxnId="{C6AF166A-E26A-4B74-9E41-4596C953CEA2}">
      <dgm:prSet/>
      <dgm:spPr/>
      <dgm:t>
        <a:bodyPr/>
        <a:lstStyle/>
        <a:p>
          <a:endParaRPr lang="ru-RU" sz="1400" b="1">
            <a:effectLst/>
            <a:latin typeface="Times New Roman" pitchFamily="18" charset="0"/>
            <a:cs typeface="Times New Roman" pitchFamily="18" charset="0"/>
          </a:endParaRPr>
        </a:p>
      </dgm:t>
    </dgm:pt>
    <dgm:pt modelId="{75A6784D-8F7D-4BA6-A7DA-B66C24B75FDC}" type="sibTrans" cxnId="{C6AF166A-E26A-4B74-9E41-4596C953CEA2}">
      <dgm:prSet/>
      <dgm:spPr/>
      <dgm:t>
        <a:bodyPr/>
        <a:lstStyle/>
        <a:p>
          <a:endParaRPr lang="ru-RU" sz="1400" b="1">
            <a:effectLst/>
            <a:latin typeface="Times New Roman" pitchFamily="18" charset="0"/>
            <a:cs typeface="Times New Roman" pitchFamily="18" charset="0"/>
          </a:endParaRPr>
        </a:p>
      </dgm:t>
    </dgm:pt>
    <dgm:pt modelId="{2E31307E-BF2F-440C-BCBF-1A92745DE201}">
      <dgm:prSet phldrT="[Текст]" custT="1"/>
      <dgm:spPr/>
      <dgm:t>
        <a:bodyPr tIns="36000" rIns="36000" bIns="36000" anchor="ctr" anchorCtr="0"/>
        <a:lstStyle/>
        <a:p>
          <a:pPr marL="0" indent="0"/>
          <a:r>
            <a:rPr lang="ru-RU" sz="1300" b="1" dirty="0" smtClean="0">
              <a:effectLst/>
              <a:latin typeface="Times New Roman" pitchFamily="18" charset="0"/>
              <a:cs typeface="Times New Roman" pitchFamily="18" charset="0"/>
            </a:rPr>
            <a:t>Совершенствование законодательства в части арендных ставок за использование муниципального имущества</a:t>
          </a:r>
          <a:endParaRPr lang="ru-RU" sz="1300" b="1" dirty="0">
            <a:effectLst/>
            <a:latin typeface="Times New Roman" pitchFamily="18" charset="0"/>
            <a:cs typeface="Times New Roman" pitchFamily="18" charset="0"/>
          </a:endParaRPr>
        </a:p>
      </dgm:t>
    </dgm:pt>
    <dgm:pt modelId="{65008C41-7159-4462-8E02-014422CD6BB0}" type="parTrans" cxnId="{559DE0AF-ADCD-45DF-835C-CC8E0F7EE5D2}">
      <dgm:prSet/>
      <dgm:spPr/>
      <dgm:t>
        <a:bodyPr/>
        <a:lstStyle/>
        <a:p>
          <a:endParaRPr lang="ru-RU" sz="1400" b="1">
            <a:effectLst/>
            <a:latin typeface="Times New Roman" pitchFamily="18" charset="0"/>
            <a:cs typeface="Times New Roman" pitchFamily="18" charset="0"/>
          </a:endParaRPr>
        </a:p>
      </dgm:t>
    </dgm:pt>
    <dgm:pt modelId="{B5DC3B39-0CD5-491F-BA67-4109F8EE6589}" type="sibTrans" cxnId="{559DE0AF-ADCD-45DF-835C-CC8E0F7EE5D2}">
      <dgm:prSet/>
      <dgm:spPr/>
      <dgm:t>
        <a:bodyPr/>
        <a:lstStyle/>
        <a:p>
          <a:endParaRPr lang="ru-RU" sz="1400" b="1">
            <a:effectLst/>
            <a:latin typeface="Times New Roman" pitchFamily="18" charset="0"/>
            <a:cs typeface="Times New Roman" pitchFamily="18" charset="0"/>
          </a:endParaRPr>
        </a:p>
      </dgm:t>
    </dgm:pt>
    <dgm:pt modelId="{F5E02CF5-A979-482C-B04F-3FC633A59955}">
      <dgm:prSet phldrT="[Текст]" custT="1"/>
      <dgm:spPr/>
      <dgm:t>
        <a:bodyPr/>
        <a:lstStyle/>
        <a:p>
          <a:r>
            <a:rPr lang="ru-RU" sz="1300" b="1" dirty="0" smtClean="0">
              <a:effectLst/>
              <a:latin typeface="Times New Roman" pitchFamily="18" charset="0"/>
              <a:cs typeface="Times New Roman" pitchFamily="18" charset="0"/>
            </a:rPr>
            <a:t>Мероприятия, нацеленные на вывод убыточных организаций на безубыточный уровень</a:t>
          </a:r>
          <a:endParaRPr lang="ru-RU" sz="1300" b="1" dirty="0">
            <a:effectLst/>
            <a:latin typeface="Times New Roman" pitchFamily="18" charset="0"/>
            <a:cs typeface="Times New Roman" pitchFamily="18" charset="0"/>
          </a:endParaRPr>
        </a:p>
      </dgm:t>
    </dgm:pt>
    <dgm:pt modelId="{AE3E435F-B6FF-47C2-ADC7-67DB07953B81}" type="parTrans" cxnId="{A1B0BCBA-B4DE-41ED-8DF7-131A6EC71030}">
      <dgm:prSet/>
      <dgm:spPr/>
      <dgm:t>
        <a:bodyPr/>
        <a:lstStyle/>
        <a:p>
          <a:endParaRPr lang="ru-RU" sz="1400" b="1">
            <a:effectLst/>
            <a:latin typeface="Times New Roman" pitchFamily="18" charset="0"/>
            <a:cs typeface="Times New Roman" pitchFamily="18" charset="0"/>
          </a:endParaRPr>
        </a:p>
      </dgm:t>
    </dgm:pt>
    <dgm:pt modelId="{AF9D3DF7-8DCB-40DA-B28C-BAA24677E1EA}" type="sibTrans" cxnId="{A1B0BCBA-B4DE-41ED-8DF7-131A6EC71030}">
      <dgm:prSet/>
      <dgm:spPr/>
      <dgm:t>
        <a:bodyPr/>
        <a:lstStyle/>
        <a:p>
          <a:endParaRPr lang="ru-RU" sz="1400" b="1">
            <a:effectLst/>
            <a:latin typeface="Times New Roman" pitchFamily="18" charset="0"/>
            <a:cs typeface="Times New Roman" pitchFamily="18" charset="0"/>
          </a:endParaRPr>
        </a:p>
      </dgm:t>
    </dgm:pt>
    <dgm:pt modelId="{329AD87E-E3C6-44F2-886F-228F36F28E04}">
      <dgm:prSet phldrT="[Текст]" custT="1"/>
      <dgm:spPr/>
      <dgm:t>
        <a:bodyPr/>
        <a:lstStyle/>
        <a:p>
          <a:r>
            <a:rPr lang="ru-RU" sz="1300" b="1" dirty="0" smtClean="0">
              <a:effectLst/>
              <a:latin typeface="Times New Roman" pitchFamily="18" charset="0"/>
              <a:cs typeface="Times New Roman" pitchFamily="18" charset="0"/>
            </a:rPr>
            <a:t>Привлечение новых налоговых резидентов</a:t>
          </a:r>
          <a:endParaRPr lang="ru-RU" sz="1300" b="1" dirty="0">
            <a:effectLst/>
            <a:latin typeface="Times New Roman" pitchFamily="18" charset="0"/>
            <a:cs typeface="Times New Roman" pitchFamily="18" charset="0"/>
          </a:endParaRPr>
        </a:p>
      </dgm:t>
    </dgm:pt>
    <dgm:pt modelId="{2831F3E1-0630-4B6B-9AC8-962C712E7F6F}" type="parTrans" cxnId="{9DAAD5FD-1712-427A-A3EB-5AF812381FF7}">
      <dgm:prSet/>
      <dgm:spPr/>
      <dgm:t>
        <a:bodyPr/>
        <a:lstStyle/>
        <a:p>
          <a:endParaRPr lang="ru-RU"/>
        </a:p>
      </dgm:t>
    </dgm:pt>
    <dgm:pt modelId="{485A669B-5AD1-496F-8A3E-C0709013620E}" type="sibTrans" cxnId="{9DAAD5FD-1712-427A-A3EB-5AF812381FF7}">
      <dgm:prSet/>
      <dgm:spPr/>
      <dgm:t>
        <a:bodyPr/>
        <a:lstStyle/>
        <a:p>
          <a:endParaRPr lang="ru-RU"/>
        </a:p>
      </dgm:t>
    </dgm:pt>
    <dgm:pt modelId="{E4E1B827-60AC-4A0D-8179-CF02C8B4176E}" type="pres">
      <dgm:prSet presAssocID="{1010D238-FB51-47C6-AEC9-BE4320B38B9C}" presName="list" presStyleCnt="0">
        <dgm:presLayoutVars>
          <dgm:dir/>
          <dgm:animLvl val="lvl"/>
        </dgm:presLayoutVars>
      </dgm:prSet>
      <dgm:spPr/>
      <dgm:t>
        <a:bodyPr/>
        <a:lstStyle/>
        <a:p>
          <a:endParaRPr lang="ru-RU"/>
        </a:p>
      </dgm:t>
    </dgm:pt>
    <dgm:pt modelId="{81134B8D-80A1-4611-B8F5-C9B91EC34A4B}" type="pres">
      <dgm:prSet presAssocID="{18B94B51-25CB-45FD-AAB5-9BC0F2D86DFF}" presName="posSpace" presStyleCnt="0"/>
      <dgm:spPr/>
    </dgm:pt>
    <dgm:pt modelId="{FAA0687A-AA00-4A6B-B100-E21897ECBD8E}" type="pres">
      <dgm:prSet presAssocID="{18B94B51-25CB-45FD-AAB5-9BC0F2D86DFF}" presName="vertFlow" presStyleCnt="0"/>
      <dgm:spPr/>
    </dgm:pt>
    <dgm:pt modelId="{B77D6584-5D14-4B83-9797-37DD6D2BC5B6}" type="pres">
      <dgm:prSet presAssocID="{18B94B51-25CB-45FD-AAB5-9BC0F2D86DFF}" presName="topSpace" presStyleCnt="0"/>
      <dgm:spPr/>
    </dgm:pt>
    <dgm:pt modelId="{B1F75C85-B97A-4AA1-9BBB-EFE98F8C1E07}" type="pres">
      <dgm:prSet presAssocID="{18B94B51-25CB-45FD-AAB5-9BC0F2D86DFF}" presName="firstComp" presStyleCnt="0"/>
      <dgm:spPr/>
    </dgm:pt>
    <dgm:pt modelId="{219005CA-0C6B-48E4-865D-9F030E249A3C}" type="pres">
      <dgm:prSet presAssocID="{18B94B51-25CB-45FD-AAB5-9BC0F2D86DFF}" presName="firstChild" presStyleLbl="bgAccFollowNode1" presStyleIdx="0" presStyleCnt="8" custScaleY="72403" custLinFactY="17400" custLinFactNeighborX="9844" custLinFactNeighborY="100000"/>
      <dgm:spPr/>
      <dgm:t>
        <a:bodyPr/>
        <a:lstStyle/>
        <a:p>
          <a:endParaRPr lang="ru-RU"/>
        </a:p>
      </dgm:t>
    </dgm:pt>
    <dgm:pt modelId="{209447FD-47EA-47DE-AA72-DDAC612C6441}" type="pres">
      <dgm:prSet presAssocID="{18B94B51-25CB-45FD-AAB5-9BC0F2D86DFF}" presName="firstChildTx" presStyleLbl="bgAccFollowNode1" presStyleIdx="0" presStyleCnt="8">
        <dgm:presLayoutVars>
          <dgm:bulletEnabled val="1"/>
        </dgm:presLayoutVars>
      </dgm:prSet>
      <dgm:spPr/>
      <dgm:t>
        <a:bodyPr/>
        <a:lstStyle/>
        <a:p>
          <a:endParaRPr lang="ru-RU"/>
        </a:p>
      </dgm:t>
    </dgm:pt>
    <dgm:pt modelId="{1B161159-83DE-4707-9C19-1402985B5C6D}" type="pres">
      <dgm:prSet presAssocID="{329AD87E-E3C6-44F2-886F-228F36F28E04}" presName="comp" presStyleCnt="0"/>
      <dgm:spPr/>
    </dgm:pt>
    <dgm:pt modelId="{43920647-8628-4958-A83A-689AD9D4D6A4}" type="pres">
      <dgm:prSet presAssocID="{329AD87E-E3C6-44F2-886F-228F36F28E04}" presName="child" presStyleLbl="bgAccFollowNode1" presStyleIdx="1" presStyleCnt="8" custScaleY="52960" custLinFactY="19705" custLinFactNeighborX="9495" custLinFactNeighborY="100000"/>
      <dgm:spPr/>
      <dgm:t>
        <a:bodyPr/>
        <a:lstStyle/>
        <a:p>
          <a:endParaRPr lang="ru-RU"/>
        </a:p>
      </dgm:t>
    </dgm:pt>
    <dgm:pt modelId="{31D4E06D-C6A2-4B02-8155-5EF234ED1AC8}" type="pres">
      <dgm:prSet presAssocID="{329AD87E-E3C6-44F2-886F-228F36F28E04}" presName="childTx" presStyleLbl="bgAccFollowNode1" presStyleIdx="1" presStyleCnt="8">
        <dgm:presLayoutVars>
          <dgm:bulletEnabled val="1"/>
        </dgm:presLayoutVars>
      </dgm:prSet>
      <dgm:spPr/>
      <dgm:t>
        <a:bodyPr/>
        <a:lstStyle/>
        <a:p>
          <a:endParaRPr lang="ru-RU"/>
        </a:p>
      </dgm:t>
    </dgm:pt>
    <dgm:pt modelId="{3C909CD5-67E2-4E33-B610-557C9C9CFD68}" type="pres">
      <dgm:prSet presAssocID="{DEDC50E8-5462-4E70-9D99-1B17B6D39802}" presName="comp" presStyleCnt="0"/>
      <dgm:spPr/>
    </dgm:pt>
    <dgm:pt modelId="{05E4D00E-81EE-4369-A116-4E6FADB188B5}" type="pres">
      <dgm:prSet presAssocID="{DEDC50E8-5462-4E70-9D99-1B17B6D39802}" presName="child" presStyleLbl="bgAccFollowNode1" presStyleIdx="2" presStyleCnt="8" custScaleY="118378" custLinFactY="-26341" custLinFactNeighborX="9844" custLinFactNeighborY="-100000"/>
      <dgm:spPr/>
      <dgm:t>
        <a:bodyPr/>
        <a:lstStyle/>
        <a:p>
          <a:endParaRPr lang="ru-RU"/>
        </a:p>
      </dgm:t>
    </dgm:pt>
    <dgm:pt modelId="{064B996E-6BCB-4305-AF80-66034EFD5670}" type="pres">
      <dgm:prSet presAssocID="{DEDC50E8-5462-4E70-9D99-1B17B6D39802}" presName="childTx" presStyleLbl="bgAccFollowNode1" presStyleIdx="2" presStyleCnt="8">
        <dgm:presLayoutVars>
          <dgm:bulletEnabled val="1"/>
        </dgm:presLayoutVars>
      </dgm:prSet>
      <dgm:spPr/>
      <dgm:t>
        <a:bodyPr/>
        <a:lstStyle/>
        <a:p>
          <a:endParaRPr lang="ru-RU"/>
        </a:p>
      </dgm:t>
    </dgm:pt>
    <dgm:pt modelId="{03FB90F3-D579-446C-9C27-551C50E9A622}" type="pres">
      <dgm:prSet presAssocID="{F5E02CF5-A979-482C-B04F-3FC633A59955}" presName="comp" presStyleCnt="0"/>
      <dgm:spPr/>
    </dgm:pt>
    <dgm:pt modelId="{27735BBA-C0B1-460A-84C4-E498667DD4B2}" type="pres">
      <dgm:prSet presAssocID="{F5E02CF5-A979-482C-B04F-3FC633A59955}" presName="child" presStyleLbl="bgAccFollowNode1" presStyleIdx="3" presStyleCnt="8" custLinFactNeighborX="9514" custLinFactNeighborY="3530"/>
      <dgm:spPr/>
      <dgm:t>
        <a:bodyPr/>
        <a:lstStyle/>
        <a:p>
          <a:endParaRPr lang="ru-RU"/>
        </a:p>
      </dgm:t>
    </dgm:pt>
    <dgm:pt modelId="{2C102498-A7F9-4935-BE4C-6C71CACA0A2B}" type="pres">
      <dgm:prSet presAssocID="{F5E02CF5-A979-482C-B04F-3FC633A59955}" presName="childTx" presStyleLbl="bgAccFollowNode1" presStyleIdx="3" presStyleCnt="8">
        <dgm:presLayoutVars>
          <dgm:bulletEnabled val="1"/>
        </dgm:presLayoutVars>
      </dgm:prSet>
      <dgm:spPr/>
      <dgm:t>
        <a:bodyPr/>
        <a:lstStyle/>
        <a:p>
          <a:endParaRPr lang="ru-RU"/>
        </a:p>
      </dgm:t>
    </dgm:pt>
    <dgm:pt modelId="{59A6499A-7D41-4C2F-BC00-428291B47094}" type="pres">
      <dgm:prSet presAssocID="{18B94B51-25CB-45FD-AAB5-9BC0F2D86DFF}" presName="negSpace" presStyleCnt="0"/>
      <dgm:spPr/>
    </dgm:pt>
    <dgm:pt modelId="{0F0CF420-D880-413A-A812-FC1D3B4889F1}" type="pres">
      <dgm:prSet presAssocID="{18B94B51-25CB-45FD-AAB5-9BC0F2D86DFF}" presName="circle" presStyleLbl="node1" presStyleIdx="0" presStyleCnt="3" custLinFactNeighborX="8010" custLinFactNeighborY="13767"/>
      <dgm:spPr/>
      <dgm:t>
        <a:bodyPr/>
        <a:lstStyle/>
        <a:p>
          <a:endParaRPr lang="ru-RU"/>
        </a:p>
      </dgm:t>
    </dgm:pt>
    <dgm:pt modelId="{A7E42D56-91E6-46C0-8ED1-BEF7BF17CA94}" type="pres">
      <dgm:prSet presAssocID="{ED987ED6-BA72-4CDE-8A6A-DDB6AA74A2F0}" presName="transSpace" presStyleCnt="0"/>
      <dgm:spPr/>
    </dgm:pt>
    <dgm:pt modelId="{16AC45DD-05C0-4DC4-9E5B-2D6905CFB3D6}" type="pres">
      <dgm:prSet presAssocID="{0F9F0ED5-F02A-400D-8481-0C09B102EAF4}" presName="posSpace" presStyleCnt="0"/>
      <dgm:spPr/>
    </dgm:pt>
    <dgm:pt modelId="{3650A09E-C524-4904-A122-E913978C0476}" type="pres">
      <dgm:prSet presAssocID="{0F9F0ED5-F02A-400D-8481-0C09B102EAF4}" presName="vertFlow" presStyleCnt="0"/>
      <dgm:spPr/>
    </dgm:pt>
    <dgm:pt modelId="{CD45BF87-9EBF-4C7D-9508-B2C350908D17}" type="pres">
      <dgm:prSet presAssocID="{0F9F0ED5-F02A-400D-8481-0C09B102EAF4}" presName="topSpace" presStyleCnt="0"/>
      <dgm:spPr/>
    </dgm:pt>
    <dgm:pt modelId="{EC6B565F-0603-4962-B654-6D9A813B7E56}" type="pres">
      <dgm:prSet presAssocID="{0F9F0ED5-F02A-400D-8481-0C09B102EAF4}" presName="firstComp" presStyleCnt="0"/>
      <dgm:spPr/>
    </dgm:pt>
    <dgm:pt modelId="{6C84E473-7A81-4633-831D-141F87A005F8}" type="pres">
      <dgm:prSet presAssocID="{0F9F0ED5-F02A-400D-8481-0C09B102EAF4}" presName="firstChild" presStyleLbl="bgAccFollowNode1" presStyleIdx="4" presStyleCnt="8" custLinFactNeighborX="5" custLinFactNeighborY="1029"/>
      <dgm:spPr/>
      <dgm:t>
        <a:bodyPr/>
        <a:lstStyle/>
        <a:p>
          <a:endParaRPr lang="ru-RU"/>
        </a:p>
      </dgm:t>
    </dgm:pt>
    <dgm:pt modelId="{A7B5AF88-8FF0-43A9-8498-10060E623C77}" type="pres">
      <dgm:prSet presAssocID="{0F9F0ED5-F02A-400D-8481-0C09B102EAF4}" presName="firstChildTx" presStyleLbl="bgAccFollowNode1" presStyleIdx="4" presStyleCnt="8">
        <dgm:presLayoutVars>
          <dgm:bulletEnabled val="1"/>
        </dgm:presLayoutVars>
      </dgm:prSet>
      <dgm:spPr/>
      <dgm:t>
        <a:bodyPr/>
        <a:lstStyle/>
        <a:p>
          <a:endParaRPr lang="ru-RU"/>
        </a:p>
      </dgm:t>
    </dgm:pt>
    <dgm:pt modelId="{7428095B-5E10-41D1-A732-178743F7D1D5}" type="pres">
      <dgm:prSet presAssocID="{FFB57A2B-E170-4465-942E-9F43DB292E3D}" presName="comp" presStyleCnt="0"/>
      <dgm:spPr/>
    </dgm:pt>
    <dgm:pt modelId="{0B75528C-B633-4F0A-BDC8-DFC7C482A214}" type="pres">
      <dgm:prSet presAssocID="{FFB57A2B-E170-4465-942E-9F43DB292E3D}" presName="child" presStyleLbl="bgAccFollowNode1" presStyleIdx="5" presStyleCnt="8" custScaleY="141365" custLinFactNeighborX="5" custLinFactNeighborY="1029"/>
      <dgm:spPr/>
      <dgm:t>
        <a:bodyPr/>
        <a:lstStyle/>
        <a:p>
          <a:endParaRPr lang="ru-RU"/>
        </a:p>
      </dgm:t>
    </dgm:pt>
    <dgm:pt modelId="{72127C05-DD11-478A-9D36-458947742334}" type="pres">
      <dgm:prSet presAssocID="{FFB57A2B-E170-4465-942E-9F43DB292E3D}" presName="childTx" presStyleLbl="bgAccFollowNode1" presStyleIdx="5" presStyleCnt="8">
        <dgm:presLayoutVars>
          <dgm:bulletEnabled val="1"/>
        </dgm:presLayoutVars>
      </dgm:prSet>
      <dgm:spPr/>
      <dgm:t>
        <a:bodyPr/>
        <a:lstStyle/>
        <a:p>
          <a:endParaRPr lang="ru-RU"/>
        </a:p>
      </dgm:t>
    </dgm:pt>
    <dgm:pt modelId="{425A0943-B796-4E68-A9CD-B1453B50CA03}" type="pres">
      <dgm:prSet presAssocID="{0F9F0ED5-F02A-400D-8481-0C09B102EAF4}" presName="negSpace" presStyleCnt="0"/>
      <dgm:spPr/>
    </dgm:pt>
    <dgm:pt modelId="{BCE4B423-FBF5-425E-924F-17746D5B8F96}" type="pres">
      <dgm:prSet presAssocID="{0F9F0ED5-F02A-400D-8481-0C09B102EAF4}" presName="circle" presStyleLbl="node1" presStyleIdx="1" presStyleCnt="3" custLinFactNeighborX="5" custLinFactNeighborY="8018"/>
      <dgm:spPr/>
      <dgm:t>
        <a:bodyPr/>
        <a:lstStyle/>
        <a:p>
          <a:endParaRPr lang="ru-RU"/>
        </a:p>
      </dgm:t>
    </dgm:pt>
    <dgm:pt modelId="{6BBACAE2-5DCC-4427-8A8C-252C42A8C558}" type="pres">
      <dgm:prSet presAssocID="{E2AA1314-B185-4C0C-B145-3F0F6D65ED4E}" presName="transSpace" presStyleCnt="0"/>
      <dgm:spPr/>
    </dgm:pt>
    <dgm:pt modelId="{5EEA522B-FD73-4254-AB45-8A39C4E54806}" type="pres">
      <dgm:prSet presAssocID="{AA0F9FC7-EF11-4AFF-B5A8-AE5C1BD70888}" presName="posSpace" presStyleCnt="0"/>
      <dgm:spPr/>
    </dgm:pt>
    <dgm:pt modelId="{904571D2-29E3-4352-A01F-9A8605A39FF4}" type="pres">
      <dgm:prSet presAssocID="{AA0F9FC7-EF11-4AFF-B5A8-AE5C1BD70888}" presName="vertFlow" presStyleCnt="0"/>
      <dgm:spPr/>
    </dgm:pt>
    <dgm:pt modelId="{64F3F3C2-9822-4125-AF14-2AB6A15A0A31}" type="pres">
      <dgm:prSet presAssocID="{AA0F9FC7-EF11-4AFF-B5A8-AE5C1BD70888}" presName="topSpace" presStyleCnt="0"/>
      <dgm:spPr/>
    </dgm:pt>
    <dgm:pt modelId="{E05D42AB-E90B-46CA-A5F4-1FA5C8A87D61}" type="pres">
      <dgm:prSet presAssocID="{AA0F9FC7-EF11-4AFF-B5A8-AE5C1BD70888}" presName="firstComp" presStyleCnt="0"/>
      <dgm:spPr/>
    </dgm:pt>
    <dgm:pt modelId="{49CF51D4-EA94-488E-9FDA-C10420F49B9B}" type="pres">
      <dgm:prSet presAssocID="{AA0F9FC7-EF11-4AFF-B5A8-AE5C1BD70888}" presName="firstChild" presStyleLbl="bgAccFollowNode1" presStyleIdx="6" presStyleCnt="8" custScaleY="111494" custLinFactNeighborX="-9505" custLinFactNeighborY="1029"/>
      <dgm:spPr/>
      <dgm:t>
        <a:bodyPr/>
        <a:lstStyle/>
        <a:p>
          <a:endParaRPr lang="ru-RU"/>
        </a:p>
      </dgm:t>
    </dgm:pt>
    <dgm:pt modelId="{BECE80DF-DE5E-4028-8C34-479A4D442C8B}" type="pres">
      <dgm:prSet presAssocID="{AA0F9FC7-EF11-4AFF-B5A8-AE5C1BD70888}" presName="firstChildTx" presStyleLbl="bgAccFollowNode1" presStyleIdx="6" presStyleCnt="8">
        <dgm:presLayoutVars>
          <dgm:bulletEnabled val="1"/>
        </dgm:presLayoutVars>
      </dgm:prSet>
      <dgm:spPr/>
      <dgm:t>
        <a:bodyPr/>
        <a:lstStyle/>
        <a:p>
          <a:endParaRPr lang="ru-RU"/>
        </a:p>
      </dgm:t>
    </dgm:pt>
    <dgm:pt modelId="{8DBF3368-9D15-4C0A-B9E0-3A57ABCEA56A}" type="pres">
      <dgm:prSet presAssocID="{2E31307E-BF2F-440C-BCBF-1A92745DE201}" presName="comp" presStyleCnt="0"/>
      <dgm:spPr/>
    </dgm:pt>
    <dgm:pt modelId="{F318DD30-FC5A-440D-9988-C120D6F97852}" type="pres">
      <dgm:prSet presAssocID="{2E31307E-BF2F-440C-BCBF-1A92745DE201}" presName="child" presStyleLbl="bgAccFollowNode1" presStyleIdx="7" presStyleCnt="8" custScaleX="100539" custScaleY="120674" custLinFactNeighborX="-9505" custLinFactNeighborY="1029"/>
      <dgm:spPr/>
      <dgm:t>
        <a:bodyPr/>
        <a:lstStyle/>
        <a:p>
          <a:endParaRPr lang="ru-RU"/>
        </a:p>
      </dgm:t>
    </dgm:pt>
    <dgm:pt modelId="{23E6D3DC-D99B-4186-B294-91E7FFE0440C}" type="pres">
      <dgm:prSet presAssocID="{2E31307E-BF2F-440C-BCBF-1A92745DE201}" presName="childTx" presStyleLbl="bgAccFollowNode1" presStyleIdx="7" presStyleCnt="8">
        <dgm:presLayoutVars>
          <dgm:bulletEnabled val="1"/>
        </dgm:presLayoutVars>
      </dgm:prSet>
      <dgm:spPr/>
      <dgm:t>
        <a:bodyPr/>
        <a:lstStyle/>
        <a:p>
          <a:endParaRPr lang="ru-RU"/>
        </a:p>
      </dgm:t>
    </dgm:pt>
    <dgm:pt modelId="{7CBDB54A-AE20-4615-AA49-A5659EBA0742}" type="pres">
      <dgm:prSet presAssocID="{AA0F9FC7-EF11-4AFF-B5A8-AE5C1BD70888}" presName="negSpace" presStyleCnt="0"/>
      <dgm:spPr/>
    </dgm:pt>
    <dgm:pt modelId="{B868963C-11C7-42B9-A074-F5001EAB51F4}" type="pres">
      <dgm:prSet presAssocID="{AA0F9FC7-EF11-4AFF-B5A8-AE5C1BD70888}" presName="circle" presStyleLbl="node1" presStyleIdx="2" presStyleCnt="3" custLinFactNeighborX="-6199" custLinFactNeighborY="6779"/>
      <dgm:spPr/>
      <dgm:t>
        <a:bodyPr/>
        <a:lstStyle/>
        <a:p>
          <a:endParaRPr lang="ru-RU"/>
        </a:p>
      </dgm:t>
    </dgm:pt>
  </dgm:ptLst>
  <dgm:cxnLst>
    <dgm:cxn modelId="{FDFC2C94-D1FE-4EAA-B664-BED431E8748C}" type="presOf" srcId="{329AD87E-E3C6-44F2-886F-228F36F28E04}" destId="{31D4E06D-C6A2-4B02-8155-5EF234ED1AC8}" srcOrd="1" destOrd="0" presId="urn:microsoft.com/office/officeart/2005/8/layout/hList9"/>
    <dgm:cxn modelId="{9D7D464E-A887-4B4B-885E-900E68137412}" type="presOf" srcId="{4E5004FD-247D-476B-BB6D-759F4C50941B}" destId="{209447FD-47EA-47DE-AA72-DDAC612C6441}" srcOrd="1" destOrd="0" presId="urn:microsoft.com/office/officeart/2005/8/layout/hList9"/>
    <dgm:cxn modelId="{C6AF166A-E26A-4B74-9E41-4596C953CEA2}" srcId="{AA0F9FC7-EF11-4AFF-B5A8-AE5C1BD70888}" destId="{36E993C9-66CF-4726-A840-E371EA7365C9}" srcOrd="0" destOrd="0" parTransId="{E4B8D62F-AA9A-4DFE-87B6-2F6BEC93973B}" sibTransId="{75A6784D-8F7D-4BA6-A7DA-B66C24B75FDC}"/>
    <dgm:cxn modelId="{57C4872A-7E58-43B1-ACFE-BFF9D8920238}" srcId="{1010D238-FB51-47C6-AEC9-BE4320B38B9C}" destId="{0F9F0ED5-F02A-400D-8481-0C09B102EAF4}" srcOrd="1" destOrd="0" parTransId="{522F9266-29D5-4B79-825B-B6798D8D1BAA}" sibTransId="{E2AA1314-B185-4C0C-B145-3F0F6D65ED4E}"/>
    <dgm:cxn modelId="{5AE7ED80-AD79-45A2-8443-F5238D82A138}" type="presOf" srcId="{4E5004FD-247D-476B-BB6D-759F4C50941B}" destId="{219005CA-0C6B-48E4-865D-9F030E249A3C}" srcOrd="0" destOrd="0" presId="urn:microsoft.com/office/officeart/2005/8/layout/hList9"/>
    <dgm:cxn modelId="{1199FD66-EAF5-4ED9-A099-70BA1B588352}" type="presOf" srcId="{3FDDDB6B-0F64-4997-9F69-12E01906EBF1}" destId="{A7B5AF88-8FF0-43A9-8498-10060E623C77}" srcOrd="1" destOrd="0" presId="urn:microsoft.com/office/officeart/2005/8/layout/hList9"/>
    <dgm:cxn modelId="{A1B0BCBA-B4DE-41ED-8DF7-131A6EC71030}" srcId="{18B94B51-25CB-45FD-AAB5-9BC0F2D86DFF}" destId="{F5E02CF5-A979-482C-B04F-3FC633A59955}" srcOrd="3" destOrd="0" parTransId="{AE3E435F-B6FF-47C2-ADC7-67DB07953B81}" sibTransId="{AF9D3DF7-8DCB-40DA-B28C-BAA24677E1EA}"/>
    <dgm:cxn modelId="{7A76BD14-1790-49F3-8BC0-740E688D41C7}" srcId="{1010D238-FB51-47C6-AEC9-BE4320B38B9C}" destId="{18B94B51-25CB-45FD-AAB5-9BC0F2D86DFF}" srcOrd="0" destOrd="0" parTransId="{E67EAE99-E1BA-498B-87BD-D8A6CF451790}" sibTransId="{ED987ED6-BA72-4CDE-8A6A-DDB6AA74A2F0}"/>
    <dgm:cxn modelId="{609C17E8-FEF2-45F0-8399-E6C86250C268}" type="presOf" srcId="{0F9F0ED5-F02A-400D-8481-0C09B102EAF4}" destId="{BCE4B423-FBF5-425E-924F-17746D5B8F96}" srcOrd="0" destOrd="0" presId="urn:microsoft.com/office/officeart/2005/8/layout/hList9"/>
    <dgm:cxn modelId="{E20F46EE-A245-4A2C-9A62-2C359AA4EF8C}" type="presOf" srcId="{AA0F9FC7-EF11-4AFF-B5A8-AE5C1BD70888}" destId="{B868963C-11C7-42B9-A074-F5001EAB51F4}" srcOrd="0" destOrd="0" presId="urn:microsoft.com/office/officeart/2005/8/layout/hList9"/>
    <dgm:cxn modelId="{1FFF157D-60E6-4BF7-9654-006BBD055CAD}" type="presOf" srcId="{329AD87E-E3C6-44F2-886F-228F36F28E04}" destId="{43920647-8628-4958-A83A-689AD9D4D6A4}" srcOrd="0" destOrd="0" presId="urn:microsoft.com/office/officeart/2005/8/layout/hList9"/>
    <dgm:cxn modelId="{9DAAD5FD-1712-427A-A3EB-5AF812381FF7}" srcId="{18B94B51-25CB-45FD-AAB5-9BC0F2D86DFF}" destId="{329AD87E-E3C6-44F2-886F-228F36F28E04}" srcOrd="1" destOrd="0" parTransId="{2831F3E1-0630-4B6B-9AC8-962C712E7F6F}" sibTransId="{485A669B-5AD1-496F-8A3E-C0709013620E}"/>
    <dgm:cxn modelId="{559DE0AF-ADCD-45DF-835C-CC8E0F7EE5D2}" srcId="{AA0F9FC7-EF11-4AFF-B5A8-AE5C1BD70888}" destId="{2E31307E-BF2F-440C-BCBF-1A92745DE201}" srcOrd="1" destOrd="0" parTransId="{65008C41-7159-4462-8E02-014422CD6BB0}" sibTransId="{B5DC3B39-0CD5-491F-BA67-4109F8EE6589}"/>
    <dgm:cxn modelId="{D2F69003-21FC-4A48-B23F-CC9FE3A11D2B}" type="presOf" srcId="{FFB57A2B-E170-4465-942E-9F43DB292E3D}" destId="{0B75528C-B633-4F0A-BDC8-DFC7C482A214}" srcOrd="0" destOrd="0" presId="urn:microsoft.com/office/officeart/2005/8/layout/hList9"/>
    <dgm:cxn modelId="{06EB804F-80FF-4DB5-8E3D-A24ECAA4472F}" type="presOf" srcId="{3FDDDB6B-0F64-4997-9F69-12E01906EBF1}" destId="{6C84E473-7A81-4633-831D-141F87A005F8}" srcOrd="0" destOrd="0" presId="urn:microsoft.com/office/officeart/2005/8/layout/hList9"/>
    <dgm:cxn modelId="{30A256F8-B313-47D6-AA01-64F3797B4037}" srcId="{18B94B51-25CB-45FD-AAB5-9BC0F2D86DFF}" destId="{DEDC50E8-5462-4E70-9D99-1B17B6D39802}" srcOrd="2" destOrd="0" parTransId="{5EB5F072-4B83-4060-BB72-BC634E02FB5E}" sibTransId="{4C6325A5-2942-4F1C-B084-DAB39EF532E9}"/>
    <dgm:cxn modelId="{53309E4D-A907-424F-B9DF-A59D2D7591D5}" srcId="{1010D238-FB51-47C6-AEC9-BE4320B38B9C}" destId="{AA0F9FC7-EF11-4AFF-B5A8-AE5C1BD70888}" srcOrd="2" destOrd="0" parTransId="{34A5B033-0931-42BF-A603-7092ADCEFE48}" sibTransId="{13827374-93F5-47FD-8283-EAE819212889}"/>
    <dgm:cxn modelId="{FE8099A0-64E8-40D4-9046-798730436CB1}" type="presOf" srcId="{1010D238-FB51-47C6-AEC9-BE4320B38B9C}" destId="{E4E1B827-60AC-4A0D-8179-CF02C8B4176E}" srcOrd="0" destOrd="0" presId="urn:microsoft.com/office/officeart/2005/8/layout/hList9"/>
    <dgm:cxn modelId="{977136A8-C2E1-4251-84A5-AA65D7C0F9AB}" type="presOf" srcId="{F5E02CF5-A979-482C-B04F-3FC633A59955}" destId="{27735BBA-C0B1-460A-84C4-E498667DD4B2}" srcOrd="0" destOrd="0" presId="urn:microsoft.com/office/officeart/2005/8/layout/hList9"/>
    <dgm:cxn modelId="{F97A4F6C-1CC7-4254-94BD-18DA8541C347}" type="presOf" srcId="{DEDC50E8-5462-4E70-9D99-1B17B6D39802}" destId="{064B996E-6BCB-4305-AF80-66034EFD5670}" srcOrd="1" destOrd="0" presId="urn:microsoft.com/office/officeart/2005/8/layout/hList9"/>
    <dgm:cxn modelId="{E8B0EBF4-8237-432F-9CED-FF00C4D98CF9}" srcId="{0F9F0ED5-F02A-400D-8481-0C09B102EAF4}" destId="{FFB57A2B-E170-4465-942E-9F43DB292E3D}" srcOrd="1" destOrd="0" parTransId="{37C34D41-A90B-47DF-AA7A-3CAD95C2CFA2}" sibTransId="{95908C11-B761-4CB6-8BC0-E27A572B184F}"/>
    <dgm:cxn modelId="{2075D178-9D5C-4C87-86CF-9F1B3D9E518F}" type="presOf" srcId="{18B94B51-25CB-45FD-AAB5-9BC0F2D86DFF}" destId="{0F0CF420-D880-413A-A812-FC1D3B4889F1}" srcOrd="0" destOrd="0" presId="urn:microsoft.com/office/officeart/2005/8/layout/hList9"/>
    <dgm:cxn modelId="{F2899D93-AD60-4386-A77D-CF7DB8270448}" type="presOf" srcId="{F5E02CF5-A979-482C-B04F-3FC633A59955}" destId="{2C102498-A7F9-4935-BE4C-6C71CACA0A2B}" srcOrd="1" destOrd="0" presId="urn:microsoft.com/office/officeart/2005/8/layout/hList9"/>
    <dgm:cxn modelId="{A032D085-B58B-40A5-850E-3692FF348CE0}" type="presOf" srcId="{FFB57A2B-E170-4465-942E-9F43DB292E3D}" destId="{72127C05-DD11-478A-9D36-458947742334}" srcOrd="1" destOrd="0" presId="urn:microsoft.com/office/officeart/2005/8/layout/hList9"/>
    <dgm:cxn modelId="{2E693E17-BD28-4008-8638-D6F446625A31}" type="presOf" srcId="{36E993C9-66CF-4726-A840-E371EA7365C9}" destId="{49CF51D4-EA94-488E-9FDA-C10420F49B9B}" srcOrd="0" destOrd="0" presId="urn:microsoft.com/office/officeart/2005/8/layout/hList9"/>
    <dgm:cxn modelId="{ACC237CF-0093-4DBA-BAE9-426B9FEA73AE}" srcId="{18B94B51-25CB-45FD-AAB5-9BC0F2D86DFF}" destId="{4E5004FD-247D-476B-BB6D-759F4C50941B}" srcOrd="0" destOrd="0" parTransId="{E15B04EE-85CE-46A4-96AC-519ECF962356}" sibTransId="{5F3AC01A-77CF-48FF-A738-DDDE6391261B}"/>
    <dgm:cxn modelId="{7EDB5D56-DB86-4D1E-8BC9-7A3F8023AD48}" type="presOf" srcId="{2E31307E-BF2F-440C-BCBF-1A92745DE201}" destId="{F318DD30-FC5A-440D-9988-C120D6F97852}" srcOrd="0" destOrd="0" presId="urn:microsoft.com/office/officeart/2005/8/layout/hList9"/>
    <dgm:cxn modelId="{462A6BD2-D8F0-46AC-9AE4-23CAE59DDF5F}" type="presOf" srcId="{DEDC50E8-5462-4E70-9D99-1B17B6D39802}" destId="{05E4D00E-81EE-4369-A116-4E6FADB188B5}" srcOrd="0" destOrd="0" presId="urn:microsoft.com/office/officeart/2005/8/layout/hList9"/>
    <dgm:cxn modelId="{65F3A714-6236-4D76-8799-77463CA05F76}" type="presOf" srcId="{2E31307E-BF2F-440C-BCBF-1A92745DE201}" destId="{23E6D3DC-D99B-4186-B294-91E7FFE0440C}" srcOrd="1" destOrd="0" presId="urn:microsoft.com/office/officeart/2005/8/layout/hList9"/>
    <dgm:cxn modelId="{214CFBAA-EEB3-41A6-B243-2784B432AFD8}" srcId="{0F9F0ED5-F02A-400D-8481-0C09B102EAF4}" destId="{3FDDDB6B-0F64-4997-9F69-12E01906EBF1}" srcOrd="0" destOrd="0" parTransId="{B02E7077-3CCE-43C2-A2E9-3E33A03CEDDA}" sibTransId="{FCD90988-C052-4F5B-94F0-C0441EAB67C7}"/>
    <dgm:cxn modelId="{CED3E2E8-805E-4411-9E4F-4C87A061591B}" type="presOf" srcId="{36E993C9-66CF-4726-A840-E371EA7365C9}" destId="{BECE80DF-DE5E-4028-8C34-479A4D442C8B}" srcOrd="1" destOrd="0" presId="urn:microsoft.com/office/officeart/2005/8/layout/hList9"/>
    <dgm:cxn modelId="{89646E09-91DE-408A-9A1F-C42B3DB56285}" type="presParOf" srcId="{E4E1B827-60AC-4A0D-8179-CF02C8B4176E}" destId="{81134B8D-80A1-4611-B8F5-C9B91EC34A4B}" srcOrd="0" destOrd="0" presId="urn:microsoft.com/office/officeart/2005/8/layout/hList9"/>
    <dgm:cxn modelId="{29A918C3-0077-4656-ADEB-E6BB4C09A7B9}" type="presParOf" srcId="{E4E1B827-60AC-4A0D-8179-CF02C8B4176E}" destId="{FAA0687A-AA00-4A6B-B100-E21897ECBD8E}" srcOrd="1" destOrd="0" presId="urn:microsoft.com/office/officeart/2005/8/layout/hList9"/>
    <dgm:cxn modelId="{FC246ECC-7B9E-4B44-97ED-4E4EE5E29A01}" type="presParOf" srcId="{FAA0687A-AA00-4A6B-B100-E21897ECBD8E}" destId="{B77D6584-5D14-4B83-9797-37DD6D2BC5B6}" srcOrd="0" destOrd="0" presId="urn:microsoft.com/office/officeart/2005/8/layout/hList9"/>
    <dgm:cxn modelId="{29F5C225-F86F-4656-8D96-0C31FB55C606}" type="presParOf" srcId="{FAA0687A-AA00-4A6B-B100-E21897ECBD8E}" destId="{B1F75C85-B97A-4AA1-9BBB-EFE98F8C1E07}" srcOrd="1" destOrd="0" presId="urn:microsoft.com/office/officeart/2005/8/layout/hList9"/>
    <dgm:cxn modelId="{618AA202-B972-4394-B38C-375EC32E9DDD}" type="presParOf" srcId="{B1F75C85-B97A-4AA1-9BBB-EFE98F8C1E07}" destId="{219005CA-0C6B-48E4-865D-9F030E249A3C}" srcOrd="0" destOrd="0" presId="urn:microsoft.com/office/officeart/2005/8/layout/hList9"/>
    <dgm:cxn modelId="{5DDB4135-3C26-4A4A-88D9-2B78D75A25D9}" type="presParOf" srcId="{B1F75C85-B97A-4AA1-9BBB-EFE98F8C1E07}" destId="{209447FD-47EA-47DE-AA72-DDAC612C6441}" srcOrd="1" destOrd="0" presId="urn:microsoft.com/office/officeart/2005/8/layout/hList9"/>
    <dgm:cxn modelId="{064FF0F5-1BE2-423D-A077-C7616738D3EE}" type="presParOf" srcId="{FAA0687A-AA00-4A6B-B100-E21897ECBD8E}" destId="{1B161159-83DE-4707-9C19-1402985B5C6D}" srcOrd="2" destOrd="0" presId="urn:microsoft.com/office/officeart/2005/8/layout/hList9"/>
    <dgm:cxn modelId="{D5FB8D4E-B751-45AE-8030-20336C5EFDFB}" type="presParOf" srcId="{1B161159-83DE-4707-9C19-1402985B5C6D}" destId="{43920647-8628-4958-A83A-689AD9D4D6A4}" srcOrd="0" destOrd="0" presId="urn:microsoft.com/office/officeart/2005/8/layout/hList9"/>
    <dgm:cxn modelId="{DBC9D46B-90E9-47E9-9D29-C4DFF19038DE}" type="presParOf" srcId="{1B161159-83DE-4707-9C19-1402985B5C6D}" destId="{31D4E06D-C6A2-4B02-8155-5EF234ED1AC8}" srcOrd="1" destOrd="0" presId="urn:microsoft.com/office/officeart/2005/8/layout/hList9"/>
    <dgm:cxn modelId="{D1A688D8-1496-4228-8729-6C69A1E87044}" type="presParOf" srcId="{FAA0687A-AA00-4A6B-B100-E21897ECBD8E}" destId="{3C909CD5-67E2-4E33-B610-557C9C9CFD68}" srcOrd="3" destOrd="0" presId="urn:microsoft.com/office/officeart/2005/8/layout/hList9"/>
    <dgm:cxn modelId="{BAC2B994-A6A2-4577-BA89-22A33B870B3A}" type="presParOf" srcId="{3C909CD5-67E2-4E33-B610-557C9C9CFD68}" destId="{05E4D00E-81EE-4369-A116-4E6FADB188B5}" srcOrd="0" destOrd="0" presId="urn:microsoft.com/office/officeart/2005/8/layout/hList9"/>
    <dgm:cxn modelId="{3F264D12-7519-4B4C-9227-19A05A297B61}" type="presParOf" srcId="{3C909CD5-67E2-4E33-B610-557C9C9CFD68}" destId="{064B996E-6BCB-4305-AF80-66034EFD5670}" srcOrd="1" destOrd="0" presId="urn:microsoft.com/office/officeart/2005/8/layout/hList9"/>
    <dgm:cxn modelId="{81FB7F77-4ED5-40BB-8ED6-0B538F86D0DE}" type="presParOf" srcId="{FAA0687A-AA00-4A6B-B100-E21897ECBD8E}" destId="{03FB90F3-D579-446C-9C27-551C50E9A622}" srcOrd="4" destOrd="0" presId="urn:microsoft.com/office/officeart/2005/8/layout/hList9"/>
    <dgm:cxn modelId="{DC0A9CC4-6B4E-4B3F-8752-D3550F547F8A}" type="presParOf" srcId="{03FB90F3-D579-446C-9C27-551C50E9A622}" destId="{27735BBA-C0B1-460A-84C4-E498667DD4B2}" srcOrd="0" destOrd="0" presId="urn:microsoft.com/office/officeart/2005/8/layout/hList9"/>
    <dgm:cxn modelId="{45B51C8E-9DA7-401A-9862-B7B9701D0B9F}" type="presParOf" srcId="{03FB90F3-D579-446C-9C27-551C50E9A622}" destId="{2C102498-A7F9-4935-BE4C-6C71CACA0A2B}" srcOrd="1" destOrd="0" presId="urn:microsoft.com/office/officeart/2005/8/layout/hList9"/>
    <dgm:cxn modelId="{CC54E160-F9B8-461D-AB49-29B4BAA3B7A6}" type="presParOf" srcId="{E4E1B827-60AC-4A0D-8179-CF02C8B4176E}" destId="{59A6499A-7D41-4C2F-BC00-428291B47094}" srcOrd="2" destOrd="0" presId="urn:microsoft.com/office/officeart/2005/8/layout/hList9"/>
    <dgm:cxn modelId="{A851AEEE-6058-428E-86E1-E0A7BDCBD3F1}" type="presParOf" srcId="{E4E1B827-60AC-4A0D-8179-CF02C8B4176E}" destId="{0F0CF420-D880-413A-A812-FC1D3B4889F1}" srcOrd="3" destOrd="0" presId="urn:microsoft.com/office/officeart/2005/8/layout/hList9"/>
    <dgm:cxn modelId="{AC9D11CB-E619-4625-91D4-7F101205FA39}" type="presParOf" srcId="{E4E1B827-60AC-4A0D-8179-CF02C8B4176E}" destId="{A7E42D56-91E6-46C0-8ED1-BEF7BF17CA94}" srcOrd="4" destOrd="0" presId="urn:microsoft.com/office/officeart/2005/8/layout/hList9"/>
    <dgm:cxn modelId="{B62C93D0-8EA2-4E19-8F0F-7B5DFB52A00B}" type="presParOf" srcId="{E4E1B827-60AC-4A0D-8179-CF02C8B4176E}" destId="{16AC45DD-05C0-4DC4-9E5B-2D6905CFB3D6}" srcOrd="5" destOrd="0" presId="urn:microsoft.com/office/officeart/2005/8/layout/hList9"/>
    <dgm:cxn modelId="{CFA0B6CF-1383-41D0-BDD7-406782A8F242}" type="presParOf" srcId="{E4E1B827-60AC-4A0D-8179-CF02C8B4176E}" destId="{3650A09E-C524-4904-A122-E913978C0476}" srcOrd="6" destOrd="0" presId="urn:microsoft.com/office/officeart/2005/8/layout/hList9"/>
    <dgm:cxn modelId="{0DD005DA-BA75-4AAB-ADE9-3F56B2C81F92}" type="presParOf" srcId="{3650A09E-C524-4904-A122-E913978C0476}" destId="{CD45BF87-9EBF-4C7D-9508-B2C350908D17}" srcOrd="0" destOrd="0" presId="urn:microsoft.com/office/officeart/2005/8/layout/hList9"/>
    <dgm:cxn modelId="{FE7FC05D-1C9E-4B81-9B4C-7BBC3F1AB822}" type="presParOf" srcId="{3650A09E-C524-4904-A122-E913978C0476}" destId="{EC6B565F-0603-4962-B654-6D9A813B7E56}" srcOrd="1" destOrd="0" presId="urn:microsoft.com/office/officeart/2005/8/layout/hList9"/>
    <dgm:cxn modelId="{E897CF30-432A-4C55-9795-361EC1151A2D}" type="presParOf" srcId="{EC6B565F-0603-4962-B654-6D9A813B7E56}" destId="{6C84E473-7A81-4633-831D-141F87A005F8}" srcOrd="0" destOrd="0" presId="urn:microsoft.com/office/officeart/2005/8/layout/hList9"/>
    <dgm:cxn modelId="{2124E40C-D55B-4678-81FB-C2F06F672EDF}" type="presParOf" srcId="{EC6B565F-0603-4962-B654-6D9A813B7E56}" destId="{A7B5AF88-8FF0-43A9-8498-10060E623C77}" srcOrd="1" destOrd="0" presId="urn:microsoft.com/office/officeart/2005/8/layout/hList9"/>
    <dgm:cxn modelId="{BB805C5A-6D02-4CA5-BED5-03FC13E3FC7D}" type="presParOf" srcId="{3650A09E-C524-4904-A122-E913978C0476}" destId="{7428095B-5E10-41D1-A732-178743F7D1D5}" srcOrd="2" destOrd="0" presId="urn:microsoft.com/office/officeart/2005/8/layout/hList9"/>
    <dgm:cxn modelId="{E8624DF8-6602-4E78-A66F-FEE881ADDA1B}" type="presParOf" srcId="{7428095B-5E10-41D1-A732-178743F7D1D5}" destId="{0B75528C-B633-4F0A-BDC8-DFC7C482A214}" srcOrd="0" destOrd="0" presId="urn:microsoft.com/office/officeart/2005/8/layout/hList9"/>
    <dgm:cxn modelId="{8FFB8153-3B40-491A-A2FB-40F54FF1655C}" type="presParOf" srcId="{7428095B-5E10-41D1-A732-178743F7D1D5}" destId="{72127C05-DD11-478A-9D36-458947742334}" srcOrd="1" destOrd="0" presId="urn:microsoft.com/office/officeart/2005/8/layout/hList9"/>
    <dgm:cxn modelId="{6A227E73-1966-4DEE-BF96-C0E0123D6D7E}" type="presParOf" srcId="{E4E1B827-60AC-4A0D-8179-CF02C8B4176E}" destId="{425A0943-B796-4E68-A9CD-B1453B50CA03}" srcOrd="7" destOrd="0" presId="urn:microsoft.com/office/officeart/2005/8/layout/hList9"/>
    <dgm:cxn modelId="{233C4968-86A7-4A56-973E-3E229E4F6FFC}" type="presParOf" srcId="{E4E1B827-60AC-4A0D-8179-CF02C8B4176E}" destId="{BCE4B423-FBF5-425E-924F-17746D5B8F96}" srcOrd="8" destOrd="0" presId="urn:microsoft.com/office/officeart/2005/8/layout/hList9"/>
    <dgm:cxn modelId="{A9E9F719-44C3-439D-A0E4-E6D14340003F}" type="presParOf" srcId="{E4E1B827-60AC-4A0D-8179-CF02C8B4176E}" destId="{6BBACAE2-5DCC-4427-8A8C-252C42A8C558}" srcOrd="9" destOrd="0" presId="urn:microsoft.com/office/officeart/2005/8/layout/hList9"/>
    <dgm:cxn modelId="{0A5351AB-28A5-4688-920C-AA709D148DED}" type="presParOf" srcId="{E4E1B827-60AC-4A0D-8179-CF02C8B4176E}" destId="{5EEA522B-FD73-4254-AB45-8A39C4E54806}" srcOrd="10" destOrd="0" presId="urn:microsoft.com/office/officeart/2005/8/layout/hList9"/>
    <dgm:cxn modelId="{F932D01E-DB82-4DA3-BDD8-AA64B4206692}" type="presParOf" srcId="{E4E1B827-60AC-4A0D-8179-CF02C8B4176E}" destId="{904571D2-29E3-4352-A01F-9A8605A39FF4}" srcOrd="11" destOrd="0" presId="urn:microsoft.com/office/officeart/2005/8/layout/hList9"/>
    <dgm:cxn modelId="{664A6A66-FED5-4B39-8413-71DE385398F6}" type="presParOf" srcId="{904571D2-29E3-4352-A01F-9A8605A39FF4}" destId="{64F3F3C2-9822-4125-AF14-2AB6A15A0A31}" srcOrd="0" destOrd="0" presId="urn:microsoft.com/office/officeart/2005/8/layout/hList9"/>
    <dgm:cxn modelId="{9AC3575D-65DC-455E-900E-DAC8939AB266}" type="presParOf" srcId="{904571D2-29E3-4352-A01F-9A8605A39FF4}" destId="{E05D42AB-E90B-46CA-A5F4-1FA5C8A87D61}" srcOrd="1" destOrd="0" presId="urn:microsoft.com/office/officeart/2005/8/layout/hList9"/>
    <dgm:cxn modelId="{EE8CC3F6-B871-4071-932B-66F0F8DE8229}" type="presParOf" srcId="{E05D42AB-E90B-46CA-A5F4-1FA5C8A87D61}" destId="{49CF51D4-EA94-488E-9FDA-C10420F49B9B}" srcOrd="0" destOrd="0" presId="urn:microsoft.com/office/officeart/2005/8/layout/hList9"/>
    <dgm:cxn modelId="{53037EA6-FBF6-4C48-83DC-0CD4293AC27F}" type="presParOf" srcId="{E05D42AB-E90B-46CA-A5F4-1FA5C8A87D61}" destId="{BECE80DF-DE5E-4028-8C34-479A4D442C8B}" srcOrd="1" destOrd="0" presId="urn:microsoft.com/office/officeart/2005/8/layout/hList9"/>
    <dgm:cxn modelId="{FEB77FBC-EA30-4461-A108-B0B3883C160D}" type="presParOf" srcId="{904571D2-29E3-4352-A01F-9A8605A39FF4}" destId="{8DBF3368-9D15-4C0A-B9E0-3A57ABCEA56A}" srcOrd="2" destOrd="0" presId="urn:microsoft.com/office/officeart/2005/8/layout/hList9"/>
    <dgm:cxn modelId="{AFB14228-9D2C-47DF-A8B8-D95AE6471505}" type="presParOf" srcId="{8DBF3368-9D15-4C0A-B9E0-3A57ABCEA56A}" destId="{F318DD30-FC5A-440D-9988-C120D6F97852}" srcOrd="0" destOrd="0" presId="urn:microsoft.com/office/officeart/2005/8/layout/hList9"/>
    <dgm:cxn modelId="{E38926EB-9023-4E66-BF59-DFA045D7E9E3}" type="presParOf" srcId="{8DBF3368-9D15-4C0A-B9E0-3A57ABCEA56A}" destId="{23E6D3DC-D99B-4186-B294-91E7FFE0440C}" srcOrd="1" destOrd="0" presId="urn:microsoft.com/office/officeart/2005/8/layout/hList9"/>
    <dgm:cxn modelId="{C8F7A947-F15E-46F2-B3B2-988BE132704D}" type="presParOf" srcId="{E4E1B827-60AC-4A0D-8179-CF02C8B4176E}" destId="{7CBDB54A-AE20-4615-AA49-A5659EBA0742}" srcOrd="12" destOrd="0" presId="urn:microsoft.com/office/officeart/2005/8/layout/hList9"/>
    <dgm:cxn modelId="{15102CA1-2E2F-47A8-B8B5-D65530582B29}" type="presParOf" srcId="{E4E1B827-60AC-4A0D-8179-CF02C8B4176E}" destId="{B868963C-11C7-42B9-A074-F5001EAB51F4}" srcOrd="1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020299-BDC9-46E6-953B-FAD821DF36B3}">
      <dsp:nvSpPr>
        <dsp:cNvPr id="0" name=""/>
        <dsp:cNvSpPr/>
      </dsp:nvSpPr>
      <dsp:spPr>
        <a:xfrm rot="10800000">
          <a:off x="1021544" y="468"/>
          <a:ext cx="3231921" cy="82995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87" tIns="41910" rIns="78232" bIns="4191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Уплата налогов гражданином</a:t>
          </a:r>
          <a:r>
            <a:rPr lang="ru-RU" sz="900" kern="1200" dirty="0" smtClean="0">
              <a:solidFill>
                <a:schemeClr val="tx1"/>
              </a:solidFill>
            </a:rPr>
            <a:t>.</a:t>
          </a:r>
          <a:endParaRPr lang="ru-RU" sz="900" kern="1200" dirty="0">
            <a:solidFill>
              <a:schemeClr val="tx1"/>
            </a:solidFill>
          </a:endParaRPr>
        </a:p>
      </dsp:txBody>
      <dsp:txXfrm rot="10800000">
        <a:off x="1021544" y="468"/>
        <a:ext cx="3231921" cy="829954"/>
      </dsp:txXfrm>
    </dsp:sp>
    <dsp:sp modelId="{084D3E1F-A6EA-4A38-B050-71E7A615236C}">
      <dsp:nvSpPr>
        <dsp:cNvPr id="0" name=""/>
        <dsp:cNvSpPr/>
      </dsp:nvSpPr>
      <dsp:spPr>
        <a:xfrm>
          <a:off x="606566" y="468"/>
          <a:ext cx="829954" cy="82995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E3E3F-B795-4C14-98EA-EA39A524F91A}">
      <dsp:nvSpPr>
        <dsp:cNvPr id="0" name=""/>
        <dsp:cNvSpPr/>
      </dsp:nvSpPr>
      <dsp:spPr>
        <a:xfrm rot="10800000">
          <a:off x="1021544" y="1078171"/>
          <a:ext cx="3231921" cy="82995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87" tIns="41910" rIns="78232" bIns="41910" numCol="1" spcCol="1270" anchor="ctr" anchorCtr="0">
          <a:noAutofit/>
        </a:bodyPr>
        <a:lstStyle/>
        <a:p>
          <a:pPr lvl="0" algn="ctr" defTabSz="466725">
            <a:lnSpc>
              <a:spcPct val="90000"/>
            </a:lnSpc>
            <a:spcBef>
              <a:spcPct val="0"/>
            </a:spcBef>
            <a:spcAft>
              <a:spcPct val="35000"/>
            </a:spcAft>
          </a:pPr>
          <a:r>
            <a:rPr lang="ru-RU" sz="1050" kern="1200" dirty="0" smtClean="0">
              <a:solidFill>
                <a:schemeClr val="tx1"/>
              </a:solidFill>
            </a:rPr>
            <a:t>Получение гражданином государственных и муниципальных услуг.</a:t>
          </a:r>
          <a:endParaRPr lang="ru-RU" sz="1050" kern="1200" dirty="0">
            <a:solidFill>
              <a:schemeClr val="tx1"/>
            </a:solidFill>
          </a:endParaRPr>
        </a:p>
      </dsp:txBody>
      <dsp:txXfrm rot="10800000">
        <a:off x="1021544" y="1078171"/>
        <a:ext cx="3231921" cy="829954"/>
      </dsp:txXfrm>
    </dsp:sp>
    <dsp:sp modelId="{76CD48BA-F597-468E-AA6B-A2178666363F}">
      <dsp:nvSpPr>
        <dsp:cNvPr id="0" name=""/>
        <dsp:cNvSpPr/>
      </dsp:nvSpPr>
      <dsp:spPr>
        <a:xfrm>
          <a:off x="606566" y="1078171"/>
          <a:ext cx="829954" cy="82995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EB1751-7A10-4982-8D6E-CB779781C867}">
      <dsp:nvSpPr>
        <dsp:cNvPr id="0" name=""/>
        <dsp:cNvSpPr/>
      </dsp:nvSpPr>
      <dsp:spPr>
        <a:xfrm rot="10800000">
          <a:off x="1021544" y="2155873"/>
          <a:ext cx="3231921" cy="82995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87" tIns="41910" rIns="78232" bIns="4191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Предоставление гражданину открытой информации о бюджете</a:t>
          </a:r>
          <a:r>
            <a:rPr lang="ru-RU" sz="900" kern="1200" dirty="0" smtClean="0">
              <a:solidFill>
                <a:schemeClr val="tx1"/>
              </a:solidFill>
            </a:rPr>
            <a:t>.</a:t>
          </a:r>
          <a:endParaRPr lang="ru-RU" sz="900" kern="1200" dirty="0">
            <a:solidFill>
              <a:schemeClr val="tx1"/>
            </a:solidFill>
          </a:endParaRPr>
        </a:p>
      </dsp:txBody>
      <dsp:txXfrm rot="10800000">
        <a:off x="1021544" y="2155873"/>
        <a:ext cx="3231921" cy="829954"/>
      </dsp:txXfrm>
    </dsp:sp>
    <dsp:sp modelId="{CDFF75DE-DF5B-493D-8911-C521175012D2}">
      <dsp:nvSpPr>
        <dsp:cNvPr id="0" name=""/>
        <dsp:cNvSpPr/>
      </dsp:nvSpPr>
      <dsp:spPr>
        <a:xfrm>
          <a:off x="606566" y="2155873"/>
          <a:ext cx="829954" cy="82995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53BB24-E120-4381-A6FD-900189F5AEEB}">
      <dsp:nvSpPr>
        <dsp:cNvPr id="0" name=""/>
        <dsp:cNvSpPr/>
      </dsp:nvSpPr>
      <dsp:spPr>
        <a:xfrm rot="10800000">
          <a:off x="1021544" y="3233576"/>
          <a:ext cx="3231921" cy="82995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87" tIns="34290" rIns="64008" bIns="34290"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rPr>
            <a:t>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 Бюджет принимается с учетом предложений жителей города, данных в ходе публичных слушаний.</a:t>
          </a:r>
          <a:endParaRPr lang="ru-RU" sz="900" kern="1200" dirty="0">
            <a:solidFill>
              <a:schemeClr val="tx1"/>
            </a:solidFill>
          </a:endParaRPr>
        </a:p>
      </dsp:txBody>
      <dsp:txXfrm rot="10800000">
        <a:off x="1021544" y="3233576"/>
        <a:ext cx="3231921" cy="829954"/>
      </dsp:txXfrm>
    </dsp:sp>
    <dsp:sp modelId="{19941BCC-E4DF-4DA0-8BB9-66B73BCB2917}">
      <dsp:nvSpPr>
        <dsp:cNvPr id="0" name=""/>
        <dsp:cNvSpPr/>
      </dsp:nvSpPr>
      <dsp:spPr>
        <a:xfrm>
          <a:off x="606566" y="3233576"/>
          <a:ext cx="829954" cy="829954"/>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61C7CE-2E55-40A9-BCBD-1CB910494DDF}">
      <dsp:nvSpPr>
        <dsp:cNvPr id="0" name=""/>
        <dsp:cNvSpPr/>
      </dsp:nvSpPr>
      <dsp:spPr>
        <a:xfrm>
          <a:off x="1187162" y="809835"/>
          <a:ext cx="840987" cy="684584"/>
        </a:xfrm>
        <a:prstGeom prst="ellipse">
          <a:avLst/>
        </a:prstGeom>
        <a:blipFill rotWithShape="0">
          <a:blip xmlns:r="http://schemas.openxmlformats.org/officeDocument/2006/relationships" r:embed="rId1"/>
          <a:stretch>
            <a:fillRect/>
          </a:stretch>
        </a:blip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ru-RU" sz="1200" kern="1200" dirty="0"/>
        </a:p>
      </dsp:txBody>
      <dsp:txXfrm>
        <a:off x="1187162" y="809835"/>
        <a:ext cx="840987" cy="684584"/>
      </dsp:txXfrm>
    </dsp:sp>
    <dsp:sp modelId="{DD0E1DD0-A5C7-4639-8370-A163986161E8}">
      <dsp:nvSpPr>
        <dsp:cNvPr id="0" name=""/>
        <dsp:cNvSpPr/>
      </dsp:nvSpPr>
      <dsp:spPr>
        <a:xfrm rot="16200000">
          <a:off x="1553822" y="608390"/>
          <a:ext cx="107665" cy="205840"/>
        </a:xfrm>
        <a:prstGeom prst="rightArrow">
          <a:avLst>
            <a:gd name="adj1" fmla="val 60000"/>
            <a:gd name="adj2" fmla="val 50000"/>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6200000">
        <a:off x="1553822" y="608390"/>
        <a:ext cx="107665" cy="205840"/>
      </dsp:txXfrm>
    </dsp:sp>
    <dsp:sp modelId="{4F9F66B6-6EF3-4BBF-83A7-01FE775765EE}">
      <dsp:nvSpPr>
        <dsp:cNvPr id="0" name=""/>
        <dsp:cNvSpPr/>
      </dsp:nvSpPr>
      <dsp:spPr>
        <a:xfrm>
          <a:off x="962858" y="1277"/>
          <a:ext cx="1289593" cy="605414"/>
        </a:xfrm>
        <a:prstGeom prst="ellipse">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tabLst>
              <a:tab pos="0" algn="l"/>
              <a:tab pos="93663" algn="l"/>
            </a:tabLst>
          </a:pPr>
          <a:r>
            <a:rPr lang="ru-RU" sz="1000" kern="1200" dirty="0" smtClean="0"/>
            <a:t>Образование</a:t>
          </a:r>
          <a:endParaRPr lang="ru-RU" sz="1000" kern="1200" dirty="0"/>
        </a:p>
      </dsp:txBody>
      <dsp:txXfrm>
        <a:off x="962858" y="1277"/>
        <a:ext cx="1289593" cy="605414"/>
      </dsp:txXfrm>
    </dsp:sp>
    <dsp:sp modelId="{5AB538FF-A658-4BF5-887B-1E9B5B67CDC5}">
      <dsp:nvSpPr>
        <dsp:cNvPr id="0" name=""/>
        <dsp:cNvSpPr/>
      </dsp:nvSpPr>
      <dsp:spPr>
        <a:xfrm rot="75384">
          <a:off x="2057034" y="1059830"/>
          <a:ext cx="69990" cy="205840"/>
        </a:xfrm>
        <a:prstGeom prst="rightArrow">
          <a:avLst>
            <a:gd name="adj1" fmla="val 60000"/>
            <a:gd name="adj2" fmla="val 50000"/>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75384">
        <a:off x="2057034" y="1059830"/>
        <a:ext cx="69990" cy="205840"/>
      </dsp:txXfrm>
    </dsp:sp>
    <dsp:sp modelId="{B2DD9016-73A9-4C4B-9496-173DE0487AE7}">
      <dsp:nvSpPr>
        <dsp:cNvPr id="0" name=""/>
        <dsp:cNvSpPr/>
      </dsp:nvSpPr>
      <dsp:spPr>
        <a:xfrm>
          <a:off x="2159726" y="872132"/>
          <a:ext cx="967016" cy="605414"/>
        </a:xfrm>
        <a:prstGeom prst="ellipse">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Культура </a:t>
          </a:r>
          <a:endParaRPr lang="ru-RU" sz="1000" kern="1200" dirty="0"/>
        </a:p>
      </dsp:txBody>
      <dsp:txXfrm>
        <a:off x="2159726" y="872132"/>
        <a:ext cx="967016" cy="605414"/>
      </dsp:txXfrm>
    </dsp:sp>
    <dsp:sp modelId="{F7FD2506-E767-4736-B63C-A1B55B2CF1CF}">
      <dsp:nvSpPr>
        <dsp:cNvPr id="0" name=""/>
        <dsp:cNvSpPr/>
      </dsp:nvSpPr>
      <dsp:spPr>
        <a:xfrm rot="5400000">
          <a:off x="1553822" y="1490024"/>
          <a:ext cx="107665" cy="205840"/>
        </a:xfrm>
        <a:prstGeom prst="rightArrow">
          <a:avLst>
            <a:gd name="adj1" fmla="val 60000"/>
            <a:gd name="adj2" fmla="val 50000"/>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5400000">
        <a:off x="1553822" y="1490024"/>
        <a:ext cx="107665" cy="205840"/>
      </dsp:txXfrm>
    </dsp:sp>
    <dsp:sp modelId="{DC0C0489-D5F6-4860-8ADE-8E8AE708F23F}">
      <dsp:nvSpPr>
        <dsp:cNvPr id="0" name=""/>
        <dsp:cNvSpPr/>
      </dsp:nvSpPr>
      <dsp:spPr>
        <a:xfrm>
          <a:off x="1034866" y="1697563"/>
          <a:ext cx="1145577" cy="605414"/>
        </a:xfrm>
        <a:prstGeom prst="ellipse">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Социальная политика</a:t>
          </a:r>
          <a:endParaRPr lang="ru-RU" sz="1000" kern="1200" dirty="0"/>
        </a:p>
      </dsp:txBody>
      <dsp:txXfrm>
        <a:off x="1034866" y="1697563"/>
        <a:ext cx="1145577" cy="605414"/>
      </dsp:txXfrm>
    </dsp:sp>
    <dsp:sp modelId="{A9BD8B71-C645-42C0-A65A-3DAD2131FD36}">
      <dsp:nvSpPr>
        <dsp:cNvPr id="0" name=""/>
        <dsp:cNvSpPr/>
      </dsp:nvSpPr>
      <dsp:spPr>
        <a:xfrm rot="10931247">
          <a:off x="1096451" y="1030912"/>
          <a:ext cx="64459" cy="205840"/>
        </a:xfrm>
        <a:prstGeom prst="rightArrow">
          <a:avLst>
            <a:gd name="adj1" fmla="val 60000"/>
            <a:gd name="adj2" fmla="val 50000"/>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931247">
        <a:off x="1096451" y="1030912"/>
        <a:ext cx="64459" cy="205840"/>
      </dsp:txXfrm>
    </dsp:sp>
    <dsp:sp modelId="{0A658A0A-A9C1-4A22-974A-9EF823C0A2E3}">
      <dsp:nvSpPr>
        <dsp:cNvPr id="0" name=""/>
        <dsp:cNvSpPr/>
      </dsp:nvSpPr>
      <dsp:spPr>
        <a:xfrm>
          <a:off x="77110" y="809865"/>
          <a:ext cx="989943" cy="605414"/>
        </a:xfrm>
        <a:prstGeom prst="ellipse">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t>Физическая культура и спорт</a:t>
          </a:r>
          <a:endParaRPr lang="ru-RU" sz="900" kern="1200" dirty="0"/>
        </a:p>
      </dsp:txBody>
      <dsp:txXfrm>
        <a:off x="77110" y="809865"/>
        <a:ext cx="989943" cy="60541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D4C8C3-87AA-49AD-9FD5-45CD644F2B33}">
      <dsp:nvSpPr>
        <dsp:cNvPr id="0" name=""/>
        <dsp:cNvSpPr/>
      </dsp:nvSpPr>
      <dsp:spPr>
        <a:xfrm>
          <a:off x="2024948" y="1359"/>
          <a:ext cx="5713227" cy="260771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itchFamily="18" charset="0"/>
              <a:cs typeface="Times New Roman" pitchFamily="18" charset="0"/>
            </a:rPr>
            <a:t>Решение Совета депутатов г.о. Электросталь от 18.11.2014 № 396/74 (в ред. РСД от 05.08.2020 № 443/75) "Об установлении налога на имущество физических лиц", Налоговый Кодекс Российской Федерации</a:t>
          </a:r>
          <a:endParaRPr lang="ru-RU" sz="11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ru-RU" sz="1100" kern="1200" dirty="0" smtClean="0">
              <a:latin typeface="Times New Roman" pitchFamily="18" charset="0"/>
              <a:cs typeface="Times New Roman" pitchFamily="18" charset="0"/>
            </a:rPr>
            <a:t>Ставки налога: если кадастровая стоимость объекта не превышает 300 млн. руб. – 0,1% для квартир и комнат,  для жилых домов, на землях населенных пунктов в черте городского округа Электросталь; 0,3% для жилых домов, расположенных на территории населенного пункта город Электросталь Московской области, для объектов незавершенного строительства в случае строительства жилого дома, для единых комплексов с </a:t>
          </a:r>
          <a:r>
            <a:rPr lang="ru-RU" sz="1100" kern="1200" dirty="0" err="1" smtClean="0">
              <a:latin typeface="Times New Roman" pitchFamily="18" charset="0"/>
              <a:cs typeface="Times New Roman" pitchFamily="18" charset="0"/>
            </a:rPr>
            <a:t>хотя-бы</a:t>
          </a:r>
          <a:r>
            <a:rPr lang="ru-RU" sz="1100" kern="1200" dirty="0" smtClean="0">
              <a:latin typeface="Times New Roman" pitchFamily="18" charset="0"/>
              <a:cs typeface="Times New Roman" pitchFamily="18" charset="0"/>
            </a:rPr>
            <a:t> одним жилым домом, для гаража и </a:t>
          </a:r>
          <a:r>
            <a:rPr lang="ru-RU" sz="1100" kern="1200" dirty="0" err="1" smtClean="0">
              <a:latin typeface="Times New Roman" pitchFamily="18" charset="0"/>
              <a:cs typeface="Times New Roman" pitchFamily="18" charset="0"/>
            </a:rPr>
            <a:t>машиноместа</a:t>
          </a:r>
          <a:r>
            <a:rPr lang="ru-RU" sz="1100" kern="1200" dirty="0" smtClean="0">
              <a:latin typeface="Times New Roman" pitchFamily="18" charset="0"/>
              <a:cs typeface="Times New Roman" pitchFamily="18" charset="0"/>
            </a:rPr>
            <a:t>, для строений для ведения личного подсобного хозяйства с площадью до 50 кв.м.; 0,5% в отношении прочих объектов налогообложения стоимостью до 300 млн. руб.; 2% для объектов стоимостью выше 300 млн. руб.</a:t>
          </a:r>
          <a:endParaRPr lang="ru-RU" sz="1100" kern="1200" dirty="0">
            <a:latin typeface="Times New Roman" pitchFamily="18" charset="0"/>
            <a:cs typeface="Times New Roman" pitchFamily="18" charset="0"/>
          </a:endParaRPr>
        </a:p>
      </dsp:txBody>
      <dsp:txXfrm>
        <a:off x="2024948" y="1359"/>
        <a:ext cx="5713227" cy="2607717"/>
      </dsp:txXfrm>
    </dsp:sp>
    <dsp:sp modelId="{AF377D4C-3033-43F6-A6C9-0A250F1D318E}">
      <dsp:nvSpPr>
        <dsp:cNvPr id="0" name=""/>
        <dsp:cNvSpPr/>
      </dsp:nvSpPr>
      <dsp:spPr>
        <a:xfrm>
          <a:off x="2176" y="95252"/>
          <a:ext cx="2022771" cy="241993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b="1" kern="1200" dirty="0" smtClean="0">
              <a:ln>
                <a:solidFill>
                  <a:srgbClr val="FF0000"/>
                </a:solidFill>
              </a:ln>
              <a:solidFill>
                <a:schemeClr val="bg2">
                  <a:lumMod val="50000"/>
                </a:schemeClr>
              </a:solidFill>
            </a:rPr>
            <a:t>Налог на имущество физических лиц</a:t>
          </a:r>
          <a:endParaRPr lang="ru-RU" sz="2500" b="1" kern="1200" dirty="0">
            <a:ln>
              <a:solidFill>
                <a:srgbClr val="FF0000"/>
              </a:solidFill>
            </a:ln>
            <a:solidFill>
              <a:schemeClr val="bg2">
                <a:lumMod val="50000"/>
              </a:schemeClr>
            </a:solidFill>
          </a:endParaRPr>
        </a:p>
      </dsp:txBody>
      <dsp:txXfrm>
        <a:off x="2176" y="95252"/>
        <a:ext cx="2022771" cy="2419930"/>
      </dsp:txXfrm>
    </dsp:sp>
    <dsp:sp modelId="{9D723A0D-242A-4B01-8FC8-4A806591D45A}">
      <dsp:nvSpPr>
        <dsp:cNvPr id="0" name=""/>
        <dsp:cNvSpPr/>
      </dsp:nvSpPr>
      <dsp:spPr>
        <a:xfrm>
          <a:off x="1974439" y="2851069"/>
          <a:ext cx="5764851" cy="241993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itchFamily="18" charset="0"/>
              <a:cs typeface="Times New Roman" pitchFamily="18" charset="0"/>
            </a:rPr>
            <a:t>Решение Совета депутатов г.о. Электросталь от 31.10.2017 № 216/37 (в ред. от 26.02.2020 № 411/70) "Об установлении земельного налога", Налоговый Кодекс Российской Федерации</a:t>
          </a:r>
          <a:endParaRPr lang="ru-RU" sz="11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ru-RU" sz="1100" kern="1200" dirty="0" smtClean="0">
              <a:latin typeface="Times New Roman" pitchFamily="18" charset="0"/>
              <a:cs typeface="Times New Roman" pitchFamily="18" charset="0"/>
            </a:rPr>
            <a:t>Ставки налога: 0,3% кадастровой стоимости земельного участка, занятого жилищным фондом, используемого для индивидуального жилищного строительства, занятым жилищным фондом, гаражными кооперативами и используемыми </a:t>
          </a:r>
          <a:r>
            <a:rPr lang="ru-RU" sz="1100" kern="1200" dirty="0" err="1" smtClean="0">
              <a:latin typeface="Times New Roman" pitchFamily="18" charset="0"/>
              <a:cs typeface="Times New Roman" pitchFamily="18" charset="0"/>
            </a:rPr>
            <a:t>сельхозугодьями</a:t>
          </a:r>
          <a:r>
            <a:rPr lang="ru-RU" sz="1100" kern="1200" dirty="0" smtClean="0">
              <a:latin typeface="Times New Roman" pitchFamily="18" charset="0"/>
              <a:cs typeface="Times New Roman" pitchFamily="18" charset="0"/>
            </a:rPr>
            <a:t> в черте города; 1,5% в отношении  неиспользуемых сельхозугодий в черте города и иных земельных участков.</a:t>
          </a:r>
          <a:endParaRPr lang="ru-RU" sz="1100" kern="1200" dirty="0">
            <a:latin typeface="Times New Roman" pitchFamily="18" charset="0"/>
            <a:cs typeface="Times New Roman" pitchFamily="18" charset="0"/>
          </a:endParaRPr>
        </a:p>
      </dsp:txBody>
      <dsp:txXfrm>
        <a:off x="1974439" y="2851069"/>
        <a:ext cx="5764851" cy="2419930"/>
      </dsp:txXfrm>
    </dsp:sp>
    <dsp:sp modelId="{7C6F495E-58D4-448F-9917-B28A67E79253}">
      <dsp:nvSpPr>
        <dsp:cNvPr id="0" name=""/>
        <dsp:cNvSpPr/>
      </dsp:nvSpPr>
      <dsp:spPr>
        <a:xfrm>
          <a:off x="38360" y="2852425"/>
          <a:ext cx="1973377" cy="2419930"/>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b="1" kern="1200" dirty="0" smtClean="0">
              <a:ln>
                <a:solidFill>
                  <a:srgbClr val="FF0000"/>
                </a:solidFill>
              </a:ln>
              <a:solidFill>
                <a:schemeClr val="bg2">
                  <a:lumMod val="50000"/>
                </a:schemeClr>
              </a:solidFill>
            </a:rPr>
            <a:t>Земельный налог</a:t>
          </a:r>
          <a:endParaRPr lang="ru-RU" sz="2500" b="1" kern="1200" dirty="0">
            <a:ln>
              <a:solidFill>
                <a:srgbClr val="FF0000"/>
              </a:solidFill>
            </a:ln>
            <a:solidFill>
              <a:schemeClr val="bg2">
                <a:lumMod val="50000"/>
              </a:schemeClr>
            </a:solidFill>
          </a:endParaRPr>
        </a:p>
      </dsp:txBody>
      <dsp:txXfrm>
        <a:off x="38360" y="2852425"/>
        <a:ext cx="1973377" cy="241993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D3D78E-31D2-4EF2-A115-920D79F0105F}">
      <dsp:nvSpPr>
        <dsp:cNvPr id="0" name=""/>
        <dsp:cNvSpPr/>
      </dsp:nvSpPr>
      <dsp:spPr>
        <a:xfrm>
          <a:off x="1369577" y="0"/>
          <a:ext cx="1509316" cy="1397261"/>
        </a:xfrm>
        <a:prstGeom prst="trapezoid">
          <a:avLst>
            <a:gd name="adj" fmla="val 5401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endParaRPr lang="ru-RU" sz="1400" kern="1200" dirty="0" smtClean="0"/>
        </a:p>
        <a:p>
          <a:pPr lvl="0" algn="ctr" defTabSz="622300">
            <a:lnSpc>
              <a:spcPct val="90000"/>
            </a:lnSpc>
            <a:spcBef>
              <a:spcPct val="0"/>
            </a:spcBef>
            <a:spcAft>
              <a:spcPts val="0"/>
            </a:spcAft>
          </a:pPr>
          <a:endParaRPr lang="ru-RU" sz="1400" kern="1200" dirty="0" smtClean="0"/>
        </a:p>
        <a:p>
          <a:pPr lvl="0" algn="ctr" defTabSz="622300">
            <a:lnSpc>
              <a:spcPct val="90000"/>
            </a:lnSpc>
            <a:spcBef>
              <a:spcPct val="0"/>
            </a:spcBef>
            <a:spcAft>
              <a:spcPts val="0"/>
            </a:spcAft>
          </a:pPr>
          <a:endParaRPr lang="ru-RU" sz="1400" kern="1200" dirty="0" smtClean="0"/>
        </a:p>
        <a:p>
          <a:pPr lvl="0" algn="ctr" defTabSz="622300">
            <a:lnSpc>
              <a:spcPct val="90000"/>
            </a:lnSpc>
            <a:spcBef>
              <a:spcPct val="0"/>
            </a:spcBef>
            <a:spcAft>
              <a:spcPts val="0"/>
            </a:spcAft>
          </a:pPr>
          <a:endParaRPr lang="ru-RU" sz="1400" b="1" kern="1200" dirty="0" smtClean="0"/>
        </a:p>
        <a:p>
          <a:pPr lvl="0" algn="ctr" defTabSz="622300">
            <a:lnSpc>
              <a:spcPct val="90000"/>
            </a:lnSpc>
            <a:spcBef>
              <a:spcPct val="0"/>
            </a:spcBef>
            <a:spcAft>
              <a:spcPts val="0"/>
            </a:spcAft>
          </a:pPr>
          <a:endParaRPr lang="ru-RU" sz="1400" b="1" kern="1200" dirty="0" smtClean="0"/>
        </a:p>
        <a:p>
          <a:pPr lvl="0" algn="ctr" defTabSz="622300">
            <a:lnSpc>
              <a:spcPct val="90000"/>
            </a:lnSpc>
            <a:spcBef>
              <a:spcPct val="0"/>
            </a:spcBef>
            <a:spcAft>
              <a:spcPts val="0"/>
            </a:spcAft>
          </a:pPr>
          <a:r>
            <a:rPr lang="ru-RU" sz="1600" b="0" kern="1200" dirty="0" smtClean="0"/>
            <a:t>Программа</a:t>
          </a:r>
          <a:endParaRPr lang="ru-RU" sz="1600" b="0" kern="1200" dirty="0"/>
        </a:p>
      </dsp:txBody>
      <dsp:txXfrm>
        <a:off x="1369577" y="0"/>
        <a:ext cx="1509316" cy="1397261"/>
      </dsp:txXfrm>
    </dsp:sp>
    <dsp:sp modelId="{BD7F8844-BD48-4FF5-B922-03327E6E88CA}">
      <dsp:nvSpPr>
        <dsp:cNvPr id="0" name=""/>
        <dsp:cNvSpPr/>
      </dsp:nvSpPr>
      <dsp:spPr>
        <a:xfrm>
          <a:off x="1027183" y="1397261"/>
          <a:ext cx="2194105" cy="633948"/>
        </a:xfrm>
        <a:prstGeom prst="trapezoid">
          <a:avLst>
            <a:gd name="adj" fmla="val 5401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Цель</a:t>
          </a:r>
          <a:endParaRPr lang="ru-RU" sz="1600" kern="1200" dirty="0"/>
        </a:p>
      </dsp:txBody>
      <dsp:txXfrm>
        <a:off x="1411151" y="1397261"/>
        <a:ext cx="1426168" cy="633948"/>
      </dsp:txXfrm>
    </dsp:sp>
    <dsp:sp modelId="{45B5A583-8AE0-441E-BA60-2EBA18848940}">
      <dsp:nvSpPr>
        <dsp:cNvPr id="0" name=""/>
        <dsp:cNvSpPr/>
      </dsp:nvSpPr>
      <dsp:spPr>
        <a:xfrm>
          <a:off x="684788" y="2031209"/>
          <a:ext cx="2878894" cy="633948"/>
        </a:xfrm>
        <a:prstGeom prst="trapezoid">
          <a:avLst>
            <a:gd name="adj" fmla="val 5401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Подпрограмма</a:t>
          </a:r>
          <a:endParaRPr lang="ru-RU" sz="1600" kern="1200" dirty="0"/>
        </a:p>
      </dsp:txBody>
      <dsp:txXfrm>
        <a:off x="1188595" y="2031209"/>
        <a:ext cx="1871281" cy="633948"/>
      </dsp:txXfrm>
    </dsp:sp>
    <dsp:sp modelId="{6F490BC6-BBD3-4D81-81BE-254D433881DF}">
      <dsp:nvSpPr>
        <dsp:cNvPr id="0" name=""/>
        <dsp:cNvSpPr/>
      </dsp:nvSpPr>
      <dsp:spPr>
        <a:xfrm>
          <a:off x="342394" y="2665158"/>
          <a:ext cx="3563683" cy="633948"/>
        </a:xfrm>
        <a:prstGeom prst="trapezoid">
          <a:avLst>
            <a:gd name="adj" fmla="val 5401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Основное мероприятие</a:t>
          </a:r>
          <a:endParaRPr lang="ru-RU" sz="1600" kern="1200" dirty="0"/>
        </a:p>
      </dsp:txBody>
      <dsp:txXfrm>
        <a:off x="966039" y="2665158"/>
        <a:ext cx="2316393" cy="633948"/>
      </dsp:txXfrm>
    </dsp:sp>
    <dsp:sp modelId="{293A202F-535E-4119-82C5-54600B4241DB}">
      <dsp:nvSpPr>
        <dsp:cNvPr id="0" name=""/>
        <dsp:cNvSpPr/>
      </dsp:nvSpPr>
      <dsp:spPr>
        <a:xfrm>
          <a:off x="0" y="3299107"/>
          <a:ext cx="4248472" cy="633948"/>
        </a:xfrm>
        <a:prstGeom prst="trapezoid">
          <a:avLst>
            <a:gd name="adj" fmla="val 5401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Мероприятие</a:t>
          </a:r>
          <a:r>
            <a:rPr lang="ru-RU" sz="1900" kern="1200" dirty="0" smtClean="0"/>
            <a:t> </a:t>
          </a:r>
          <a:endParaRPr lang="ru-RU" sz="1900" kern="1200" dirty="0"/>
        </a:p>
      </dsp:txBody>
      <dsp:txXfrm>
        <a:off x="743482" y="3299107"/>
        <a:ext cx="2761506" cy="63394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498E53-B555-4D56-B473-E6817979CD0F}">
      <dsp:nvSpPr>
        <dsp:cNvPr id="0" name=""/>
        <dsp:cNvSpPr/>
      </dsp:nvSpPr>
      <dsp:spPr>
        <a:xfrm>
          <a:off x="1663090" y="1862"/>
          <a:ext cx="1145201" cy="744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rPr>
            <a:t>Сбор и подготовка (обновление) необходимой информации</a:t>
          </a:r>
          <a:endParaRPr lang="ru-RU" sz="900" kern="1200" dirty="0">
            <a:solidFill>
              <a:schemeClr val="tx1"/>
            </a:solidFill>
          </a:endParaRPr>
        </a:p>
      </dsp:txBody>
      <dsp:txXfrm>
        <a:off x="1663090" y="1862"/>
        <a:ext cx="1145201" cy="744380"/>
      </dsp:txXfrm>
    </dsp:sp>
    <dsp:sp modelId="{3B37A6CD-178E-4DD2-AC57-1A8F79A9ECE5}">
      <dsp:nvSpPr>
        <dsp:cNvPr id="0" name=""/>
        <dsp:cNvSpPr/>
      </dsp:nvSpPr>
      <dsp:spPr>
        <a:xfrm>
          <a:off x="748393" y="374053"/>
          <a:ext cx="2974595" cy="2974595"/>
        </a:xfrm>
        <a:custGeom>
          <a:avLst/>
          <a:gdLst/>
          <a:ahLst/>
          <a:cxnLst/>
          <a:rect l="0" t="0" r="0" b="0"/>
          <a:pathLst>
            <a:path>
              <a:moveTo>
                <a:pt x="2208980" y="186825"/>
              </a:moveTo>
              <a:arcTo wR="1487297" hR="1487297" stAng="17941655" swAng="1174837"/>
            </a:path>
          </a:pathLst>
        </a:custGeom>
        <a:noFill/>
        <a:ln w="1905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8EDA2001-E6ED-4631-9F82-12DB6340E77C}">
      <dsp:nvSpPr>
        <dsp:cNvPr id="0" name=""/>
        <dsp:cNvSpPr/>
      </dsp:nvSpPr>
      <dsp:spPr>
        <a:xfrm>
          <a:off x="3012472" y="1008111"/>
          <a:ext cx="1275445" cy="787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rPr>
            <a:t>Выработка (редактирование) плана решения конкретных социально-экономических задач</a:t>
          </a:r>
          <a:endParaRPr lang="ru-RU" sz="900" kern="1200" dirty="0">
            <a:solidFill>
              <a:schemeClr val="tx1"/>
            </a:solidFill>
          </a:endParaRPr>
        </a:p>
      </dsp:txBody>
      <dsp:txXfrm>
        <a:off x="3012472" y="1008111"/>
        <a:ext cx="1275445" cy="787279"/>
      </dsp:txXfrm>
    </dsp:sp>
    <dsp:sp modelId="{F6A15FD0-4A7A-466B-84F8-7BF1C9E59C7D}">
      <dsp:nvSpPr>
        <dsp:cNvPr id="0" name=""/>
        <dsp:cNvSpPr/>
      </dsp:nvSpPr>
      <dsp:spPr>
        <a:xfrm>
          <a:off x="748393" y="374053"/>
          <a:ext cx="2974595" cy="2974595"/>
        </a:xfrm>
        <a:custGeom>
          <a:avLst/>
          <a:gdLst/>
          <a:ahLst/>
          <a:cxnLst/>
          <a:rect l="0" t="0" r="0" b="0"/>
          <a:pathLst>
            <a:path>
              <a:moveTo>
                <a:pt x="2969726" y="1607554"/>
              </a:moveTo>
              <a:arcTo wR="1487297" hR="1487297" stAng="21878264" swAng="1329210"/>
            </a:path>
          </a:pathLst>
        </a:custGeom>
        <a:noFill/>
        <a:ln w="1905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8E9355AA-F19B-443D-8E85-6ED64A3568C0}">
      <dsp:nvSpPr>
        <dsp:cNvPr id="0" name=""/>
        <dsp:cNvSpPr/>
      </dsp:nvSpPr>
      <dsp:spPr>
        <a:xfrm>
          <a:off x="2537302" y="2692409"/>
          <a:ext cx="1145201" cy="744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rPr>
            <a:t>Формирование (редактирование) </a:t>
          </a:r>
          <a:r>
            <a:rPr lang="ru-RU" sz="900" kern="1200" dirty="0" smtClean="0">
              <a:solidFill>
                <a:schemeClr val="tx1"/>
              </a:solidFill>
            </a:rPr>
            <a:t>муниципальной</a:t>
          </a:r>
          <a:r>
            <a:rPr lang="ru-RU" sz="1000" kern="1200" dirty="0" smtClean="0">
              <a:solidFill>
                <a:schemeClr val="tx1"/>
              </a:solidFill>
            </a:rPr>
            <a:t> программы </a:t>
          </a:r>
          <a:endParaRPr lang="ru-RU" sz="1000" kern="1200" dirty="0">
            <a:solidFill>
              <a:schemeClr val="tx1"/>
            </a:solidFill>
          </a:endParaRPr>
        </a:p>
      </dsp:txBody>
      <dsp:txXfrm>
        <a:off x="2537302" y="2692409"/>
        <a:ext cx="1145201" cy="744380"/>
      </dsp:txXfrm>
    </dsp:sp>
    <dsp:sp modelId="{C356A30D-D32A-4EFE-B9A6-A9A0BCEBFDA9}">
      <dsp:nvSpPr>
        <dsp:cNvPr id="0" name=""/>
        <dsp:cNvSpPr/>
      </dsp:nvSpPr>
      <dsp:spPr>
        <a:xfrm>
          <a:off x="748393" y="374053"/>
          <a:ext cx="2974595" cy="2974595"/>
        </a:xfrm>
        <a:custGeom>
          <a:avLst/>
          <a:gdLst/>
          <a:ahLst/>
          <a:cxnLst/>
          <a:rect l="0" t="0" r="0" b="0"/>
          <a:pathLst>
            <a:path>
              <a:moveTo>
                <a:pt x="1669909" y="2963342"/>
              </a:moveTo>
              <a:arcTo wR="1487297" hR="1487297" stAng="4976844" swAng="846312"/>
            </a:path>
          </a:pathLst>
        </a:custGeom>
        <a:noFill/>
        <a:ln w="1905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DBD56474-B2B5-41B3-AB08-71DF755734F1}">
      <dsp:nvSpPr>
        <dsp:cNvPr id="0" name=""/>
        <dsp:cNvSpPr/>
      </dsp:nvSpPr>
      <dsp:spPr>
        <a:xfrm>
          <a:off x="788878" y="2692409"/>
          <a:ext cx="1145201" cy="744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rPr>
            <a:t>Исполнение муниципальной программы</a:t>
          </a:r>
          <a:endParaRPr lang="ru-RU" sz="1000" kern="1200" dirty="0">
            <a:solidFill>
              <a:schemeClr val="tx1"/>
            </a:solidFill>
          </a:endParaRPr>
        </a:p>
      </dsp:txBody>
      <dsp:txXfrm>
        <a:off x="788878" y="2692409"/>
        <a:ext cx="1145201" cy="744380"/>
      </dsp:txXfrm>
    </dsp:sp>
    <dsp:sp modelId="{696C1C21-6AC4-4CAD-8723-297185BDD4B3}">
      <dsp:nvSpPr>
        <dsp:cNvPr id="0" name=""/>
        <dsp:cNvSpPr/>
      </dsp:nvSpPr>
      <dsp:spPr>
        <a:xfrm>
          <a:off x="748393" y="374053"/>
          <a:ext cx="2974595" cy="2974595"/>
        </a:xfrm>
        <a:custGeom>
          <a:avLst/>
          <a:gdLst/>
          <a:ahLst/>
          <a:cxnLst/>
          <a:rect l="0" t="0" r="0" b="0"/>
          <a:pathLst>
            <a:path>
              <a:moveTo>
                <a:pt x="157822" y="2154044"/>
              </a:moveTo>
              <a:arcTo wR="1487297" hR="1487297" stAng="9201943" swAng="1360019"/>
            </a:path>
          </a:pathLst>
        </a:custGeom>
        <a:noFill/>
        <a:ln w="1905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02F5BD29-9979-4BDA-9875-27F3D3DDEEAB}">
      <dsp:nvSpPr>
        <dsp:cNvPr id="0" name=""/>
        <dsp:cNvSpPr/>
      </dsp:nvSpPr>
      <dsp:spPr>
        <a:xfrm>
          <a:off x="248585" y="1029560"/>
          <a:ext cx="1145201" cy="744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rPr>
            <a:t>Контроль исполнения муниципальной программы</a:t>
          </a:r>
          <a:endParaRPr lang="ru-RU" sz="1000" kern="1200" dirty="0">
            <a:solidFill>
              <a:schemeClr val="tx1"/>
            </a:solidFill>
          </a:endParaRPr>
        </a:p>
      </dsp:txBody>
      <dsp:txXfrm>
        <a:off x="248585" y="1029560"/>
        <a:ext cx="1145201" cy="744380"/>
      </dsp:txXfrm>
    </dsp:sp>
    <dsp:sp modelId="{9624AE02-D75A-482F-88FB-22270335F5B7}">
      <dsp:nvSpPr>
        <dsp:cNvPr id="0" name=""/>
        <dsp:cNvSpPr/>
      </dsp:nvSpPr>
      <dsp:spPr>
        <a:xfrm>
          <a:off x="748393" y="374053"/>
          <a:ext cx="2974595" cy="2974595"/>
        </a:xfrm>
        <a:custGeom>
          <a:avLst/>
          <a:gdLst/>
          <a:ahLst/>
          <a:cxnLst/>
          <a:rect l="0" t="0" r="0" b="0"/>
          <a:pathLst>
            <a:path>
              <a:moveTo>
                <a:pt x="357721" y="519768"/>
              </a:moveTo>
              <a:arcTo wR="1487297" hR="1487297" stAng="13234886" swAng="1211917"/>
            </a:path>
          </a:pathLst>
        </a:custGeom>
        <a:noFill/>
        <a:ln w="1905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448D99-22F1-4F03-8CA1-FFB4D2ABFD2F}">
      <dsp:nvSpPr>
        <dsp:cNvPr id="0" name=""/>
        <dsp:cNvSpPr/>
      </dsp:nvSpPr>
      <dsp:spPr>
        <a:xfrm>
          <a:off x="0" y="3987666"/>
          <a:ext cx="8291264" cy="591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Местные бюджеты</a:t>
          </a:r>
          <a:endParaRPr lang="ru-RU" sz="2100" kern="1200" dirty="0"/>
        </a:p>
      </dsp:txBody>
      <dsp:txXfrm>
        <a:off x="0" y="3987666"/>
        <a:ext cx="8291264" cy="591711"/>
      </dsp:txXfrm>
    </dsp:sp>
    <dsp:sp modelId="{F771EA07-DA94-4BEA-9B67-83E936C3FB67}">
      <dsp:nvSpPr>
        <dsp:cNvPr id="0" name=""/>
        <dsp:cNvSpPr/>
      </dsp:nvSpPr>
      <dsp:spPr>
        <a:xfrm rot="10800000">
          <a:off x="0" y="1994708"/>
          <a:ext cx="8291264" cy="201258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Региональный уровень</a:t>
          </a:r>
          <a:endParaRPr lang="ru-RU" sz="2100" kern="1200" dirty="0"/>
        </a:p>
      </dsp:txBody>
      <dsp:txXfrm>
        <a:off x="0" y="1994708"/>
        <a:ext cx="8291264" cy="706418"/>
      </dsp:txXfrm>
    </dsp:sp>
    <dsp:sp modelId="{9D2CF606-0A65-4BEA-BD98-8AD0ECB7F1A7}">
      <dsp:nvSpPr>
        <dsp:cNvPr id="0" name=""/>
        <dsp:cNvSpPr/>
      </dsp:nvSpPr>
      <dsp:spPr>
        <a:xfrm>
          <a:off x="0" y="2701126"/>
          <a:ext cx="4145631" cy="6017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ru-RU" sz="1700" kern="1200" dirty="0" smtClean="0"/>
            <a:t>Бюджеты субъектов Российской Федерации</a:t>
          </a:r>
          <a:endParaRPr lang="ru-RU" sz="1700" kern="1200" dirty="0"/>
        </a:p>
      </dsp:txBody>
      <dsp:txXfrm>
        <a:off x="0" y="2701126"/>
        <a:ext cx="4145631" cy="601763"/>
      </dsp:txXfrm>
    </dsp:sp>
    <dsp:sp modelId="{D58E1476-778D-4976-A18E-0A34C7B80433}">
      <dsp:nvSpPr>
        <dsp:cNvPr id="0" name=""/>
        <dsp:cNvSpPr/>
      </dsp:nvSpPr>
      <dsp:spPr>
        <a:xfrm>
          <a:off x="4145632" y="2701126"/>
          <a:ext cx="4145631" cy="6017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ru-RU" sz="1700" kern="1200" dirty="0" smtClean="0"/>
            <a:t>Бюджеты территориальных государственных внебюджетных фондов</a:t>
          </a:r>
          <a:endParaRPr lang="ru-RU" sz="1700" kern="1200" dirty="0"/>
        </a:p>
      </dsp:txBody>
      <dsp:txXfrm>
        <a:off x="4145632" y="2701126"/>
        <a:ext cx="4145631" cy="601763"/>
      </dsp:txXfrm>
    </dsp:sp>
    <dsp:sp modelId="{2E8331E4-DFDE-4196-A09E-A85D44D3193A}">
      <dsp:nvSpPr>
        <dsp:cNvPr id="0" name=""/>
        <dsp:cNvSpPr/>
      </dsp:nvSpPr>
      <dsp:spPr>
        <a:xfrm rot="10800000">
          <a:off x="0" y="1750"/>
          <a:ext cx="8291264" cy="201258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Федеральный уровень</a:t>
          </a:r>
          <a:endParaRPr lang="ru-RU" sz="2100" kern="1200" dirty="0"/>
        </a:p>
      </dsp:txBody>
      <dsp:txXfrm>
        <a:off x="0" y="1750"/>
        <a:ext cx="8291264" cy="706418"/>
      </dsp:txXfrm>
    </dsp:sp>
    <dsp:sp modelId="{C6DF0F43-9E0A-4CAC-95AB-8377986A8052}">
      <dsp:nvSpPr>
        <dsp:cNvPr id="0" name=""/>
        <dsp:cNvSpPr/>
      </dsp:nvSpPr>
      <dsp:spPr>
        <a:xfrm>
          <a:off x="0" y="708168"/>
          <a:ext cx="4145631" cy="6017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ru-RU" sz="1700" kern="1200" dirty="0" smtClean="0"/>
            <a:t>Федеральный бюджет</a:t>
          </a:r>
          <a:endParaRPr lang="ru-RU" sz="1700" kern="1200" dirty="0"/>
        </a:p>
      </dsp:txBody>
      <dsp:txXfrm>
        <a:off x="0" y="708168"/>
        <a:ext cx="4145631" cy="601763"/>
      </dsp:txXfrm>
    </dsp:sp>
    <dsp:sp modelId="{AF75A0FB-0D5A-4F62-964F-4CB487760C90}">
      <dsp:nvSpPr>
        <dsp:cNvPr id="0" name=""/>
        <dsp:cNvSpPr/>
      </dsp:nvSpPr>
      <dsp:spPr>
        <a:xfrm>
          <a:off x="4145632" y="708168"/>
          <a:ext cx="4145631" cy="6017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ru-RU" sz="1700" kern="1200" dirty="0" smtClean="0"/>
            <a:t>Бюджеты государственных внебюджетных фондов</a:t>
          </a:r>
          <a:endParaRPr lang="ru-RU" sz="1700" kern="1200" dirty="0"/>
        </a:p>
      </dsp:txBody>
      <dsp:txXfrm>
        <a:off x="4145632" y="708168"/>
        <a:ext cx="4145631" cy="6017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BA952C-8862-4CDC-A40B-87917A665C6C}">
      <dsp:nvSpPr>
        <dsp:cNvPr id="0" name=""/>
        <dsp:cNvSpPr/>
      </dsp:nvSpPr>
      <dsp:spPr>
        <a:xfrm rot="5400000">
          <a:off x="-109423" y="109423"/>
          <a:ext cx="729493" cy="5106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t>ноябрь 2023 г</a:t>
          </a:r>
          <a:r>
            <a:rPr lang="ru-RU" sz="700" kern="1200" dirty="0" smtClean="0"/>
            <a:t>.</a:t>
          </a:r>
          <a:endParaRPr lang="ru-RU" sz="700" kern="1200" dirty="0"/>
        </a:p>
      </dsp:txBody>
      <dsp:txXfrm rot="5400000">
        <a:off x="-109423" y="109423"/>
        <a:ext cx="729493" cy="510645"/>
      </dsp:txXfrm>
    </dsp:sp>
    <dsp:sp modelId="{0E564202-6873-4688-872F-A48516E4BFC9}">
      <dsp:nvSpPr>
        <dsp:cNvPr id="0" name=""/>
        <dsp:cNvSpPr/>
      </dsp:nvSpPr>
      <dsp:spPr>
        <a:xfrm rot="5400000">
          <a:off x="2088088" y="-1572609"/>
          <a:ext cx="474419" cy="3629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solidFill>
                <a:srgbClr val="000000"/>
              </a:solidFill>
            </a:rPr>
            <a:t>Составление проекта бюджета на 2024 год и плановый период 2025 и 2026 годов</a:t>
          </a:r>
          <a:endParaRPr lang="ru-RU" sz="1000" kern="1200" dirty="0">
            <a:solidFill>
              <a:srgbClr val="000000"/>
            </a:solidFill>
          </a:endParaRPr>
        </a:p>
      </dsp:txBody>
      <dsp:txXfrm rot="5400000">
        <a:off x="2088088" y="-1572609"/>
        <a:ext cx="474419" cy="3629306"/>
      </dsp:txXfrm>
    </dsp:sp>
    <dsp:sp modelId="{003AD277-CB24-4DC1-B1E3-BE416B095854}">
      <dsp:nvSpPr>
        <dsp:cNvPr id="0" name=""/>
        <dsp:cNvSpPr/>
      </dsp:nvSpPr>
      <dsp:spPr>
        <a:xfrm rot="5400000">
          <a:off x="-109423" y="759535"/>
          <a:ext cx="729493" cy="5106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t>Ноябрь-декабрь 2023 г.</a:t>
          </a:r>
          <a:endParaRPr lang="ru-RU" sz="1000" kern="1200" dirty="0"/>
        </a:p>
      </dsp:txBody>
      <dsp:txXfrm rot="5400000">
        <a:off x="-109423" y="759535"/>
        <a:ext cx="729493" cy="510645"/>
      </dsp:txXfrm>
    </dsp:sp>
    <dsp:sp modelId="{C4F3C803-973D-44A3-9BCE-F0BE8E2EF2B1}">
      <dsp:nvSpPr>
        <dsp:cNvPr id="0" name=""/>
        <dsp:cNvSpPr/>
      </dsp:nvSpPr>
      <dsp:spPr>
        <a:xfrm rot="5400000">
          <a:off x="2088213" y="-927456"/>
          <a:ext cx="474170" cy="3629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solidFill>
                <a:srgbClr val="000000"/>
              </a:solidFill>
            </a:rPr>
            <a:t>Рассмотрение бюджета на 2024 год и плановый период 2025 и 2026 годов</a:t>
          </a:r>
          <a:endParaRPr lang="ru-RU" sz="900" kern="1200" dirty="0"/>
        </a:p>
        <a:p>
          <a:pPr marL="57150" lvl="1" indent="-57150" algn="l" defTabSz="400050">
            <a:lnSpc>
              <a:spcPct val="90000"/>
            </a:lnSpc>
            <a:spcBef>
              <a:spcPct val="0"/>
            </a:spcBef>
            <a:spcAft>
              <a:spcPct val="15000"/>
            </a:spcAft>
            <a:buChar char="••"/>
          </a:pPr>
          <a:r>
            <a:rPr lang="ru-RU" sz="900" kern="1200" dirty="0" smtClean="0">
              <a:solidFill>
                <a:srgbClr val="000000"/>
              </a:solidFill>
            </a:rPr>
            <a:t>Проведение публичных слушаний на 2024 год и плановый период 2025 и 2026 годов</a:t>
          </a:r>
          <a:endParaRPr lang="ru-RU" sz="900" kern="1200" dirty="0"/>
        </a:p>
      </dsp:txBody>
      <dsp:txXfrm rot="5400000">
        <a:off x="2088213" y="-927456"/>
        <a:ext cx="474170" cy="3629306"/>
      </dsp:txXfrm>
    </dsp:sp>
    <dsp:sp modelId="{43781C65-8903-4B51-A186-20B9783DB7C1}">
      <dsp:nvSpPr>
        <dsp:cNvPr id="0" name=""/>
        <dsp:cNvSpPr/>
      </dsp:nvSpPr>
      <dsp:spPr>
        <a:xfrm rot="5400000">
          <a:off x="-109423" y="1404234"/>
          <a:ext cx="729493" cy="5106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t>Декабрь 2023 г.  </a:t>
          </a:r>
          <a:endParaRPr lang="ru-RU" sz="1000" kern="1200" dirty="0"/>
        </a:p>
      </dsp:txBody>
      <dsp:txXfrm rot="5400000">
        <a:off x="-109423" y="1404234"/>
        <a:ext cx="729493" cy="510645"/>
      </dsp:txXfrm>
    </dsp:sp>
    <dsp:sp modelId="{4B87D68E-2640-4264-A2A3-C61E8A4D5D6D}">
      <dsp:nvSpPr>
        <dsp:cNvPr id="0" name=""/>
        <dsp:cNvSpPr/>
      </dsp:nvSpPr>
      <dsp:spPr>
        <a:xfrm rot="5400000">
          <a:off x="2081607" y="-281425"/>
          <a:ext cx="474170" cy="3629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solidFill>
                <a:srgbClr val="000000"/>
              </a:solidFill>
            </a:rPr>
            <a:t>Утверждение бюджета на 2024 год и плановый период 2025 и 2026 годов</a:t>
          </a:r>
          <a:endParaRPr lang="ru-RU" sz="1000" kern="1200" dirty="0">
            <a:solidFill>
              <a:srgbClr val="000000"/>
            </a:solidFill>
          </a:endParaRPr>
        </a:p>
      </dsp:txBody>
      <dsp:txXfrm rot="5400000">
        <a:off x="2081607" y="-281425"/>
        <a:ext cx="474170" cy="3629306"/>
      </dsp:txXfrm>
    </dsp:sp>
    <dsp:sp modelId="{0D08FADC-14BC-4A3F-AC64-13B9CCB36EE6}">
      <dsp:nvSpPr>
        <dsp:cNvPr id="0" name=""/>
        <dsp:cNvSpPr/>
      </dsp:nvSpPr>
      <dsp:spPr>
        <a:xfrm rot="5400000">
          <a:off x="-109423" y="2048933"/>
          <a:ext cx="729493" cy="5106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t>Январь-декабрь 2024 г.</a:t>
          </a:r>
          <a:endParaRPr lang="ru-RU" sz="1000" kern="1200" dirty="0"/>
        </a:p>
      </dsp:txBody>
      <dsp:txXfrm rot="5400000">
        <a:off x="-109423" y="2048933"/>
        <a:ext cx="729493" cy="510645"/>
      </dsp:txXfrm>
    </dsp:sp>
    <dsp:sp modelId="{98AF6A50-D786-4F20-9BFD-27A538EA0661}">
      <dsp:nvSpPr>
        <dsp:cNvPr id="0" name=""/>
        <dsp:cNvSpPr/>
      </dsp:nvSpPr>
      <dsp:spPr>
        <a:xfrm rot="5400000">
          <a:off x="2088213" y="361941"/>
          <a:ext cx="474170" cy="3629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t>Исполнение бюджета в 2024 году</a:t>
          </a:r>
          <a:endParaRPr lang="ru-RU" sz="1000" kern="1200" dirty="0">
            <a:solidFill>
              <a:srgbClr val="000000"/>
            </a:solidFill>
          </a:endParaRPr>
        </a:p>
      </dsp:txBody>
      <dsp:txXfrm rot="5400000">
        <a:off x="2088213" y="361941"/>
        <a:ext cx="474170" cy="3629306"/>
      </dsp:txXfrm>
    </dsp:sp>
    <dsp:sp modelId="{6986A3C1-7BBE-4492-8E55-9C35BB01D1DF}">
      <dsp:nvSpPr>
        <dsp:cNvPr id="0" name=""/>
        <dsp:cNvSpPr/>
      </dsp:nvSpPr>
      <dsp:spPr>
        <a:xfrm rot="5400000">
          <a:off x="-109423" y="2693632"/>
          <a:ext cx="729493" cy="5106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ru-RU" sz="1000" kern="1200" dirty="0" smtClean="0">
              <a:solidFill>
                <a:schemeClr val="bg1"/>
              </a:solidFill>
            </a:rPr>
            <a:t>Январь-февраль</a:t>
          </a:r>
        </a:p>
        <a:p>
          <a:pPr lvl="0" algn="ctr" defTabSz="444500">
            <a:lnSpc>
              <a:spcPct val="90000"/>
            </a:lnSpc>
            <a:spcBef>
              <a:spcPct val="0"/>
            </a:spcBef>
            <a:spcAft>
              <a:spcPct val="35000"/>
            </a:spcAft>
          </a:pPr>
          <a:r>
            <a:rPr lang="ru-RU" sz="1000" kern="1200" dirty="0" smtClean="0">
              <a:solidFill>
                <a:schemeClr val="bg1"/>
              </a:solidFill>
            </a:rPr>
            <a:t>2024 г.</a:t>
          </a:r>
          <a:endParaRPr lang="ru-RU" sz="1000" kern="1200" dirty="0">
            <a:solidFill>
              <a:schemeClr val="bg1"/>
            </a:solidFill>
          </a:endParaRPr>
        </a:p>
      </dsp:txBody>
      <dsp:txXfrm rot="5400000">
        <a:off x="-109423" y="2693632"/>
        <a:ext cx="729493" cy="510645"/>
      </dsp:txXfrm>
    </dsp:sp>
    <dsp:sp modelId="{6615AA2F-FF3D-4104-9A94-11E9C50982A9}">
      <dsp:nvSpPr>
        <dsp:cNvPr id="0" name=""/>
        <dsp:cNvSpPr/>
      </dsp:nvSpPr>
      <dsp:spPr>
        <a:xfrm rot="5400000">
          <a:off x="2081607" y="1014720"/>
          <a:ext cx="474170" cy="3629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solidFill>
                <a:srgbClr val="000000"/>
              </a:solidFill>
            </a:rPr>
            <a:t>Формирование отчета об исполнении бюджета за 2023 год и предоставление его в Министерство экономики и финансов Московской области</a:t>
          </a:r>
          <a:endParaRPr lang="ru-RU" sz="1000" kern="1200" dirty="0">
            <a:solidFill>
              <a:srgbClr val="000000"/>
            </a:solidFill>
          </a:endParaRPr>
        </a:p>
      </dsp:txBody>
      <dsp:txXfrm rot="5400000">
        <a:off x="2081607" y="1014720"/>
        <a:ext cx="474170" cy="3629306"/>
      </dsp:txXfrm>
    </dsp:sp>
    <dsp:sp modelId="{92628249-EC09-45B5-9FCA-D7D8DF764C3B}">
      <dsp:nvSpPr>
        <dsp:cNvPr id="0" name=""/>
        <dsp:cNvSpPr/>
      </dsp:nvSpPr>
      <dsp:spPr>
        <a:xfrm rot="5400000">
          <a:off x="-109423" y="3338331"/>
          <a:ext cx="729493" cy="5106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bg1"/>
              </a:solidFill>
            </a:rPr>
            <a:t>Май</a:t>
          </a:r>
        </a:p>
        <a:p>
          <a:pPr lvl="0" algn="ctr" defTabSz="444500">
            <a:lnSpc>
              <a:spcPct val="90000"/>
            </a:lnSpc>
            <a:spcBef>
              <a:spcPct val="0"/>
            </a:spcBef>
            <a:spcAft>
              <a:spcPct val="35000"/>
            </a:spcAft>
          </a:pPr>
          <a:r>
            <a:rPr lang="ru-RU" sz="1000" kern="1200" dirty="0" smtClean="0">
              <a:solidFill>
                <a:schemeClr val="bg1"/>
              </a:solidFill>
            </a:rPr>
            <a:t>2024 г.</a:t>
          </a:r>
          <a:endParaRPr lang="ru-RU" sz="1000" kern="1200" dirty="0">
            <a:ln>
              <a:solidFill>
                <a:schemeClr val="bg1"/>
              </a:solidFill>
            </a:ln>
            <a:solidFill>
              <a:srgbClr val="000000"/>
            </a:solidFill>
            <a:latin typeface="Times New Roman" pitchFamily="18" charset="0"/>
            <a:cs typeface="Times New Roman" pitchFamily="18" charset="0"/>
          </a:endParaRPr>
        </a:p>
      </dsp:txBody>
      <dsp:txXfrm rot="5400000">
        <a:off x="-109423" y="3338331"/>
        <a:ext cx="729493" cy="510645"/>
      </dsp:txXfrm>
    </dsp:sp>
    <dsp:sp modelId="{74B0995C-3D0C-499A-9CC8-C12BF753A321}">
      <dsp:nvSpPr>
        <dsp:cNvPr id="0" name=""/>
        <dsp:cNvSpPr/>
      </dsp:nvSpPr>
      <dsp:spPr>
        <a:xfrm rot="5400000">
          <a:off x="2088213" y="1651339"/>
          <a:ext cx="474170" cy="3629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solidFill>
                <a:srgbClr val="000000"/>
              </a:solidFill>
            </a:rPr>
            <a:t>Проведение публичных слушаний по исполнению бюджета за 2023 год</a:t>
          </a:r>
          <a:endParaRPr lang="ru-RU" sz="1000" kern="1200" dirty="0">
            <a:solidFill>
              <a:srgbClr val="000000"/>
            </a:solidFill>
          </a:endParaRPr>
        </a:p>
      </dsp:txBody>
      <dsp:txXfrm rot="5400000">
        <a:off x="2088213" y="1651339"/>
        <a:ext cx="474170" cy="3629306"/>
      </dsp:txXfrm>
    </dsp:sp>
    <dsp:sp modelId="{492776A4-91EC-4963-96D1-0AAAE8AABB77}">
      <dsp:nvSpPr>
        <dsp:cNvPr id="0" name=""/>
        <dsp:cNvSpPr/>
      </dsp:nvSpPr>
      <dsp:spPr>
        <a:xfrm rot="5400000">
          <a:off x="-109423" y="3973991"/>
          <a:ext cx="729493" cy="5106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t>Май</a:t>
          </a:r>
        </a:p>
        <a:p>
          <a:pPr lvl="0" algn="ctr" defTabSz="444500">
            <a:lnSpc>
              <a:spcPct val="90000"/>
            </a:lnSpc>
            <a:spcBef>
              <a:spcPct val="0"/>
            </a:spcBef>
            <a:spcAft>
              <a:spcPct val="35000"/>
            </a:spcAft>
          </a:pPr>
          <a:r>
            <a:rPr lang="ru-RU" sz="1000" kern="1200" dirty="0" smtClean="0"/>
            <a:t>2024 г</a:t>
          </a:r>
          <a:r>
            <a:rPr lang="ru-RU" sz="800" kern="1200" dirty="0" smtClean="0"/>
            <a:t>.</a:t>
          </a:r>
          <a:endParaRPr lang="ru-RU" sz="800" kern="1200" dirty="0"/>
        </a:p>
      </dsp:txBody>
      <dsp:txXfrm rot="5400000">
        <a:off x="-109423" y="3973991"/>
        <a:ext cx="729493" cy="510645"/>
      </dsp:txXfrm>
    </dsp:sp>
    <dsp:sp modelId="{A64BAC7D-E895-4454-92F5-3A2B72B5A3E1}">
      <dsp:nvSpPr>
        <dsp:cNvPr id="0" name=""/>
        <dsp:cNvSpPr/>
      </dsp:nvSpPr>
      <dsp:spPr>
        <a:xfrm rot="5400000">
          <a:off x="2088213" y="2296037"/>
          <a:ext cx="474170" cy="3629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solidFill>
                <a:srgbClr val="000000"/>
              </a:solidFill>
            </a:rPr>
            <a:t>Рассмотрение и утверждение годового отчета об исполнении бюджета за 2023 год</a:t>
          </a:r>
          <a:endParaRPr lang="ru-RU" sz="1000" kern="1200" dirty="0">
            <a:solidFill>
              <a:srgbClr val="000000"/>
            </a:solidFill>
          </a:endParaRPr>
        </a:p>
      </dsp:txBody>
      <dsp:txXfrm rot="5400000">
        <a:off x="2088213" y="2296037"/>
        <a:ext cx="474170" cy="36293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EB2F38-4B73-4D02-9BD6-52F3C55FE274}">
      <dsp:nvSpPr>
        <dsp:cNvPr id="0" name=""/>
        <dsp:cNvSpPr/>
      </dsp:nvSpPr>
      <dsp:spPr>
        <a:xfrm>
          <a:off x="0" y="-161032"/>
          <a:ext cx="7803000" cy="2624043"/>
        </a:xfrm>
        <a:prstGeom prst="roundRect">
          <a:avLst>
            <a:gd name="adj" fmla="val 10000"/>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u="sng" kern="1200" dirty="0" smtClean="0">
              <a:latin typeface="Times New Roman" pitchFamily="18" charset="0"/>
              <a:cs typeface="Times New Roman" pitchFamily="18" charset="0"/>
            </a:rPr>
            <a:t>Бюджетные и автономные учреждения</a:t>
          </a:r>
          <a:endParaRPr lang="ru-RU" sz="1400" b="1" u="sng"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В городском округе ведут свою деятельность 39 таких учреждений;</a:t>
          </a:r>
          <a:endParaRPr lang="ru-RU"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Представляют собой учреждения, созданные для предоставления услуг населению города и для обеспечения таких учреждений;</a:t>
          </a:r>
          <a:endParaRPr lang="ru-RU"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В городском округе насчитывается 22 </a:t>
          </a:r>
          <a:r>
            <a:rPr lang="ru-RU" sz="1400" kern="1200" dirty="0" err="1" smtClean="0">
              <a:latin typeface="Times New Roman" pitchFamily="18" charset="0"/>
              <a:cs typeface="Times New Roman" pitchFamily="18" charset="0"/>
            </a:rPr>
            <a:t>учрежденийя</a:t>
          </a:r>
          <a:r>
            <a:rPr lang="ru-RU" sz="1400" kern="1200" dirty="0" smtClean="0">
              <a:latin typeface="Times New Roman" pitchFamily="18" charset="0"/>
              <a:cs typeface="Times New Roman" pitchFamily="18" charset="0"/>
            </a:rPr>
            <a:t> сферы образования, 10 учреждений культурной сферы,  5 учреждений спорта, 1 учреждение сферы ЖКХ и 1 учреждение сферы благоустройства;</a:t>
          </a:r>
          <a:endParaRPr lang="ru-RU" sz="1400" kern="1200" dirty="0">
            <a:latin typeface="Times New Roman" pitchFamily="18" charset="0"/>
            <a:cs typeface="Times New Roman" pitchFamily="18" charset="0"/>
          </a:endParaRPr>
        </a:p>
      </dsp:txBody>
      <dsp:txXfrm>
        <a:off x="0" y="-161032"/>
        <a:ext cx="5521345" cy="2624043"/>
      </dsp:txXfrm>
    </dsp:sp>
    <dsp:sp modelId="{D1317CED-8A91-4BC3-AB2A-A455E92D8FF1}">
      <dsp:nvSpPr>
        <dsp:cNvPr id="0" name=""/>
        <dsp:cNvSpPr/>
      </dsp:nvSpPr>
      <dsp:spPr>
        <a:xfrm>
          <a:off x="1376999" y="2660981"/>
          <a:ext cx="7803000" cy="2700402"/>
        </a:xfrm>
        <a:prstGeom prst="roundRect">
          <a:avLst>
            <a:gd name="adj" fmla="val 10000"/>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pPr>
          <a:r>
            <a:rPr lang="ru-RU" sz="1400" b="1" u="sng" kern="1200" dirty="0" smtClean="0">
              <a:latin typeface="Times New Roman" pitchFamily="18" charset="0"/>
              <a:cs typeface="Times New Roman" pitchFamily="18" charset="0"/>
            </a:rPr>
            <a:t>Казенные учреждения</a:t>
          </a:r>
          <a:endParaRPr lang="ru-RU" sz="1400" b="1" u="sng" kern="1200" dirty="0">
            <a:latin typeface="Times New Roman" pitchFamily="18" charset="0"/>
            <a:cs typeface="Times New Roman" pitchFamily="18" charset="0"/>
          </a:endParaRPr>
        </a:p>
        <a:p>
          <a:pPr marL="0" lvl="1" indent="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В городском округе ведут свою деятельность 7 таких учреждений;</a:t>
          </a:r>
          <a:endParaRPr lang="ru-RU" sz="1400" kern="1200" dirty="0">
            <a:latin typeface="Times New Roman" pitchFamily="18" charset="0"/>
            <a:cs typeface="Times New Roman" pitchFamily="18" charset="0"/>
          </a:endParaRPr>
        </a:p>
        <a:p>
          <a:pPr marL="0" lvl="1" indent="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Представляют собой учреждения, созданные для исполнения отдельных полномочий органов власти;</a:t>
          </a:r>
          <a:endParaRPr lang="ru-RU" sz="1400" kern="1200" dirty="0">
            <a:latin typeface="Times New Roman" pitchFamily="18" charset="0"/>
            <a:cs typeface="Times New Roman" pitchFamily="18" charset="0"/>
          </a:endParaRPr>
        </a:p>
        <a:p>
          <a:pPr marL="0" lvl="1" indent="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К этому виду учреждений относятся: Аварийно-спасательная служба, Многофункциональный центр по предоставлению государственных и муниципальных услуг, Департамент по развитию промышленности, инвестиционной политике и рекламе и другие учреждения;</a:t>
          </a:r>
          <a:endParaRPr lang="ru-RU" sz="1400" kern="1200" dirty="0">
            <a:latin typeface="Times New Roman" pitchFamily="18" charset="0"/>
            <a:cs typeface="Times New Roman" pitchFamily="18" charset="0"/>
          </a:endParaRPr>
        </a:p>
      </dsp:txBody>
      <dsp:txXfrm>
        <a:off x="1376999" y="2660981"/>
        <a:ext cx="4904897" cy="2700402"/>
      </dsp:txXfrm>
    </dsp:sp>
    <dsp:sp modelId="{9213ACE1-C2E7-4495-91B7-9A273D807BC8}">
      <dsp:nvSpPr>
        <dsp:cNvPr id="0" name=""/>
        <dsp:cNvSpPr/>
      </dsp:nvSpPr>
      <dsp:spPr>
        <a:xfrm rot="21256427">
          <a:off x="6281897" y="1820534"/>
          <a:ext cx="1521102" cy="1521102"/>
        </a:xfrm>
        <a:prstGeom prst="downArrow">
          <a:avLst>
            <a:gd name="adj1" fmla="val 55000"/>
            <a:gd name="adj2" fmla="val 45000"/>
          </a:avLst>
        </a:prstGeom>
        <a:noFill/>
        <a:ln w="10000"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kern="1200">
            <a:latin typeface="Times New Roman" pitchFamily="18" charset="0"/>
            <a:cs typeface="Times New Roman" pitchFamily="18" charset="0"/>
          </a:endParaRPr>
        </a:p>
      </dsp:txBody>
      <dsp:txXfrm rot="21256427">
        <a:off x="6281897" y="1820534"/>
        <a:ext cx="1521102" cy="15211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D4C620-CD42-44F5-8451-3237C9239B85}">
      <dsp:nvSpPr>
        <dsp:cNvPr id="0" name=""/>
        <dsp:cNvSpPr/>
      </dsp:nvSpPr>
      <dsp:spPr>
        <a:xfrm>
          <a:off x="1655980" y="0"/>
          <a:ext cx="2483971" cy="1372652"/>
        </a:xfrm>
        <a:prstGeom prst="rightArrow">
          <a:avLst>
            <a:gd name="adj1" fmla="val 75000"/>
            <a:gd name="adj2" fmla="val 50000"/>
          </a:avLst>
        </a:prstGeom>
        <a:solidFill>
          <a:schemeClr val="accent1">
            <a:lumMod val="60000"/>
            <a:lumOff val="40000"/>
            <a:alpha val="9000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ru-RU" sz="800" kern="1200" dirty="0" smtClean="0"/>
            <a:t>Налог на доход физических лиц</a:t>
          </a:r>
          <a:endParaRPr lang="ru-RU" sz="800" kern="1200" dirty="0"/>
        </a:p>
        <a:p>
          <a:pPr marL="57150" lvl="1" indent="-57150" algn="l" defTabSz="355600">
            <a:lnSpc>
              <a:spcPct val="90000"/>
            </a:lnSpc>
            <a:spcBef>
              <a:spcPct val="0"/>
            </a:spcBef>
            <a:spcAft>
              <a:spcPct val="15000"/>
            </a:spcAft>
            <a:buChar char="••"/>
          </a:pPr>
          <a:r>
            <a:rPr lang="ru-RU" sz="800" kern="1200" dirty="0" smtClean="0"/>
            <a:t>Налог на имущество физических лиц</a:t>
          </a:r>
          <a:endParaRPr lang="ru-RU" sz="800" kern="1200" dirty="0"/>
        </a:p>
        <a:p>
          <a:pPr marL="57150" lvl="1" indent="-57150" algn="l" defTabSz="355600">
            <a:lnSpc>
              <a:spcPct val="90000"/>
            </a:lnSpc>
            <a:spcBef>
              <a:spcPct val="0"/>
            </a:spcBef>
            <a:spcAft>
              <a:spcPct val="15000"/>
            </a:spcAft>
            <a:buChar char="••"/>
          </a:pPr>
          <a:r>
            <a:rPr lang="ru-RU" sz="800" kern="1200" dirty="0" smtClean="0"/>
            <a:t>земельный налог</a:t>
          </a:r>
          <a:endParaRPr lang="ru-RU" sz="800" kern="1200" dirty="0"/>
        </a:p>
        <a:p>
          <a:pPr marL="57150" lvl="1" indent="-57150" algn="l" defTabSz="355600">
            <a:lnSpc>
              <a:spcPct val="90000"/>
            </a:lnSpc>
            <a:spcBef>
              <a:spcPct val="0"/>
            </a:spcBef>
            <a:spcAft>
              <a:spcPct val="15000"/>
            </a:spcAft>
            <a:buChar char="••"/>
          </a:pPr>
          <a:r>
            <a:rPr lang="ru-RU" sz="800" kern="1200" dirty="0" smtClean="0"/>
            <a:t>Налог на совокупный доход</a:t>
          </a:r>
          <a:endParaRPr lang="ru-RU" sz="800" kern="1200" dirty="0"/>
        </a:p>
        <a:p>
          <a:pPr marL="57150" lvl="1" indent="-57150" algn="l" defTabSz="355600">
            <a:lnSpc>
              <a:spcPct val="90000"/>
            </a:lnSpc>
            <a:spcBef>
              <a:spcPct val="0"/>
            </a:spcBef>
            <a:spcAft>
              <a:spcPct val="15000"/>
            </a:spcAft>
            <a:buChar char="••"/>
          </a:pPr>
          <a:r>
            <a:rPr lang="ru-RU" sz="800" kern="1200" dirty="0" smtClean="0"/>
            <a:t>Госпошлина </a:t>
          </a:r>
          <a:endParaRPr lang="ru-RU" sz="800" kern="1200" dirty="0"/>
        </a:p>
        <a:p>
          <a:pPr marL="57150" lvl="1" indent="-57150" algn="l" defTabSz="355600">
            <a:lnSpc>
              <a:spcPct val="90000"/>
            </a:lnSpc>
            <a:spcBef>
              <a:spcPct val="0"/>
            </a:spcBef>
            <a:spcAft>
              <a:spcPct val="15000"/>
            </a:spcAft>
            <a:buChar char="••"/>
          </a:pPr>
          <a:r>
            <a:rPr lang="ru-RU" sz="800" kern="1200" dirty="0" smtClean="0"/>
            <a:t>Акцизы </a:t>
          </a:r>
          <a:endParaRPr lang="ru-RU" sz="800" kern="1200" dirty="0"/>
        </a:p>
      </dsp:txBody>
      <dsp:txXfrm>
        <a:off x="1655980" y="0"/>
        <a:ext cx="2483971" cy="1372652"/>
      </dsp:txXfrm>
    </dsp:sp>
    <dsp:sp modelId="{E45E6AD3-6666-40BE-A140-D7B6AC4C8E9B}">
      <dsp:nvSpPr>
        <dsp:cNvPr id="0" name=""/>
        <dsp:cNvSpPr/>
      </dsp:nvSpPr>
      <dsp:spPr>
        <a:xfrm>
          <a:off x="0" y="0"/>
          <a:ext cx="1655980" cy="1372652"/>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15240" rIns="30480" bIns="15240" numCol="1" spcCol="1270" anchor="ctr" anchorCtr="0">
          <a:noAutofit/>
        </a:bodyPr>
        <a:lstStyle/>
        <a:p>
          <a:pPr lvl="0" algn="ctr" defTabSz="355600">
            <a:lnSpc>
              <a:spcPct val="90000"/>
            </a:lnSpc>
            <a:spcBef>
              <a:spcPct val="0"/>
            </a:spcBef>
            <a:spcAft>
              <a:spcPct val="35000"/>
            </a:spcAft>
          </a:pPr>
          <a:r>
            <a:rPr lang="ru-RU" sz="800" b="1" u="sng" kern="1200" dirty="0" smtClean="0"/>
            <a:t>Налоговые доходы</a:t>
          </a:r>
        </a:p>
        <a:p>
          <a:pPr lvl="0" algn="ctr" defTabSz="355600">
            <a:lnSpc>
              <a:spcPct val="90000"/>
            </a:lnSpc>
            <a:spcBef>
              <a:spcPct val="0"/>
            </a:spcBef>
            <a:spcAft>
              <a:spcPct val="35000"/>
            </a:spcAft>
          </a:pPr>
          <a:r>
            <a:rPr lang="ru-RU" sz="800" kern="1200" dirty="0" smtClean="0"/>
            <a:t>Поступления от уплаты налогов, предусмотренных Налоговым кодексом Российской Федерации</a:t>
          </a:r>
          <a:endParaRPr lang="ru-RU" sz="800" kern="1200" dirty="0"/>
        </a:p>
      </dsp:txBody>
      <dsp:txXfrm>
        <a:off x="0" y="0"/>
        <a:ext cx="1655980" cy="1372652"/>
      </dsp:txXfrm>
    </dsp:sp>
    <dsp:sp modelId="{444BD7E7-1DA1-4876-8A11-99D803A3C897}">
      <dsp:nvSpPr>
        <dsp:cNvPr id="0" name=""/>
        <dsp:cNvSpPr/>
      </dsp:nvSpPr>
      <dsp:spPr>
        <a:xfrm>
          <a:off x="1655980" y="1491908"/>
          <a:ext cx="2483971" cy="1372652"/>
        </a:xfrm>
        <a:prstGeom prst="rightArrow">
          <a:avLst>
            <a:gd name="adj1" fmla="val 75000"/>
            <a:gd name="adj2" fmla="val 50000"/>
          </a:avLst>
        </a:prstGeom>
        <a:solidFill>
          <a:schemeClr val="accent1">
            <a:lumMod val="60000"/>
            <a:lumOff val="40000"/>
            <a:alpha val="9000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ru-RU" sz="800" kern="1200" dirty="0" smtClean="0"/>
            <a:t>Арендная плата за земельные участки</a:t>
          </a:r>
          <a:endParaRPr lang="ru-RU" sz="800" kern="1200" dirty="0"/>
        </a:p>
        <a:p>
          <a:pPr marL="57150" lvl="1" indent="-57150" algn="l" defTabSz="355600">
            <a:lnSpc>
              <a:spcPct val="90000"/>
            </a:lnSpc>
            <a:spcBef>
              <a:spcPct val="0"/>
            </a:spcBef>
            <a:spcAft>
              <a:spcPct val="15000"/>
            </a:spcAft>
            <a:buChar char="••"/>
          </a:pPr>
          <a:r>
            <a:rPr lang="ru-RU" sz="800" kern="1200" dirty="0" smtClean="0"/>
            <a:t>Доходы от сдачи в аренду имущества</a:t>
          </a:r>
          <a:endParaRPr lang="ru-RU" sz="800" kern="1200" dirty="0"/>
        </a:p>
        <a:p>
          <a:pPr marL="57150" lvl="1" indent="-57150" algn="l" defTabSz="355600">
            <a:lnSpc>
              <a:spcPct val="90000"/>
            </a:lnSpc>
            <a:spcBef>
              <a:spcPct val="0"/>
            </a:spcBef>
            <a:spcAft>
              <a:spcPct val="15000"/>
            </a:spcAft>
            <a:buChar char="••"/>
          </a:pPr>
          <a:r>
            <a:rPr lang="ru-RU" sz="800" kern="1200" dirty="0" smtClean="0"/>
            <a:t>Продажа имущества</a:t>
          </a:r>
          <a:endParaRPr lang="ru-RU" sz="800" kern="1200" dirty="0"/>
        </a:p>
        <a:p>
          <a:pPr marL="57150" lvl="1" indent="-57150" algn="l" defTabSz="355600">
            <a:lnSpc>
              <a:spcPct val="90000"/>
            </a:lnSpc>
            <a:spcBef>
              <a:spcPct val="0"/>
            </a:spcBef>
            <a:spcAft>
              <a:spcPct val="15000"/>
            </a:spcAft>
            <a:buChar char="••"/>
          </a:pPr>
          <a:r>
            <a:rPr lang="ru-RU" sz="800" kern="1200" smtClean="0"/>
            <a:t>Пользование природными ресурсами</a:t>
          </a:r>
          <a:endParaRPr lang="ru-RU" sz="800" kern="1200" dirty="0"/>
        </a:p>
        <a:p>
          <a:pPr marL="57150" lvl="1" indent="-57150" algn="l" defTabSz="355600">
            <a:lnSpc>
              <a:spcPct val="90000"/>
            </a:lnSpc>
            <a:spcBef>
              <a:spcPct val="0"/>
            </a:spcBef>
            <a:spcAft>
              <a:spcPct val="15000"/>
            </a:spcAft>
            <a:buChar char="••"/>
          </a:pPr>
          <a:r>
            <a:rPr lang="ru-RU" sz="800" kern="1200" dirty="0" smtClean="0"/>
            <a:t>Штрафы, санкции</a:t>
          </a:r>
          <a:endParaRPr lang="ru-RU" sz="800" kern="1200" dirty="0"/>
        </a:p>
      </dsp:txBody>
      <dsp:txXfrm>
        <a:off x="1655980" y="1491908"/>
        <a:ext cx="2483971" cy="1372652"/>
      </dsp:txXfrm>
    </dsp:sp>
    <dsp:sp modelId="{23D3D2CA-038C-4900-A195-FE7077E1DD87}">
      <dsp:nvSpPr>
        <dsp:cNvPr id="0" name=""/>
        <dsp:cNvSpPr/>
      </dsp:nvSpPr>
      <dsp:spPr>
        <a:xfrm>
          <a:off x="0" y="1509917"/>
          <a:ext cx="1655980" cy="1372652"/>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15240" rIns="30480" bIns="15240" numCol="1" spcCol="1270" anchor="ctr" anchorCtr="0">
          <a:noAutofit/>
        </a:bodyPr>
        <a:lstStyle/>
        <a:p>
          <a:pPr lvl="0" algn="ctr" defTabSz="355600">
            <a:lnSpc>
              <a:spcPct val="90000"/>
            </a:lnSpc>
            <a:spcBef>
              <a:spcPct val="0"/>
            </a:spcBef>
            <a:spcAft>
              <a:spcPct val="35000"/>
            </a:spcAft>
          </a:pPr>
          <a:r>
            <a:rPr lang="ru-RU" sz="800" b="1" u="sng" kern="1200" dirty="0" smtClean="0"/>
            <a:t>Неналоговые доходы</a:t>
          </a:r>
        </a:p>
        <a:p>
          <a:pPr lvl="0" algn="ctr" defTabSz="355600">
            <a:lnSpc>
              <a:spcPct val="90000"/>
            </a:lnSpc>
            <a:spcBef>
              <a:spcPct val="0"/>
            </a:spcBef>
            <a:spcAft>
              <a:spcPct val="35000"/>
            </a:spcAft>
          </a:pPr>
          <a:r>
            <a:rPr lang="ru-RU" sz="800" kern="1200" dirty="0" smtClean="0"/>
            <a:t>Платежи в виде штрафов, санкций за нарушение законодательства, платежи за пользование имуществом государства, средства самообложения граждан</a:t>
          </a:r>
          <a:endParaRPr lang="ru-RU" sz="800" kern="1200" dirty="0"/>
        </a:p>
      </dsp:txBody>
      <dsp:txXfrm>
        <a:off x="0" y="1509917"/>
        <a:ext cx="1655980" cy="1372652"/>
      </dsp:txXfrm>
    </dsp:sp>
    <dsp:sp modelId="{E87F2546-CF4F-43B5-995A-51D3AFD6D7AD}">
      <dsp:nvSpPr>
        <dsp:cNvPr id="0" name=""/>
        <dsp:cNvSpPr/>
      </dsp:nvSpPr>
      <dsp:spPr>
        <a:xfrm>
          <a:off x="1655980" y="3019835"/>
          <a:ext cx="2483971" cy="1372652"/>
        </a:xfrm>
        <a:prstGeom prst="rightArrow">
          <a:avLst>
            <a:gd name="adj1" fmla="val 75000"/>
            <a:gd name="adj2" fmla="val 50000"/>
          </a:avLst>
        </a:prstGeom>
        <a:solidFill>
          <a:schemeClr val="accent1">
            <a:lumMod val="60000"/>
            <a:lumOff val="40000"/>
            <a:alpha val="9000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ru-RU" sz="800" kern="1200" smtClean="0"/>
            <a:t>Субсидии</a:t>
          </a:r>
          <a:endParaRPr lang="ru-RU" sz="800" kern="1200" dirty="0"/>
        </a:p>
        <a:p>
          <a:pPr marL="57150" lvl="1" indent="-57150" algn="l" defTabSz="355600">
            <a:lnSpc>
              <a:spcPct val="90000"/>
            </a:lnSpc>
            <a:spcBef>
              <a:spcPct val="0"/>
            </a:spcBef>
            <a:spcAft>
              <a:spcPct val="15000"/>
            </a:spcAft>
            <a:buChar char="••"/>
          </a:pPr>
          <a:r>
            <a:rPr lang="ru-RU" sz="800" kern="1200" dirty="0" smtClean="0"/>
            <a:t>Дотации</a:t>
          </a:r>
          <a:endParaRPr lang="ru-RU" sz="800" kern="1200" dirty="0"/>
        </a:p>
        <a:p>
          <a:pPr marL="57150" lvl="1" indent="-57150" algn="l" defTabSz="355600">
            <a:lnSpc>
              <a:spcPct val="90000"/>
            </a:lnSpc>
            <a:spcBef>
              <a:spcPct val="0"/>
            </a:spcBef>
            <a:spcAft>
              <a:spcPct val="15000"/>
            </a:spcAft>
            <a:buChar char="••"/>
          </a:pPr>
          <a:r>
            <a:rPr lang="ru-RU" sz="800" kern="1200" dirty="0" smtClean="0"/>
            <a:t>Субвенции</a:t>
          </a:r>
          <a:endParaRPr lang="ru-RU" sz="800" kern="1200" dirty="0"/>
        </a:p>
        <a:p>
          <a:pPr marL="57150" lvl="1" indent="-57150" algn="l" defTabSz="355600">
            <a:lnSpc>
              <a:spcPct val="90000"/>
            </a:lnSpc>
            <a:spcBef>
              <a:spcPct val="0"/>
            </a:spcBef>
            <a:spcAft>
              <a:spcPct val="15000"/>
            </a:spcAft>
            <a:buChar char="••"/>
          </a:pPr>
          <a:r>
            <a:rPr lang="ru-RU" sz="800" kern="1200" dirty="0" smtClean="0"/>
            <a:t>Иные межбюджетные трансферты </a:t>
          </a:r>
          <a:endParaRPr lang="ru-RU" sz="800" kern="1200" dirty="0"/>
        </a:p>
      </dsp:txBody>
      <dsp:txXfrm>
        <a:off x="1655980" y="3019835"/>
        <a:ext cx="2483971" cy="1372652"/>
      </dsp:txXfrm>
    </dsp:sp>
    <dsp:sp modelId="{0B83C386-215F-4814-8198-0D3FEA473E42}">
      <dsp:nvSpPr>
        <dsp:cNvPr id="0" name=""/>
        <dsp:cNvSpPr/>
      </dsp:nvSpPr>
      <dsp:spPr>
        <a:xfrm>
          <a:off x="0" y="3019835"/>
          <a:ext cx="1655980" cy="1372652"/>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15240" rIns="30480" bIns="15240" numCol="1" spcCol="1270" anchor="ctr" anchorCtr="0">
          <a:noAutofit/>
        </a:bodyPr>
        <a:lstStyle/>
        <a:p>
          <a:pPr lvl="0" algn="ctr" defTabSz="355600">
            <a:lnSpc>
              <a:spcPct val="90000"/>
            </a:lnSpc>
            <a:spcBef>
              <a:spcPct val="0"/>
            </a:spcBef>
            <a:spcAft>
              <a:spcPct val="35000"/>
            </a:spcAft>
          </a:pPr>
          <a:r>
            <a:rPr lang="ru-RU" sz="800" b="1" u="sng" kern="1200" dirty="0" smtClean="0"/>
            <a:t>Безвозмездные поступления</a:t>
          </a:r>
        </a:p>
        <a:p>
          <a:pPr lvl="0" algn="ctr" defTabSz="355600">
            <a:lnSpc>
              <a:spcPct val="90000"/>
            </a:lnSpc>
            <a:spcBef>
              <a:spcPct val="0"/>
            </a:spcBef>
            <a:spcAft>
              <a:spcPct val="35000"/>
            </a:spcAft>
          </a:pPr>
          <a:r>
            <a:rPr lang="ru-RU" sz="800" kern="1200" dirty="0" smtClean="0"/>
            <a:t>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a:t>
          </a:r>
          <a:endParaRPr lang="ru-RU" sz="800" kern="1200" dirty="0"/>
        </a:p>
      </dsp:txBody>
      <dsp:txXfrm>
        <a:off x="0" y="3019835"/>
        <a:ext cx="1655980" cy="137265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2F10DB-5938-4BD9-B177-922018A8D384}">
      <dsp:nvSpPr>
        <dsp:cNvPr id="0" name=""/>
        <dsp:cNvSpPr/>
      </dsp:nvSpPr>
      <dsp:spPr>
        <a:xfrm>
          <a:off x="576062" y="5646"/>
          <a:ext cx="1330216" cy="467487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Бюджет</a:t>
          </a:r>
          <a:endParaRPr lang="ru-RU" sz="2000" kern="1200" dirty="0"/>
        </a:p>
      </dsp:txBody>
      <dsp:txXfrm>
        <a:off x="576062" y="5646"/>
        <a:ext cx="1330216" cy="4674873"/>
      </dsp:txXfrm>
    </dsp:sp>
    <dsp:sp modelId="{8136B89D-2E8A-44C8-B607-9AA682FECF56}">
      <dsp:nvSpPr>
        <dsp:cNvPr id="0" name=""/>
        <dsp:cNvSpPr/>
      </dsp:nvSpPr>
      <dsp:spPr>
        <a:xfrm rot="18392695">
          <a:off x="1905993" y="1063904"/>
          <a:ext cx="256800" cy="396314"/>
        </a:xfrm>
        <a:prstGeom prst="rightArrow">
          <a:avLst>
            <a:gd name="adj1" fmla="val 60000"/>
            <a:gd name="adj2" fmla="val 50000"/>
          </a:avLst>
        </a:prstGeom>
        <a:solidFill>
          <a:schemeClr val="accent2">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8392695">
        <a:off x="1905993" y="1063904"/>
        <a:ext cx="256800" cy="396314"/>
      </dsp:txXfrm>
    </dsp:sp>
    <dsp:sp modelId="{EA152C45-220D-483D-920C-0D946E4A6EE6}">
      <dsp:nvSpPr>
        <dsp:cNvPr id="0" name=""/>
        <dsp:cNvSpPr/>
      </dsp:nvSpPr>
      <dsp:spPr>
        <a:xfrm>
          <a:off x="1891815" y="-37598"/>
          <a:ext cx="1279424" cy="127943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smtClean="0"/>
            <a:t>Образование</a:t>
          </a:r>
          <a:endParaRPr lang="ru-RU" sz="1100" kern="1200" dirty="0"/>
        </a:p>
      </dsp:txBody>
      <dsp:txXfrm>
        <a:off x="1891815" y="-37598"/>
        <a:ext cx="1279424" cy="1279438"/>
      </dsp:txXfrm>
    </dsp:sp>
    <dsp:sp modelId="{134638B3-8848-4946-869A-54C94CC5D016}">
      <dsp:nvSpPr>
        <dsp:cNvPr id="0" name=""/>
        <dsp:cNvSpPr/>
      </dsp:nvSpPr>
      <dsp:spPr>
        <a:xfrm rot="19904422">
          <a:off x="2257522" y="1283402"/>
          <a:ext cx="1172748" cy="396314"/>
        </a:xfrm>
        <a:prstGeom prst="rightArrow">
          <a:avLst>
            <a:gd name="adj1" fmla="val 60000"/>
            <a:gd name="adj2" fmla="val 50000"/>
          </a:avLst>
        </a:prstGeom>
        <a:solidFill>
          <a:schemeClr val="accent3">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9904422">
        <a:off x="2257522" y="1283402"/>
        <a:ext cx="1172748" cy="396314"/>
      </dsp:txXfrm>
    </dsp:sp>
    <dsp:sp modelId="{AD6AF679-CCC7-4879-A506-E583F949F970}">
      <dsp:nvSpPr>
        <dsp:cNvPr id="0" name=""/>
        <dsp:cNvSpPr/>
      </dsp:nvSpPr>
      <dsp:spPr>
        <a:xfrm>
          <a:off x="3771431" y="0"/>
          <a:ext cx="1278637" cy="127863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smtClean="0"/>
            <a:t>Социальная сфера</a:t>
          </a:r>
          <a:endParaRPr lang="ru-RU" sz="1100" kern="1200" dirty="0"/>
        </a:p>
      </dsp:txBody>
      <dsp:txXfrm>
        <a:off x="3771431" y="0"/>
        <a:ext cx="1278637" cy="1278637"/>
      </dsp:txXfrm>
    </dsp:sp>
    <dsp:sp modelId="{1EB2FF05-AD3E-41C3-8AF3-3847A758527C}">
      <dsp:nvSpPr>
        <dsp:cNvPr id="0" name=""/>
        <dsp:cNvSpPr/>
      </dsp:nvSpPr>
      <dsp:spPr>
        <a:xfrm rot="1388616">
          <a:off x="2295720" y="2842480"/>
          <a:ext cx="1154802" cy="396314"/>
        </a:xfrm>
        <a:prstGeom prst="rightArrow">
          <a:avLst>
            <a:gd name="adj1" fmla="val 60000"/>
            <a:gd name="adj2" fmla="val 50000"/>
          </a:avLst>
        </a:prstGeom>
        <a:solidFill>
          <a:schemeClr val="accent4">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388616">
        <a:off x="2295720" y="2842480"/>
        <a:ext cx="1154802" cy="396314"/>
      </dsp:txXfrm>
    </dsp:sp>
    <dsp:sp modelId="{583BABE6-1BE2-4AAA-BCCB-2738709C2701}">
      <dsp:nvSpPr>
        <dsp:cNvPr id="0" name=""/>
        <dsp:cNvSpPr/>
      </dsp:nvSpPr>
      <dsp:spPr>
        <a:xfrm>
          <a:off x="3852900" y="3089220"/>
          <a:ext cx="1293163" cy="129316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smtClean="0"/>
            <a:t>Культура </a:t>
          </a:r>
          <a:endParaRPr lang="ru-RU" sz="1100" kern="1200" dirty="0"/>
        </a:p>
      </dsp:txBody>
      <dsp:txXfrm>
        <a:off x="3852900" y="3089220"/>
        <a:ext cx="1293163" cy="1293163"/>
      </dsp:txXfrm>
    </dsp:sp>
    <dsp:sp modelId="{4C9A2F83-02ED-450F-B37D-5CABAA310270}">
      <dsp:nvSpPr>
        <dsp:cNvPr id="0" name=""/>
        <dsp:cNvSpPr/>
      </dsp:nvSpPr>
      <dsp:spPr>
        <a:xfrm rot="21526693">
          <a:off x="2359720" y="2039553"/>
          <a:ext cx="1166992" cy="396314"/>
        </a:xfrm>
        <a:prstGeom prst="rightArrow">
          <a:avLst>
            <a:gd name="adj1" fmla="val 60000"/>
            <a:gd name="adj2" fmla="val 50000"/>
          </a:avLst>
        </a:prstGeom>
        <a:solidFill>
          <a:schemeClr val="accent5">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21526693">
        <a:off x="2359720" y="2039553"/>
        <a:ext cx="1166992" cy="396314"/>
      </dsp:txXfrm>
    </dsp:sp>
    <dsp:sp modelId="{AD705141-AFBC-4788-8B3F-D35CD8FE1110}">
      <dsp:nvSpPr>
        <dsp:cNvPr id="0" name=""/>
        <dsp:cNvSpPr/>
      </dsp:nvSpPr>
      <dsp:spPr>
        <a:xfrm>
          <a:off x="4104453" y="1467547"/>
          <a:ext cx="1352552" cy="139286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smtClean="0"/>
            <a:t>Дороги и ЖКХ</a:t>
          </a:r>
          <a:endParaRPr lang="ru-RU" sz="1100" kern="1200" dirty="0"/>
        </a:p>
      </dsp:txBody>
      <dsp:txXfrm>
        <a:off x="4104453" y="1467547"/>
        <a:ext cx="1352552" cy="1392868"/>
      </dsp:txXfrm>
    </dsp:sp>
    <dsp:sp modelId="{A06F7084-369B-41DA-8267-4DD87DE16E89}">
      <dsp:nvSpPr>
        <dsp:cNvPr id="0" name=""/>
        <dsp:cNvSpPr/>
      </dsp:nvSpPr>
      <dsp:spPr>
        <a:xfrm rot="2943487">
          <a:off x="1903825" y="3082480"/>
          <a:ext cx="258674" cy="396314"/>
        </a:xfrm>
        <a:prstGeom prst="rightArrow">
          <a:avLst>
            <a:gd name="adj1" fmla="val 60000"/>
            <a:gd name="adj2" fmla="val 50000"/>
          </a:avLst>
        </a:prstGeom>
        <a:solidFill>
          <a:schemeClr val="accent6">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2943487">
        <a:off x="1903825" y="3082480"/>
        <a:ext cx="258674" cy="396314"/>
      </dsp:txXfrm>
    </dsp:sp>
    <dsp:sp modelId="{1D400125-6F90-4CBF-AE64-1F83D8784788}">
      <dsp:nvSpPr>
        <dsp:cNvPr id="0" name=""/>
        <dsp:cNvSpPr/>
      </dsp:nvSpPr>
      <dsp:spPr>
        <a:xfrm>
          <a:off x="1971363" y="3281515"/>
          <a:ext cx="1289623" cy="1293149"/>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smtClean="0"/>
            <a:t>Спорт и молодежная политика</a:t>
          </a:r>
          <a:endParaRPr lang="ru-RU" sz="1100" kern="1200" dirty="0"/>
        </a:p>
      </dsp:txBody>
      <dsp:txXfrm>
        <a:off x="1971363" y="3281515"/>
        <a:ext cx="1289623" cy="129314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2F10DB-5938-4BD9-B177-922018A8D384}">
      <dsp:nvSpPr>
        <dsp:cNvPr id="0" name=""/>
        <dsp:cNvSpPr/>
      </dsp:nvSpPr>
      <dsp:spPr>
        <a:xfrm>
          <a:off x="0" y="1887111"/>
          <a:ext cx="1147124" cy="701975"/>
        </a:xfrm>
        <a:prstGeom prst="ellipse">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solidFill>
                <a:sysClr val="window" lastClr="FFFFFF"/>
              </a:solidFill>
              <a:latin typeface="Calibri"/>
              <a:ea typeface="+mn-ea"/>
              <a:cs typeface="+mn-cs"/>
            </a:rPr>
            <a:t>Бюджет</a:t>
          </a:r>
          <a:endParaRPr lang="ru-RU" sz="1600" kern="1200" dirty="0">
            <a:solidFill>
              <a:sysClr val="window" lastClr="FFFFFF"/>
            </a:solidFill>
            <a:latin typeface="Calibri"/>
            <a:ea typeface="+mn-ea"/>
            <a:cs typeface="+mn-cs"/>
          </a:endParaRPr>
        </a:p>
      </dsp:txBody>
      <dsp:txXfrm>
        <a:off x="0" y="1887111"/>
        <a:ext cx="1147124" cy="701975"/>
      </dsp:txXfrm>
    </dsp:sp>
    <dsp:sp modelId="{8136B89D-2E8A-44C8-B607-9AA682FECF56}">
      <dsp:nvSpPr>
        <dsp:cNvPr id="0" name=""/>
        <dsp:cNvSpPr/>
      </dsp:nvSpPr>
      <dsp:spPr>
        <a:xfrm rot="18416600">
          <a:off x="922248" y="1281394"/>
          <a:ext cx="618628" cy="290863"/>
        </a:xfrm>
        <a:prstGeom prst="rightArrow">
          <a:avLst>
            <a:gd name="adj1" fmla="val 60000"/>
            <a:gd name="adj2" fmla="val 50000"/>
          </a:avLst>
        </a:prstGeom>
        <a:solidFill>
          <a:srgbClr val="C0504D">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solidFill>
              <a:sysClr val="window" lastClr="FFFFFF"/>
            </a:solidFill>
            <a:latin typeface="Calibri"/>
            <a:ea typeface="+mn-ea"/>
            <a:cs typeface="+mn-cs"/>
          </a:endParaRPr>
        </a:p>
      </dsp:txBody>
      <dsp:txXfrm rot="18416600">
        <a:off x="922248" y="1281394"/>
        <a:ext cx="618628" cy="290863"/>
      </dsp:txXfrm>
    </dsp:sp>
    <dsp:sp modelId="{EA152C45-220D-483D-920C-0D946E4A6EE6}">
      <dsp:nvSpPr>
        <dsp:cNvPr id="0" name=""/>
        <dsp:cNvSpPr/>
      </dsp:nvSpPr>
      <dsp:spPr>
        <a:xfrm>
          <a:off x="1296145" y="0"/>
          <a:ext cx="1096427" cy="1096439"/>
        </a:xfrm>
        <a:prstGeom prst="ellipse">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solidFill>
                <a:sysClr val="window" lastClr="FFFFFF"/>
              </a:solidFill>
              <a:latin typeface="Calibri"/>
              <a:ea typeface="+mn-ea"/>
              <a:cs typeface="+mn-cs"/>
            </a:rPr>
            <a:t>Образование</a:t>
          </a:r>
          <a:endParaRPr lang="ru-RU" sz="1000" kern="1200" dirty="0">
            <a:solidFill>
              <a:sysClr val="window" lastClr="FFFFFF"/>
            </a:solidFill>
            <a:latin typeface="Calibri"/>
            <a:ea typeface="+mn-ea"/>
            <a:cs typeface="+mn-cs"/>
          </a:endParaRPr>
        </a:p>
      </dsp:txBody>
      <dsp:txXfrm>
        <a:off x="1296145" y="0"/>
        <a:ext cx="1096427" cy="1096439"/>
      </dsp:txXfrm>
    </dsp:sp>
    <dsp:sp modelId="{134638B3-8848-4946-869A-54C94CC5D016}">
      <dsp:nvSpPr>
        <dsp:cNvPr id="0" name=""/>
        <dsp:cNvSpPr/>
      </dsp:nvSpPr>
      <dsp:spPr>
        <a:xfrm rot="19790056">
          <a:off x="1285398" y="1469318"/>
          <a:ext cx="895628" cy="290863"/>
        </a:xfrm>
        <a:prstGeom prst="rightArrow">
          <a:avLst>
            <a:gd name="adj1" fmla="val 60000"/>
            <a:gd name="adj2" fmla="val 50000"/>
          </a:avLst>
        </a:prstGeom>
        <a:solidFill>
          <a:srgbClr val="00B05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solidFill>
              <a:sysClr val="window" lastClr="FFFFFF"/>
            </a:solidFill>
            <a:latin typeface="Calibri"/>
            <a:ea typeface="+mn-ea"/>
            <a:cs typeface="+mn-cs"/>
          </a:endParaRPr>
        </a:p>
      </dsp:txBody>
      <dsp:txXfrm rot="19790056">
        <a:off x="1285398" y="1469318"/>
        <a:ext cx="895628" cy="290863"/>
      </dsp:txXfrm>
    </dsp:sp>
    <dsp:sp modelId="{AD6AF679-CCC7-4879-A506-E583F949F970}">
      <dsp:nvSpPr>
        <dsp:cNvPr id="0" name=""/>
        <dsp:cNvSpPr/>
      </dsp:nvSpPr>
      <dsp:spPr>
        <a:xfrm>
          <a:off x="2376259" y="324036"/>
          <a:ext cx="1095752" cy="1095752"/>
        </a:xfrm>
        <a:prstGeom prst="ellipse">
          <a:avLst/>
        </a:prstGeom>
        <a:solidFill>
          <a:srgbClr val="00B05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solidFill>
                <a:sysClr val="window" lastClr="FFFFFF"/>
              </a:solidFill>
              <a:latin typeface="Calibri"/>
              <a:ea typeface="+mn-ea"/>
              <a:cs typeface="+mn-cs"/>
            </a:rPr>
            <a:t>Социальная сфера</a:t>
          </a:r>
          <a:endParaRPr lang="ru-RU" sz="1000" kern="1200" dirty="0">
            <a:solidFill>
              <a:sysClr val="window" lastClr="FFFFFF"/>
            </a:solidFill>
            <a:latin typeface="Calibri"/>
            <a:ea typeface="+mn-ea"/>
            <a:cs typeface="+mn-cs"/>
          </a:endParaRPr>
        </a:p>
      </dsp:txBody>
      <dsp:txXfrm>
        <a:off x="2376259" y="324036"/>
        <a:ext cx="1095752" cy="1095752"/>
      </dsp:txXfrm>
    </dsp:sp>
    <dsp:sp modelId="{1EB2FF05-AD3E-41C3-8AF3-3847A758527C}">
      <dsp:nvSpPr>
        <dsp:cNvPr id="0" name=""/>
        <dsp:cNvSpPr/>
      </dsp:nvSpPr>
      <dsp:spPr>
        <a:xfrm rot="1448185">
          <a:off x="1320538" y="2617398"/>
          <a:ext cx="848156" cy="290863"/>
        </a:xfrm>
        <a:prstGeom prst="rightArrow">
          <a:avLst>
            <a:gd name="adj1" fmla="val 60000"/>
            <a:gd name="adj2" fmla="val 50000"/>
          </a:avLst>
        </a:prstGeom>
        <a:solidFill>
          <a:srgbClr val="8064A2">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solidFill>
              <a:sysClr val="window" lastClr="FFFFFF"/>
            </a:solidFill>
            <a:latin typeface="Calibri"/>
            <a:ea typeface="+mn-ea"/>
            <a:cs typeface="+mn-cs"/>
          </a:endParaRPr>
        </a:p>
      </dsp:txBody>
      <dsp:txXfrm rot="1448185">
        <a:off x="1320538" y="2617398"/>
        <a:ext cx="848156" cy="290863"/>
      </dsp:txXfrm>
    </dsp:sp>
    <dsp:sp modelId="{583BABE6-1BE2-4AAA-BCCB-2738709C2701}">
      <dsp:nvSpPr>
        <dsp:cNvPr id="0" name=""/>
        <dsp:cNvSpPr/>
      </dsp:nvSpPr>
      <dsp:spPr>
        <a:xfrm>
          <a:off x="2448274" y="2772312"/>
          <a:ext cx="1108201" cy="1108201"/>
        </a:xfrm>
        <a:prstGeom prst="ellipse">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solidFill>
                <a:sysClr val="window" lastClr="FFFFFF"/>
              </a:solidFill>
              <a:latin typeface="Calibri"/>
              <a:ea typeface="+mn-ea"/>
              <a:cs typeface="+mn-cs"/>
            </a:rPr>
            <a:t>Культура </a:t>
          </a:r>
          <a:endParaRPr lang="ru-RU" sz="1000" kern="1200" dirty="0">
            <a:solidFill>
              <a:sysClr val="window" lastClr="FFFFFF"/>
            </a:solidFill>
            <a:latin typeface="Calibri"/>
            <a:ea typeface="+mn-ea"/>
            <a:cs typeface="+mn-cs"/>
          </a:endParaRPr>
        </a:p>
      </dsp:txBody>
      <dsp:txXfrm>
        <a:off x="2448274" y="2772312"/>
        <a:ext cx="1108201" cy="1108201"/>
      </dsp:txXfrm>
    </dsp:sp>
    <dsp:sp modelId="{4C9A2F83-02ED-450F-B37D-5CABAA310270}">
      <dsp:nvSpPr>
        <dsp:cNvPr id="0" name=""/>
        <dsp:cNvSpPr/>
      </dsp:nvSpPr>
      <dsp:spPr>
        <a:xfrm rot="21482326">
          <a:off x="1442655" y="1998713"/>
          <a:ext cx="769699" cy="290863"/>
        </a:xfrm>
        <a:prstGeom prst="rightArrow">
          <a:avLst>
            <a:gd name="adj1" fmla="val 60000"/>
            <a:gd name="adj2" fmla="val 50000"/>
          </a:avLst>
        </a:prstGeom>
        <a:solidFill>
          <a:srgbClr val="4BACC6">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solidFill>
              <a:sysClr val="window" lastClr="FFFFFF"/>
            </a:solidFill>
            <a:latin typeface="Calibri"/>
            <a:ea typeface="+mn-ea"/>
            <a:cs typeface="+mn-cs"/>
          </a:endParaRPr>
        </a:p>
      </dsp:txBody>
      <dsp:txXfrm rot="21482326">
        <a:off x="1442655" y="1998713"/>
        <a:ext cx="769699" cy="290863"/>
      </dsp:txXfrm>
    </dsp:sp>
    <dsp:sp modelId="{AD705141-AFBC-4788-8B3F-D35CD8FE1110}">
      <dsp:nvSpPr>
        <dsp:cNvPr id="0" name=""/>
        <dsp:cNvSpPr/>
      </dsp:nvSpPr>
      <dsp:spPr>
        <a:xfrm>
          <a:off x="2592295" y="1476160"/>
          <a:ext cx="1159096" cy="1193645"/>
        </a:xfrm>
        <a:prstGeom prst="ellipse">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solidFill>
                <a:sysClr val="window" lastClr="FFFFFF"/>
              </a:solidFill>
              <a:latin typeface="Calibri"/>
              <a:ea typeface="+mn-ea"/>
              <a:cs typeface="+mn-cs"/>
            </a:rPr>
            <a:t>Дороги и ЖКХ</a:t>
          </a:r>
          <a:endParaRPr lang="ru-RU" sz="1000" kern="1200" dirty="0">
            <a:solidFill>
              <a:sysClr val="window" lastClr="FFFFFF"/>
            </a:solidFill>
            <a:latin typeface="Calibri"/>
            <a:ea typeface="+mn-ea"/>
            <a:cs typeface="+mn-cs"/>
          </a:endParaRPr>
        </a:p>
      </dsp:txBody>
      <dsp:txXfrm>
        <a:off x="2592295" y="1476160"/>
        <a:ext cx="1159096" cy="1193645"/>
      </dsp:txXfrm>
    </dsp:sp>
    <dsp:sp modelId="{A06F7084-369B-41DA-8267-4DD87DE16E89}">
      <dsp:nvSpPr>
        <dsp:cNvPr id="0" name=""/>
        <dsp:cNvSpPr/>
      </dsp:nvSpPr>
      <dsp:spPr>
        <a:xfrm rot="2907363">
          <a:off x="918024" y="3003140"/>
          <a:ext cx="564802" cy="290863"/>
        </a:xfrm>
        <a:prstGeom prst="rightArrow">
          <a:avLst>
            <a:gd name="adj1" fmla="val 60000"/>
            <a:gd name="adj2" fmla="val 50000"/>
          </a:avLst>
        </a:prstGeom>
        <a:solidFill>
          <a:srgbClr val="FF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solidFill>
              <a:sysClr val="window" lastClr="FFFFFF"/>
            </a:solidFill>
            <a:latin typeface="Calibri"/>
            <a:ea typeface="+mn-ea"/>
            <a:cs typeface="+mn-cs"/>
          </a:endParaRPr>
        </a:p>
      </dsp:txBody>
      <dsp:txXfrm rot="2907363">
        <a:off x="918024" y="3003140"/>
        <a:ext cx="564802" cy="290863"/>
      </dsp:txXfrm>
    </dsp:sp>
    <dsp:sp modelId="{1D400125-6F90-4CBF-AE64-1F83D8784788}">
      <dsp:nvSpPr>
        <dsp:cNvPr id="0" name=""/>
        <dsp:cNvSpPr/>
      </dsp:nvSpPr>
      <dsp:spPr>
        <a:xfrm>
          <a:off x="1368153" y="3204356"/>
          <a:ext cx="1105167" cy="1108189"/>
        </a:xfrm>
        <a:prstGeom prst="ellipse">
          <a:avLst/>
        </a:prstGeom>
        <a:solidFill>
          <a:srgbClr val="FF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solidFill>
                <a:sysClr val="window" lastClr="FFFFFF"/>
              </a:solidFill>
              <a:latin typeface="Calibri"/>
              <a:ea typeface="+mn-ea"/>
              <a:cs typeface="+mn-cs"/>
            </a:rPr>
            <a:t>Спорт и молодежная политика</a:t>
          </a:r>
          <a:endParaRPr lang="ru-RU" sz="1000" kern="1200" dirty="0">
            <a:solidFill>
              <a:sysClr val="window" lastClr="FFFFFF"/>
            </a:solidFill>
            <a:latin typeface="Calibri"/>
            <a:ea typeface="+mn-ea"/>
            <a:cs typeface="+mn-cs"/>
          </a:endParaRPr>
        </a:p>
      </dsp:txBody>
      <dsp:txXfrm>
        <a:off x="1368153" y="3204356"/>
        <a:ext cx="1105167" cy="110818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9005CA-0C6B-48E4-865D-9F030E249A3C}">
      <dsp:nvSpPr>
        <dsp:cNvPr id="0" name=""/>
        <dsp:cNvSpPr/>
      </dsp:nvSpPr>
      <dsp:spPr>
        <a:xfrm>
          <a:off x="1183518" y="2142724"/>
          <a:ext cx="1875234" cy="90560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b="1" kern="1200" dirty="0" smtClean="0">
              <a:effectLst/>
              <a:latin typeface="Times New Roman" pitchFamily="18" charset="0"/>
              <a:cs typeface="Times New Roman" pitchFamily="18" charset="0"/>
            </a:rPr>
            <a:t>Анализ социально-экономического обоснования установления льгот</a:t>
          </a:r>
          <a:endParaRPr lang="ru-RU" sz="1300" b="1" kern="1200" dirty="0">
            <a:effectLst/>
            <a:latin typeface="Times New Roman" pitchFamily="18" charset="0"/>
            <a:cs typeface="Times New Roman" pitchFamily="18" charset="0"/>
          </a:endParaRPr>
        </a:p>
      </dsp:txBody>
      <dsp:txXfrm>
        <a:off x="1483555" y="2142724"/>
        <a:ext cx="1575196" cy="905603"/>
      </dsp:txXfrm>
    </dsp:sp>
    <dsp:sp modelId="{43920647-8628-4958-A83A-689AD9D4D6A4}">
      <dsp:nvSpPr>
        <dsp:cNvPr id="0" name=""/>
        <dsp:cNvSpPr/>
      </dsp:nvSpPr>
      <dsp:spPr>
        <a:xfrm>
          <a:off x="1176973" y="3077158"/>
          <a:ext cx="1875234" cy="66241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b="1" kern="1200" dirty="0" smtClean="0">
              <a:effectLst/>
              <a:latin typeface="Times New Roman" pitchFamily="18" charset="0"/>
              <a:cs typeface="Times New Roman" pitchFamily="18" charset="0"/>
            </a:rPr>
            <a:t>Привлечение новых налоговых резидентов</a:t>
          </a:r>
          <a:endParaRPr lang="ru-RU" sz="1300" b="1" kern="1200" dirty="0">
            <a:effectLst/>
            <a:latin typeface="Times New Roman" pitchFamily="18" charset="0"/>
            <a:cs typeface="Times New Roman" pitchFamily="18" charset="0"/>
          </a:endParaRPr>
        </a:p>
      </dsp:txBody>
      <dsp:txXfrm>
        <a:off x="1477010" y="3077158"/>
        <a:ext cx="1575196" cy="662413"/>
      </dsp:txXfrm>
    </dsp:sp>
    <dsp:sp modelId="{05E4D00E-81EE-4369-A116-4E6FADB188B5}">
      <dsp:nvSpPr>
        <dsp:cNvPr id="0" name=""/>
        <dsp:cNvSpPr/>
      </dsp:nvSpPr>
      <dsp:spPr>
        <a:xfrm>
          <a:off x="1183518" y="662074"/>
          <a:ext cx="1875234" cy="14806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b="1" kern="1200" dirty="0" smtClean="0">
              <a:effectLst/>
              <a:latin typeface="Times New Roman" pitchFamily="18" charset="0"/>
              <a:cs typeface="Times New Roman" pitchFamily="18" charset="0"/>
            </a:rPr>
            <a:t>Адресная работа с организациями и физическими лицами по снижению налоговой задолженности</a:t>
          </a:r>
          <a:endParaRPr lang="ru-RU" sz="1300" b="1" kern="1200" dirty="0">
            <a:effectLst/>
            <a:latin typeface="Times New Roman" pitchFamily="18" charset="0"/>
            <a:cs typeface="Times New Roman" pitchFamily="18" charset="0"/>
          </a:endParaRPr>
        </a:p>
      </dsp:txBody>
      <dsp:txXfrm>
        <a:off x="1483555" y="662074"/>
        <a:ext cx="1575196" cy="1480649"/>
      </dsp:txXfrm>
    </dsp:sp>
    <dsp:sp modelId="{27735BBA-C0B1-460A-84C4-E498667DD4B2}">
      <dsp:nvSpPr>
        <dsp:cNvPr id="0" name=""/>
        <dsp:cNvSpPr/>
      </dsp:nvSpPr>
      <dsp:spPr>
        <a:xfrm>
          <a:off x="1177329" y="3767126"/>
          <a:ext cx="1875234" cy="125078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b="1" kern="1200" dirty="0" smtClean="0">
              <a:effectLst/>
              <a:latin typeface="Times New Roman" pitchFamily="18" charset="0"/>
              <a:cs typeface="Times New Roman" pitchFamily="18" charset="0"/>
            </a:rPr>
            <a:t>Мероприятия, нацеленные на вывод убыточных организаций на безубыточный уровень</a:t>
          </a:r>
          <a:endParaRPr lang="ru-RU" sz="1300" b="1" kern="1200" dirty="0">
            <a:effectLst/>
            <a:latin typeface="Times New Roman" pitchFamily="18" charset="0"/>
            <a:cs typeface="Times New Roman" pitchFamily="18" charset="0"/>
          </a:endParaRPr>
        </a:p>
      </dsp:txBody>
      <dsp:txXfrm>
        <a:off x="1477367" y="3767126"/>
        <a:ext cx="1575196" cy="1250781"/>
      </dsp:txXfrm>
    </dsp:sp>
    <dsp:sp modelId="{0F0CF420-D880-413A-A812-FC1D3B4889F1}">
      <dsp:nvSpPr>
        <dsp:cNvPr id="0" name=""/>
        <dsp:cNvSpPr/>
      </dsp:nvSpPr>
      <dsp:spPr>
        <a:xfrm>
          <a:off x="149001" y="346353"/>
          <a:ext cx="1250156" cy="1250156"/>
        </a:xfrm>
        <a:prstGeom prst="ellipse">
          <a:avLst/>
        </a:prstGeom>
        <a:blipFill dpi="0" rotWithShape="0">
          <a:blip xmlns:r="http://schemas.openxmlformats.org/officeDocument/2006/relationships" r:embed="rId1">
            <a:alphaModFix amt="70000"/>
          </a:blip>
          <a:srcRect/>
          <a:stretch>
            <a:fillRect/>
          </a:stretch>
        </a:blip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latin typeface="Times New Roman" pitchFamily="18" charset="0"/>
              <a:cs typeface="Times New Roman" pitchFamily="18" charset="0"/>
            </a:rPr>
            <a:t>Налоговая политика</a:t>
          </a:r>
          <a:endParaRPr lang="ru-RU" sz="1400" b="1" kern="1200" dirty="0">
            <a:solidFill>
              <a:schemeClr val="tx1"/>
            </a:solidFill>
            <a:effectLst/>
            <a:latin typeface="Times New Roman" pitchFamily="18" charset="0"/>
            <a:cs typeface="Times New Roman" pitchFamily="18" charset="0"/>
          </a:endParaRPr>
        </a:p>
      </dsp:txBody>
      <dsp:txXfrm>
        <a:off x="149001" y="346353"/>
        <a:ext cx="1250156" cy="1250156"/>
      </dsp:txXfrm>
    </dsp:sp>
    <dsp:sp modelId="{6C84E473-7A81-4633-831D-141F87A005F8}">
      <dsp:nvSpPr>
        <dsp:cNvPr id="0" name=""/>
        <dsp:cNvSpPr/>
      </dsp:nvSpPr>
      <dsp:spPr>
        <a:xfrm>
          <a:off x="4124404" y="687177"/>
          <a:ext cx="1875234" cy="125078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b="1" kern="1200" dirty="0" smtClean="0">
              <a:effectLst/>
              <a:latin typeface="Times New Roman" pitchFamily="18" charset="0"/>
              <a:cs typeface="Times New Roman" pitchFamily="18" charset="0"/>
            </a:rPr>
            <a:t>Адресная работа с организациями, допустившими "неформальную" занятость </a:t>
          </a:r>
          <a:endParaRPr lang="ru-RU" sz="1300" b="1" kern="1200" dirty="0">
            <a:effectLst/>
            <a:latin typeface="Times New Roman" pitchFamily="18" charset="0"/>
            <a:cs typeface="Times New Roman" pitchFamily="18" charset="0"/>
          </a:endParaRPr>
        </a:p>
      </dsp:txBody>
      <dsp:txXfrm>
        <a:off x="4424441" y="687177"/>
        <a:ext cx="1575196" cy="1250781"/>
      </dsp:txXfrm>
    </dsp:sp>
    <dsp:sp modelId="{0B75528C-B633-4F0A-BDC8-DFC7C482A214}">
      <dsp:nvSpPr>
        <dsp:cNvPr id="0" name=""/>
        <dsp:cNvSpPr/>
      </dsp:nvSpPr>
      <dsp:spPr>
        <a:xfrm>
          <a:off x="4124404" y="1937958"/>
          <a:ext cx="1875234" cy="176816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b="1" kern="1200" dirty="0" smtClean="0">
              <a:effectLst/>
              <a:latin typeface="Times New Roman" pitchFamily="18" charset="0"/>
              <a:cs typeface="Times New Roman" pitchFamily="18" charset="0"/>
            </a:rPr>
            <a:t>Адресная работа с организациями, в которых установлена заработная плата ниже минимально установленного уровня</a:t>
          </a:r>
          <a:endParaRPr lang="ru-RU" sz="1300" b="1" kern="1200" dirty="0">
            <a:effectLst/>
            <a:latin typeface="Times New Roman" pitchFamily="18" charset="0"/>
            <a:cs typeface="Times New Roman" pitchFamily="18" charset="0"/>
          </a:endParaRPr>
        </a:p>
      </dsp:txBody>
      <dsp:txXfrm>
        <a:off x="4424441" y="1937958"/>
        <a:ext cx="1575196" cy="1768167"/>
      </dsp:txXfrm>
    </dsp:sp>
    <dsp:sp modelId="{BCE4B423-FBF5-425E-924F-17746D5B8F96}">
      <dsp:nvSpPr>
        <dsp:cNvPr id="0" name=""/>
        <dsp:cNvSpPr/>
      </dsp:nvSpPr>
      <dsp:spPr>
        <a:xfrm>
          <a:off x="3124279" y="274482"/>
          <a:ext cx="1250156" cy="1250156"/>
        </a:xfrm>
        <a:prstGeom prst="ellipse">
          <a:avLst/>
        </a:prstGeom>
        <a:blipFill dpi="0" rotWithShape="0">
          <a:blip xmlns:r="http://schemas.openxmlformats.org/officeDocument/2006/relationships" r:embed="rId1">
            <a:alphaModFix amt="70000"/>
          </a:blip>
          <a:srcRect/>
          <a:stretch>
            <a:fillRect/>
          </a:stretch>
        </a:blip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latin typeface="Times New Roman" pitchFamily="18" charset="0"/>
              <a:cs typeface="Times New Roman" pitchFamily="18" charset="0"/>
            </a:rPr>
            <a:t>Сфера труда и занятости</a:t>
          </a:r>
          <a:endParaRPr lang="ru-RU" sz="1400" b="1" kern="1200" dirty="0">
            <a:solidFill>
              <a:schemeClr val="tx1"/>
            </a:solidFill>
            <a:effectLst/>
            <a:latin typeface="Times New Roman" pitchFamily="18" charset="0"/>
            <a:cs typeface="Times New Roman" pitchFamily="18" charset="0"/>
          </a:endParaRPr>
        </a:p>
      </dsp:txBody>
      <dsp:txXfrm>
        <a:off x="3124279" y="274482"/>
        <a:ext cx="1250156" cy="1250156"/>
      </dsp:txXfrm>
    </dsp:sp>
    <dsp:sp modelId="{49CF51D4-EA94-488E-9FDA-C10420F49B9B}">
      <dsp:nvSpPr>
        <dsp:cNvPr id="0" name=""/>
        <dsp:cNvSpPr/>
      </dsp:nvSpPr>
      <dsp:spPr>
        <a:xfrm>
          <a:off x="7075580" y="687177"/>
          <a:ext cx="1885341" cy="139454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ru-RU" sz="1300" b="1" kern="1200" dirty="0" smtClean="0">
              <a:effectLst/>
              <a:latin typeface="Times New Roman" pitchFamily="18" charset="0"/>
              <a:cs typeface="Times New Roman" pitchFamily="18" charset="0"/>
            </a:rPr>
            <a:t>Постановка на учет неучтенных объектов капитального строительства и земельных участков</a:t>
          </a:r>
          <a:endParaRPr lang="ru-RU" sz="1300" b="1" kern="1200" dirty="0">
            <a:effectLst/>
            <a:latin typeface="Times New Roman" pitchFamily="18" charset="0"/>
            <a:cs typeface="Times New Roman" pitchFamily="18" charset="0"/>
          </a:endParaRPr>
        </a:p>
      </dsp:txBody>
      <dsp:txXfrm>
        <a:off x="7377235" y="687177"/>
        <a:ext cx="1583687" cy="1394546"/>
      </dsp:txXfrm>
    </dsp:sp>
    <dsp:sp modelId="{F318DD30-FC5A-440D-9988-C120D6F97852}">
      <dsp:nvSpPr>
        <dsp:cNvPr id="0" name=""/>
        <dsp:cNvSpPr/>
      </dsp:nvSpPr>
      <dsp:spPr>
        <a:xfrm>
          <a:off x="7070499" y="2081723"/>
          <a:ext cx="1895503" cy="150936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36000" rIns="36000" bIns="36000" numCol="1" spcCol="1270" anchor="ctr" anchorCtr="0">
          <a:noAutofit/>
        </a:bodyPr>
        <a:lstStyle/>
        <a:p>
          <a:pPr marL="0" lvl="0" indent="0" algn="l" defTabSz="577850">
            <a:lnSpc>
              <a:spcPct val="90000"/>
            </a:lnSpc>
            <a:spcBef>
              <a:spcPct val="0"/>
            </a:spcBef>
            <a:spcAft>
              <a:spcPct val="35000"/>
            </a:spcAft>
          </a:pPr>
          <a:r>
            <a:rPr lang="ru-RU" sz="1300" b="1" kern="1200" dirty="0" smtClean="0">
              <a:effectLst/>
              <a:latin typeface="Times New Roman" pitchFamily="18" charset="0"/>
              <a:cs typeface="Times New Roman" pitchFamily="18" charset="0"/>
            </a:rPr>
            <a:t>Совершенствование законодательства в части арендных ставок за использование муниципального имущества</a:t>
          </a:r>
          <a:endParaRPr lang="ru-RU" sz="1300" b="1" kern="1200" dirty="0">
            <a:effectLst/>
            <a:latin typeface="Times New Roman" pitchFamily="18" charset="0"/>
            <a:cs typeface="Times New Roman" pitchFamily="18" charset="0"/>
          </a:endParaRPr>
        </a:p>
      </dsp:txBody>
      <dsp:txXfrm>
        <a:off x="7373780" y="2081723"/>
        <a:ext cx="1592223" cy="1509367"/>
      </dsp:txXfrm>
    </dsp:sp>
    <dsp:sp modelId="{B868963C-11C7-42B9-A074-F5001EAB51F4}">
      <dsp:nvSpPr>
        <dsp:cNvPr id="0" name=""/>
        <dsp:cNvSpPr/>
      </dsp:nvSpPr>
      <dsp:spPr>
        <a:xfrm>
          <a:off x="6091602" y="258992"/>
          <a:ext cx="1250156" cy="1250156"/>
        </a:xfrm>
        <a:prstGeom prst="ellipse">
          <a:avLst/>
        </a:prstGeom>
        <a:blipFill dpi="0" rotWithShape="0">
          <a:blip xmlns:r="http://schemas.openxmlformats.org/officeDocument/2006/relationships" r:embed="rId1">
            <a:alphaModFix amt="70000"/>
          </a:blip>
          <a:srcRect/>
          <a:stretch>
            <a:fillRect/>
          </a:stretch>
        </a:blip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effectLst/>
              <a:latin typeface="Times New Roman" pitchFamily="18" charset="0"/>
              <a:cs typeface="Times New Roman" pitchFamily="18" charset="0"/>
            </a:rPr>
            <a:t>Сфера </a:t>
          </a:r>
          <a:r>
            <a:rPr lang="ru-RU" sz="1200" b="1" kern="1200" dirty="0" err="1" smtClean="0">
              <a:solidFill>
                <a:schemeClr val="tx1"/>
              </a:solidFill>
              <a:effectLst/>
              <a:latin typeface="Times New Roman" pitchFamily="18" charset="0"/>
              <a:cs typeface="Times New Roman" pitchFamily="18" charset="0"/>
            </a:rPr>
            <a:t>имуществе-нных</a:t>
          </a:r>
          <a:r>
            <a:rPr lang="ru-RU" sz="1200" b="1" kern="1200" dirty="0" smtClean="0">
              <a:solidFill>
                <a:schemeClr val="tx1"/>
              </a:solidFill>
              <a:effectLst/>
              <a:latin typeface="Times New Roman" pitchFamily="18" charset="0"/>
              <a:cs typeface="Times New Roman" pitchFamily="18" charset="0"/>
            </a:rPr>
            <a:t> отношений</a:t>
          </a:r>
          <a:endParaRPr lang="ru-RU" sz="1200" b="1" kern="1200" dirty="0">
            <a:solidFill>
              <a:schemeClr val="tx1"/>
            </a:solidFill>
            <a:effectLst/>
            <a:latin typeface="Times New Roman" pitchFamily="18" charset="0"/>
            <a:cs typeface="Times New Roman" pitchFamily="18" charset="0"/>
          </a:endParaRPr>
        </a:p>
      </dsp:txBody>
      <dsp:txXfrm>
        <a:off x="6091602" y="258992"/>
        <a:ext cx="1250156" cy="1250156"/>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0.17832</cdr:x>
      <cdr:y>0.86666</cdr:y>
    </cdr:from>
    <cdr:to>
      <cdr:x>0.25937</cdr:x>
      <cdr:y>0.86667</cdr:y>
    </cdr:to>
    <cdr:sp macro="" textlink="">
      <cdr:nvSpPr>
        <cdr:cNvPr id="3" name="Прямая соединительная линия 2"/>
        <cdr:cNvSpPr/>
      </cdr:nvSpPr>
      <cdr:spPr>
        <a:xfrm xmlns:a="http://schemas.openxmlformats.org/drawingml/2006/main">
          <a:off x="1584176" y="4680466"/>
          <a:ext cx="720080" cy="54"/>
        </a:xfrm>
        <a:prstGeom xmlns:a="http://schemas.openxmlformats.org/drawingml/2006/main" prst="line">
          <a:avLst/>
        </a:prstGeom>
        <a:ln xmlns:a="http://schemas.openxmlformats.org/drawingml/2006/main" w="19050">
          <a:solidFill>
            <a:srgbClr val="00369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0.25126</cdr:x>
      <cdr:y>0.84</cdr:y>
    </cdr:from>
    <cdr:to>
      <cdr:x>0.43768</cdr:x>
      <cdr:y>0.89333</cdr:y>
    </cdr:to>
    <cdr:sp macro="" textlink="">
      <cdr:nvSpPr>
        <cdr:cNvPr id="5" name="TextBox 4"/>
        <cdr:cNvSpPr txBox="1"/>
      </cdr:nvSpPr>
      <cdr:spPr>
        <a:xfrm xmlns:a="http://schemas.openxmlformats.org/drawingml/2006/main">
          <a:off x="2232248" y="4536504"/>
          <a:ext cx="165618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rgbClr val="003696"/>
              </a:solidFill>
            </a:rPr>
            <a:t>г.о. Электросталь</a:t>
          </a:r>
          <a:endParaRPr lang="ru-RU" sz="1100" b="1" dirty="0">
            <a:solidFill>
              <a:srgbClr val="003696"/>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0.03919</cdr:x>
      <cdr:y>0</cdr:y>
    </cdr:from>
    <cdr:to>
      <cdr:x>0.03919</cdr:x>
      <cdr:y>0</cdr:y>
    </cdr:to>
    <cdr:sp macro="" textlink="">
      <cdr:nvSpPr>
        <cdr:cNvPr id="3" name="Прямая соединительная линия 2"/>
        <cdr:cNvSpPr/>
      </cdr:nvSpPr>
      <cdr:spPr>
        <a:xfrm xmlns:a="http://schemas.openxmlformats.org/drawingml/2006/main">
          <a:off x="324544" y="-1268760"/>
          <a:ext cx="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0.98037</cdr:x>
      <cdr:y>0.11304</cdr:y>
    </cdr:to>
    <cdr:sp macro="" textlink="">
      <cdr:nvSpPr>
        <cdr:cNvPr id="2" name="TextBox 1"/>
        <cdr:cNvSpPr txBox="1"/>
      </cdr:nvSpPr>
      <cdr:spPr>
        <a:xfrm xmlns:a="http://schemas.openxmlformats.org/drawingml/2006/main">
          <a:off x="0" y="0"/>
          <a:ext cx="8964488" cy="6480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900" b="1" dirty="0" smtClean="0">
              <a:latin typeface="Times New Roman" pitchFamily="18" charset="0"/>
              <a:cs typeface="Times New Roman" pitchFamily="18" charset="0"/>
            </a:rPr>
            <a:t>*Информация  из открытого бюджета  Московской области  на 01.04.2024 г.  - Оперативные </a:t>
          </a:r>
          <a:r>
            <a:rPr lang="ru-RU" sz="900" b="1" dirty="0">
              <a:latin typeface="Times New Roman" pitchFamily="18" charset="0"/>
              <a:cs typeface="Times New Roman" pitchFamily="18" charset="0"/>
            </a:rPr>
            <a:t>данные об исполнении бюджетов муниципальных </a:t>
          </a:r>
          <a:r>
            <a:rPr lang="ru-RU" sz="900" b="1" dirty="0" smtClean="0">
              <a:latin typeface="Times New Roman" pitchFamily="18" charset="0"/>
              <a:cs typeface="Times New Roman" pitchFamily="18" charset="0"/>
            </a:rPr>
            <a:t>образований:</a:t>
          </a:r>
          <a:r>
            <a:rPr lang="ru-RU" sz="900" b="1" dirty="0">
              <a:latin typeface="Times New Roman" pitchFamily="18" charset="0"/>
              <a:cs typeface="Times New Roman" pitchFamily="18" charset="0"/>
            </a:rPr>
            <a:t/>
          </a:r>
          <a:br>
            <a:rPr lang="ru-RU" sz="900" b="1" dirty="0">
              <a:latin typeface="Times New Roman" pitchFamily="18" charset="0"/>
              <a:cs typeface="Times New Roman" pitchFamily="18" charset="0"/>
            </a:rPr>
          </a:br>
          <a:r>
            <a:rPr lang="ru-RU" sz="900" b="1" dirty="0" smtClean="0">
              <a:latin typeface="Times New Roman" pitchFamily="18" charset="0"/>
              <a:cs typeface="Times New Roman" pitchFamily="18" charset="0"/>
            </a:rPr>
            <a:t>численность постоянного населения  -   </a:t>
          </a:r>
          <a:r>
            <a:rPr lang="en-US" sz="900" b="1" dirty="0" smtClean="0">
              <a:latin typeface="Times New Roman" pitchFamily="18" charset="0"/>
              <a:cs typeface="Times New Roman" pitchFamily="18" charset="0"/>
            </a:rPr>
            <a:t>https://budget.mosreg.ru/analitika/operativnaya-informaciya-ob-ispolneni/ispolnenie-byudzhetov-mo/</a:t>
          </a:r>
          <a:r>
            <a:rPr lang="ru-RU" sz="900" b="1" dirty="0" smtClean="0">
              <a:latin typeface="Times New Roman" pitchFamily="18" charset="0"/>
              <a:cs typeface="Times New Roman" pitchFamily="18" charset="0"/>
            </a:rPr>
            <a:t> </a:t>
          </a:r>
        </a:p>
        <a:p xmlns:a="http://schemas.openxmlformats.org/drawingml/2006/main">
          <a:r>
            <a:rPr lang="ru-RU" sz="900" b="1" dirty="0" smtClean="0">
              <a:latin typeface="Times New Roman" pitchFamily="18" charset="0"/>
              <a:cs typeface="Times New Roman" pitchFamily="18" charset="0"/>
            </a:rPr>
            <a:t>налоговые и неналоговые доходы       -   </a:t>
          </a:r>
          <a:r>
            <a:rPr lang="en-US" sz="900" b="1" dirty="0" smtClean="0">
              <a:latin typeface="Times New Roman" pitchFamily="18" charset="0"/>
              <a:cs typeface="Times New Roman" pitchFamily="18" charset="0"/>
            </a:rPr>
            <a:t>https://budget.mosreg.ru/analitika/operativnaya-informaciya-ob-ispolneni/doxody-byudzhetov-mo/</a:t>
          </a:r>
          <a:r>
            <a:rPr lang="ru-RU" sz="900" b="1" dirty="0" smtClean="0">
              <a:latin typeface="Times New Roman" pitchFamily="18" charset="0"/>
              <a:cs typeface="Times New Roman" pitchFamily="18" charset="0"/>
            </a:rPr>
            <a:t> </a:t>
          </a:r>
          <a:endParaRPr lang="ru-RU" sz="900" b="1"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2"/>
            <a:ext cx="2945659" cy="496411"/>
          </a:xfrm>
          <a:prstGeom prst="rect">
            <a:avLst/>
          </a:prstGeom>
        </p:spPr>
        <p:txBody>
          <a:bodyPr vert="horz" lIns="91577" tIns="45789" rIns="91577" bIns="45789" rtlCol="0"/>
          <a:lstStyle>
            <a:lvl1pPr algn="l" latinLnBrk="0">
              <a:defRPr lang="ru-RU" sz="1200"/>
            </a:lvl1pPr>
            <a:extLst/>
          </a:lstStyle>
          <a:p>
            <a:endParaRPr lang="ru-RU" dirty="0"/>
          </a:p>
        </p:txBody>
      </p:sp>
      <p:sp>
        <p:nvSpPr>
          <p:cNvPr id="3" name="Rectangle 3"/>
          <p:cNvSpPr>
            <a:spLocks noGrp="1"/>
          </p:cNvSpPr>
          <p:nvPr>
            <p:ph type="dt" sz="quarter" idx="1"/>
          </p:nvPr>
        </p:nvSpPr>
        <p:spPr>
          <a:xfrm>
            <a:off x="3850445" y="2"/>
            <a:ext cx="2945659" cy="496411"/>
          </a:xfrm>
          <a:prstGeom prst="rect">
            <a:avLst/>
          </a:prstGeom>
        </p:spPr>
        <p:txBody>
          <a:bodyPr vert="horz" lIns="91577" tIns="45789" rIns="91577" bIns="45789" rtlCol="0"/>
          <a:lstStyle>
            <a:lvl1pPr algn="r" latinLnBrk="0">
              <a:defRPr lang="ru-RU" sz="1200"/>
            </a:lvl1pPr>
            <a:extLst/>
          </a:lstStyle>
          <a:p>
            <a:fld id="{6E7D018D-748F-47BF-843A-40349A141CAC}" type="datetimeFigureOut">
              <a:rPr lang="ru-RU" smtClean="0"/>
              <a:pPr/>
              <a:t>06.05.2024</a:t>
            </a:fld>
            <a:endParaRPr lang="ru-RU" dirty="0"/>
          </a:p>
        </p:txBody>
      </p:sp>
      <p:sp>
        <p:nvSpPr>
          <p:cNvPr id="4" name="Rectangle 4"/>
          <p:cNvSpPr>
            <a:spLocks noGrp="1"/>
          </p:cNvSpPr>
          <p:nvPr>
            <p:ph type="ftr" sz="quarter" idx="2"/>
          </p:nvPr>
        </p:nvSpPr>
        <p:spPr>
          <a:xfrm>
            <a:off x="2" y="9430093"/>
            <a:ext cx="2945659" cy="496411"/>
          </a:xfrm>
          <a:prstGeom prst="rect">
            <a:avLst/>
          </a:prstGeom>
        </p:spPr>
        <p:txBody>
          <a:bodyPr vert="horz" lIns="91577" tIns="45789" rIns="91577" bIns="45789" rtlCol="0" anchor="b"/>
          <a:lstStyle>
            <a:lvl1pPr algn="l" latinLnBrk="0">
              <a:defRPr lang="ru-RU" sz="1200"/>
            </a:lvl1pPr>
            <a:extLst/>
          </a:lstStyle>
          <a:p>
            <a:endParaRPr lang="ru-RU" dirty="0"/>
          </a:p>
        </p:txBody>
      </p:sp>
      <p:sp>
        <p:nvSpPr>
          <p:cNvPr id="5" name="Rectangle 5"/>
          <p:cNvSpPr>
            <a:spLocks noGrp="1"/>
          </p:cNvSpPr>
          <p:nvPr>
            <p:ph type="sldNum" sz="quarter" idx="3"/>
          </p:nvPr>
        </p:nvSpPr>
        <p:spPr>
          <a:xfrm>
            <a:off x="3850445" y="9430093"/>
            <a:ext cx="2945659" cy="496411"/>
          </a:xfrm>
          <a:prstGeom prst="rect">
            <a:avLst/>
          </a:prstGeom>
        </p:spPr>
        <p:txBody>
          <a:bodyPr vert="horz" lIns="91577" tIns="45789" rIns="91577" bIns="45789" rtlCol="0" anchor="b"/>
          <a:lstStyle>
            <a:lvl1pPr algn="r" latinLnBrk="0">
              <a:defRPr lang="ru-RU" sz="1200"/>
            </a:lvl1pPr>
            <a:extLst/>
          </a:lstStyle>
          <a:p>
            <a:fld id="{04AC5213-BACC-41AB-9B61-B40CF6C5296E}" type="slidenum">
              <a:rPr lang="ru-RU" smtClean="0"/>
              <a:pPr/>
              <a:t>‹#›</a:t>
            </a:fld>
            <a:endParaRPr lang="ru-RU" dirty="0"/>
          </a:p>
        </p:txBody>
      </p:sp>
    </p:spTree>
    <p:extLst>
      <p:ext uri="{BB962C8B-B14F-4D97-AF65-F5344CB8AC3E}">
        <p14:creationId xmlns="" xmlns:p14="http://schemas.microsoft.com/office/powerpoint/2010/main" val="367025017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2"/>
            <a:ext cx="2945659" cy="496411"/>
          </a:xfrm>
          <a:prstGeom prst="rect">
            <a:avLst/>
          </a:prstGeom>
        </p:spPr>
        <p:txBody>
          <a:bodyPr vert="horz" lIns="91577" tIns="45789" rIns="91577" bIns="45789" rtlCol="0"/>
          <a:lstStyle>
            <a:lvl1pPr algn="l" latinLnBrk="0">
              <a:defRPr lang="ru-RU" sz="1200"/>
            </a:lvl1pPr>
            <a:extLst/>
          </a:lstStyle>
          <a:p>
            <a:endParaRPr lang="ru-RU" dirty="0"/>
          </a:p>
        </p:txBody>
      </p:sp>
      <p:sp>
        <p:nvSpPr>
          <p:cNvPr id="3" name="Rectangle 3"/>
          <p:cNvSpPr>
            <a:spLocks noGrp="1"/>
          </p:cNvSpPr>
          <p:nvPr>
            <p:ph type="dt" idx="1"/>
          </p:nvPr>
        </p:nvSpPr>
        <p:spPr>
          <a:xfrm>
            <a:off x="3850445" y="2"/>
            <a:ext cx="2945659" cy="496411"/>
          </a:xfrm>
          <a:prstGeom prst="rect">
            <a:avLst/>
          </a:prstGeom>
        </p:spPr>
        <p:txBody>
          <a:bodyPr vert="horz" lIns="91577" tIns="45789" rIns="91577" bIns="45789" rtlCol="0"/>
          <a:lstStyle>
            <a:lvl1pPr algn="r" latinLnBrk="0">
              <a:defRPr lang="ru-RU" sz="1200"/>
            </a:lvl1pPr>
            <a:extLst/>
          </a:lstStyle>
          <a:p>
            <a:fld id="{23E9B8FB-2ABD-42C9-A6DA-A6789EAF441D}" type="datetimeFigureOut">
              <a:rPr lang="ru-RU"/>
              <a:pPr/>
              <a:t>06.05.2024</a:t>
            </a:fld>
            <a:endParaRPr lang="ru-RU" dirty="0"/>
          </a:p>
        </p:txBody>
      </p:sp>
      <p:sp>
        <p:nvSpPr>
          <p:cNvPr id="4" name="Rectangle 4"/>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577" tIns="45789" rIns="91577" bIns="45789" rtlCol="0" anchor="ctr"/>
          <a:lstStyle/>
          <a:p>
            <a:endParaRPr lang="ru-RU" dirty="0"/>
          </a:p>
        </p:txBody>
      </p:sp>
      <p:sp>
        <p:nvSpPr>
          <p:cNvPr id="5" name="Rectangle 5"/>
          <p:cNvSpPr>
            <a:spLocks noGrp="1"/>
          </p:cNvSpPr>
          <p:nvPr>
            <p:ph type="body" sz="quarter" idx="3"/>
          </p:nvPr>
        </p:nvSpPr>
        <p:spPr>
          <a:xfrm>
            <a:off x="679768" y="4715908"/>
            <a:ext cx="5438140" cy="4467701"/>
          </a:xfrm>
          <a:prstGeom prst="rect">
            <a:avLst/>
          </a:prstGeom>
        </p:spPr>
        <p:txBody>
          <a:bodyPr vert="horz" lIns="91577" tIns="45789" rIns="91577" bIns="45789"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
          <p:cNvSpPr>
            <a:spLocks noGrp="1"/>
          </p:cNvSpPr>
          <p:nvPr>
            <p:ph type="ftr" sz="quarter" idx="4"/>
          </p:nvPr>
        </p:nvSpPr>
        <p:spPr>
          <a:xfrm>
            <a:off x="2" y="9430093"/>
            <a:ext cx="2945659" cy="496411"/>
          </a:xfrm>
          <a:prstGeom prst="rect">
            <a:avLst/>
          </a:prstGeom>
        </p:spPr>
        <p:txBody>
          <a:bodyPr vert="horz" lIns="91577" tIns="45789" rIns="91577" bIns="45789" rtlCol="0" anchor="b"/>
          <a:lstStyle>
            <a:lvl1pPr algn="l" latinLnBrk="0">
              <a:defRPr lang="ru-RU" sz="1200"/>
            </a:lvl1pPr>
            <a:extLst/>
          </a:lstStyle>
          <a:p>
            <a:endParaRPr lang="ru-RU" dirty="0"/>
          </a:p>
        </p:txBody>
      </p:sp>
      <p:sp>
        <p:nvSpPr>
          <p:cNvPr id="7" name="Rectangle 7"/>
          <p:cNvSpPr>
            <a:spLocks noGrp="1"/>
          </p:cNvSpPr>
          <p:nvPr>
            <p:ph type="sldNum" sz="quarter" idx="5"/>
          </p:nvPr>
        </p:nvSpPr>
        <p:spPr>
          <a:xfrm>
            <a:off x="3850445" y="9430093"/>
            <a:ext cx="2945659" cy="496411"/>
          </a:xfrm>
          <a:prstGeom prst="rect">
            <a:avLst/>
          </a:prstGeom>
        </p:spPr>
        <p:txBody>
          <a:bodyPr vert="horz" lIns="91577" tIns="45789" rIns="91577" bIns="45789" rtlCol="0" anchor="b"/>
          <a:lstStyle>
            <a:lvl1pPr algn="r" latinLnBrk="0">
              <a:defRPr lang="ru-RU" sz="1200"/>
            </a:lvl1pPr>
            <a:extLst/>
          </a:lstStyle>
          <a:p>
            <a:fld id="{BE2A7042-DEED-4AA1-9E89-4A16B2572577}" type="slidenum">
              <a:rPr/>
              <a:pPr/>
              <a:t>‹#›</a:t>
            </a:fld>
            <a:endParaRPr lang="ru-RU" dirty="0"/>
          </a:p>
        </p:txBody>
      </p:sp>
    </p:spTree>
    <p:extLst>
      <p:ext uri="{BB962C8B-B14F-4D97-AF65-F5344CB8AC3E}">
        <p14:creationId xmlns="" xmlns:p14="http://schemas.microsoft.com/office/powerpoint/2010/main" val="3222159851"/>
      </p:ext>
    </p:extLst>
  </p:cSld>
  <p:clrMap bg1="lt1" tx1="dk1" bg2="lt2" tx2="dk2" accent1="accent1" accent2="accent2" accent3="accent3" accent4="accent4" accent5="accent5" accent6="accent6" hlink="hlink" folHlink="folHlink"/>
  <p:hf ftr="0" dt="0"/>
  <p:notesStyle>
    <a:lvl1pPr marL="0" algn="l" rtl="0" latinLnBrk="0">
      <a:defRPr lang="ru-RU" sz="1200" kern="1200">
        <a:solidFill>
          <a:schemeClr val="tx1"/>
        </a:solidFill>
        <a:latin typeface="+mn-lt"/>
        <a:ea typeface="+mn-ea"/>
        <a:cs typeface="+mn-cs"/>
      </a:defRPr>
    </a:lvl1pPr>
    <a:lvl2pPr marL="457200" algn="l" rtl="0" latinLnBrk="0">
      <a:defRPr lang="ru-RU" sz="1200" kern="1200">
        <a:solidFill>
          <a:schemeClr val="tx1"/>
        </a:solidFill>
        <a:latin typeface="+mn-lt"/>
        <a:ea typeface="+mn-ea"/>
        <a:cs typeface="+mn-cs"/>
      </a:defRPr>
    </a:lvl2pPr>
    <a:lvl3pPr marL="914400" algn="l" rtl="0" latinLnBrk="0">
      <a:defRPr lang="ru-RU" sz="1200" kern="1200">
        <a:solidFill>
          <a:schemeClr val="tx1"/>
        </a:solidFill>
        <a:latin typeface="+mn-lt"/>
        <a:ea typeface="+mn-ea"/>
        <a:cs typeface="+mn-cs"/>
      </a:defRPr>
    </a:lvl3pPr>
    <a:lvl4pPr marL="1371600" algn="l" rtl="0" latinLnBrk="0">
      <a:defRPr lang="ru-RU" sz="1200" kern="1200">
        <a:solidFill>
          <a:schemeClr val="tx1"/>
        </a:solidFill>
        <a:latin typeface="+mn-lt"/>
        <a:ea typeface="+mn-ea"/>
        <a:cs typeface="+mn-cs"/>
      </a:defRPr>
    </a:lvl4pPr>
    <a:lvl5pPr marL="1828800" algn="l" rtl="0" latinLnBrk="0">
      <a:defRPr lang="ru-RU" sz="1200" kern="1200">
        <a:solidFill>
          <a:schemeClr val="tx1"/>
        </a:solidFill>
        <a:latin typeface="+mn-lt"/>
        <a:ea typeface="+mn-ea"/>
        <a:cs typeface="+mn-cs"/>
      </a:defRPr>
    </a:lvl5pPr>
    <a:lvl6pPr marL="2286000" algn="l" rtl="0" latinLnBrk="0">
      <a:defRPr lang="ru-RU" sz="1200" kern="1200">
        <a:solidFill>
          <a:schemeClr val="tx1"/>
        </a:solidFill>
        <a:latin typeface="+mn-lt"/>
        <a:ea typeface="+mn-ea"/>
        <a:cs typeface="+mn-cs"/>
      </a:defRPr>
    </a:lvl6pPr>
    <a:lvl7pPr marL="2743200" algn="l" rtl="0" latinLnBrk="0">
      <a:defRPr lang="ru-RU" sz="1200" kern="1200">
        <a:solidFill>
          <a:schemeClr val="tx1"/>
        </a:solidFill>
        <a:latin typeface="+mn-lt"/>
        <a:ea typeface="+mn-ea"/>
        <a:cs typeface="+mn-cs"/>
      </a:defRPr>
    </a:lvl7pPr>
    <a:lvl8pPr marL="3200400" algn="l" rtl="0" latinLnBrk="0">
      <a:defRPr lang="ru-RU" sz="1200" kern="1200">
        <a:solidFill>
          <a:schemeClr val="tx1"/>
        </a:solidFill>
        <a:latin typeface="+mn-lt"/>
        <a:ea typeface="+mn-ea"/>
        <a:cs typeface="+mn-cs"/>
      </a:defRPr>
    </a:lvl8pPr>
    <a:lvl9pPr marL="3657600" algn="l" rtl="0" latinLnBrk="0">
      <a:defRPr lang="ru-RU"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dirty="0" smtClean="0"/>
          </a:p>
        </p:txBody>
      </p:sp>
      <p:sp>
        <p:nvSpPr>
          <p:cNvPr id="5" name="Верхний колонтитул 4"/>
          <p:cNvSpPr>
            <a:spLocks noGrp="1"/>
          </p:cNvSpPr>
          <p:nvPr>
            <p:ph type="hdr" sz="quarter" idx="11"/>
          </p:nvPr>
        </p:nvSpPr>
        <p:spPr/>
        <p:txBody>
          <a:bodyPr/>
          <a:lstStyle/>
          <a:p>
            <a:endParaRPr lang="ru-RU" dirty="0"/>
          </a:p>
        </p:txBody>
      </p:sp>
    </p:spTree>
    <p:extLst>
      <p:ext uri="{BB962C8B-B14F-4D97-AF65-F5344CB8AC3E}">
        <p14:creationId xmlns="" xmlns:p14="http://schemas.microsoft.com/office/powerpoint/2010/main" val="213741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endParaRPr lang="ru-RU" dirty="0"/>
          </a:p>
        </p:txBody>
      </p:sp>
      <p:sp>
        <p:nvSpPr>
          <p:cNvPr id="5" name="Номер слайда 4"/>
          <p:cNvSpPr>
            <a:spLocks noGrp="1"/>
          </p:cNvSpPr>
          <p:nvPr>
            <p:ph type="sldNum" sz="quarter" idx="11"/>
          </p:nvPr>
        </p:nvSpPr>
        <p:spPr/>
        <p:txBody>
          <a:bodyPr/>
          <a:lstStyle/>
          <a:p>
            <a:fld id="{BE2A7042-DEED-4AA1-9E89-4A16B2572577}" type="slidenum">
              <a:rPr lang="ru-RU" smtClean="0"/>
              <a:pPr/>
              <a:t>2</a:t>
            </a:fld>
            <a:endParaRPr lang="ru-RU" dirty="0"/>
          </a:p>
        </p:txBody>
      </p:sp>
    </p:spTree>
    <p:extLst>
      <p:ext uri="{BB962C8B-B14F-4D97-AF65-F5344CB8AC3E}">
        <p14:creationId xmlns="" xmlns:p14="http://schemas.microsoft.com/office/powerpoint/2010/main" val="78808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endParaRPr lang="ru-RU" dirty="0"/>
          </a:p>
        </p:txBody>
      </p:sp>
      <p:sp>
        <p:nvSpPr>
          <p:cNvPr id="5" name="Номер слайда 4"/>
          <p:cNvSpPr>
            <a:spLocks noGrp="1"/>
          </p:cNvSpPr>
          <p:nvPr>
            <p:ph type="sldNum" sz="quarter" idx="11"/>
          </p:nvPr>
        </p:nvSpPr>
        <p:spPr/>
        <p:txBody>
          <a:bodyPr/>
          <a:lstStyle/>
          <a:p>
            <a:fld id="{BE2A7042-DEED-4AA1-9E89-4A16B2572577}" type="slidenum">
              <a:rPr lang="ru-RU" smtClean="0"/>
              <a:pPr/>
              <a:t>13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Верхний колонтитул 3"/>
          <p:cNvSpPr>
            <a:spLocks noGrp="1"/>
          </p:cNvSpPr>
          <p:nvPr>
            <p:ph type="hdr" sz="quarter" idx="10"/>
          </p:nvPr>
        </p:nvSpPr>
        <p:spPr/>
        <p:txBody>
          <a:bodyPr/>
          <a:lstStyle/>
          <a:p>
            <a:endParaRPr lang="ru-RU" dirty="0"/>
          </a:p>
        </p:txBody>
      </p:sp>
      <p:sp>
        <p:nvSpPr>
          <p:cNvPr id="5" name="Номер слайда 4"/>
          <p:cNvSpPr>
            <a:spLocks noGrp="1"/>
          </p:cNvSpPr>
          <p:nvPr>
            <p:ph type="sldNum" sz="quarter" idx="11"/>
          </p:nvPr>
        </p:nvSpPr>
        <p:spPr/>
        <p:txBody>
          <a:bodyPr/>
          <a:lstStyle/>
          <a:p>
            <a:fld id="{BE2A7042-DEED-4AA1-9E89-4A16B2572577}" type="slidenum">
              <a:rPr lang="ru-RU" smtClean="0"/>
              <a:pPr/>
              <a:t>57</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Верхний колонтитул 3"/>
          <p:cNvSpPr>
            <a:spLocks noGrp="1"/>
          </p:cNvSpPr>
          <p:nvPr>
            <p:ph type="hdr" sz="quarter" idx="10"/>
          </p:nvPr>
        </p:nvSpPr>
        <p:spPr/>
        <p:txBody>
          <a:bodyPr/>
          <a:lstStyle/>
          <a:p>
            <a:endParaRPr lang="ru-RU" dirty="0"/>
          </a:p>
        </p:txBody>
      </p:sp>
      <p:sp>
        <p:nvSpPr>
          <p:cNvPr id="5" name="Номер слайда 4"/>
          <p:cNvSpPr>
            <a:spLocks noGrp="1"/>
          </p:cNvSpPr>
          <p:nvPr>
            <p:ph type="sldNum" sz="quarter" idx="11"/>
          </p:nvPr>
        </p:nvSpPr>
        <p:spPr/>
        <p:txBody>
          <a:bodyPr/>
          <a:lstStyle/>
          <a:p>
            <a:fld id="{BE2A7042-DEED-4AA1-9E89-4A16B2572577}" type="slidenum">
              <a:rPr lang="ru-RU" smtClean="0"/>
              <a:pPr/>
              <a:t>58</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Верхний колонтитул 3"/>
          <p:cNvSpPr>
            <a:spLocks noGrp="1"/>
          </p:cNvSpPr>
          <p:nvPr>
            <p:ph type="hdr" sz="quarter" idx="10"/>
          </p:nvPr>
        </p:nvSpPr>
        <p:spPr/>
        <p:txBody>
          <a:bodyPr/>
          <a:lstStyle/>
          <a:p>
            <a:endParaRPr lang="ru-RU" dirty="0"/>
          </a:p>
        </p:txBody>
      </p:sp>
      <p:sp>
        <p:nvSpPr>
          <p:cNvPr id="5" name="Номер слайда 4"/>
          <p:cNvSpPr>
            <a:spLocks noGrp="1"/>
          </p:cNvSpPr>
          <p:nvPr>
            <p:ph type="sldNum" sz="quarter" idx="11"/>
          </p:nvPr>
        </p:nvSpPr>
        <p:spPr/>
        <p:txBody>
          <a:bodyPr/>
          <a:lstStyle/>
          <a:p>
            <a:fld id="{BE2A7042-DEED-4AA1-9E89-4A16B2572577}" type="slidenum">
              <a:rPr lang="ru-RU" smtClean="0"/>
              <a:pPr/>
              <a:t>59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9E8D92E-1792-439E-8C08-674BCA94C6D4}" type="datetime1">
              <a:rPr lang="ru-RU" smtClean="0"/>
              <a:pPr/>
              <a:t>06.05.2024</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FE7BD216-088A-46B3-911B-F54478924425}"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lgn="r"/>
            <a:fld id="{1D4CD1D9-B8FD-4765-B0D8-3F5FBF4AF6A6}" type="datetime1">
              <a:rPr kumimoji="0" lang="ru-RU" smtClean="0">
                <a:solidFill>
                  <a:schemeClr val="bg1"/>
                </a:solidFill>
              </a:rPr>
              <a:pPr algn="r"/>
              <a:t>06.05.2024</a:t>
            </a:fld>
            <a:endParaRPr kumimoji="0" lang="ru-RU" dirty="0">
              <a:solidFill>
                <a:schemeClr val="bg1"/>
              </a:solidFill>
            </a:endParaRPr>
          </a:p>
        </p:txBody>
      </p:sp>
      <p:sp>
        <p:nvSpPr>
          <p:cNvPr id="5" name="Нижний колонтитул 4"/>
          <p:cNvSpPr>
            <a:spLocks noGrp="1"/>
          </p:cNvSpPr>
          <p:nvPr>
            <p:ph type="ftr" sz="quarter" idx="11"/>
          </p:nvPr>
        </p:nvSpPr>
        <p:spPr/>
        <p:txBody>
          <a:bodyPr/>
          <a:lstStyle/>
          <a:p>
            <a:pPr algn="l"/>
            <a:endParaRPr kumimoji="0" lang="ru-RU" dirty="0">
              <a:solidFill>
                <a:schemeClr val="bg1"/>
              </a:solidFill>
            </a:endParaRPr>
          </a:p>
        </p:txBody>
      </p:sp>
      <p:sp>
        <p:nvSpPr>
          <p:cNvPr id="6" name="Номер слайда 5"/>
          <p:cNvSpPr>
            <a:spLocks noGrp="1"/>
          </p:cNvSpPr>
          <p:nvPr>
            <p:ph type="sldNum" sz="quarter" idx="12"/>
          </p:nvPr>
        </p:nvSpPr>
        <p:spPr/>
        <p:txBody>
          <a:bodyPr/>
          <a:lstStyle/>
          <a:p>
            <a:fld id="{8A4431D5-1B33-458B-8AFD-CECCB0FA18CB}" type="slidenum">
              <a:rPr kumimoji="0" lang="ru-RU" smtClean="0">
                <a:solidFill>
                  <a:schemeClr val="bg1"/>
                </a:solidFill>
              </a:rPr>
              <a:pPr/>
              <a:t>‹#›</a:t>
            </a:fld>
            <a:endParaRPr kumimoji="0" lang="ru-RU"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lgn="r"/>
            <a:fld id="{48A049E8-6EA7-414F-BFCD-AB2451FC223C}" type="datetime1">
              <a:rPr kumimoji="0" lang="ru-RU" smtClean="0">
                <a:solidFill>
                  <a:schemeClr val="bg1"/>
                </a:solidFill>
              </a:rPr>
              <a:pPr algn="r"/>
              <a:t>06.05.2024</a:t>
            </a:fld>
            <a:endParaRPr kumimoji="0" lang="ru-RU" dirty="0">
              <a:solidFill>
                <a:schemeClr val="bg1"/>
              </a:solidFill>
            </a:endParaRPr>
          </a:p>
        </p:txBody>
      </p:sp>
      <p:sp>
        <p:nvSpPr>
          <p:cNvPr id="5" name="Нижний колонтитул 4"/>
          <p:cNvSpPr>
            <a:spLocks noGrp="1"/>
          </p:cNvSpPr>
          <p:nvPr>
            <p:ph type="ftr" sz="quarter" idx="11"/>
          </p:nvPr>
        </p:nvSpPr>
        <p:spPr/>
        <p:txBody>
          <a:bodyPr/>
          <a:lstStyle/>
          <a:p>
            <a:pPr algn="l"/>
            <a:endParaRPr kumimoji="0" lang="ru-RU" dirty="0">
              <a:solidFill>
                <a:schemeClr val="bg1"/>
              </a:solidFill>
            </a:endParaRPr>
          </a:p>
        </p:txBody>
      </p:sp>
      <p:sp>
        <p:nvSpPr>
          <p:cNvPr id="6" name="Номер слайда 5"/>
          <p:cNvSpPr>
            <a:spLocks noGrp="1"/>
          </p:cNvSpPr>
          <p:nvPr>
            <p:ph type="sldNum" sz="quarter" idx="12"/>
          </p:nvPr>
        </p:nvSpPr>
        <p:spPr/>
        <p:txBody>
          <a:bodyPr/>
          <a:lstStyle/>
          <a:p>
            <a:fld id="{8A4431D5-1B33-458B-8AFD-CECCB0FA18CB}" type="slidenum">
              <a:rPr kumimoji="0" lang="ru-RU" smtClean="0">
                <a:solidFill>
                  <a:schemeClr val="bg1"/>
                </a:solidFill>
              </a:rPr>
              <a:pPr/>
              <a:t>‹#›</a:t>
            </a:fld>
            <a:endParaRPr kumimoji="0" lang="ru-RU"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A52345A-3C6C-489D-86EF-8FFAEFDEE45A}" type="datetime1">
              <a:rPr lang="ru-RU" smtClean="0"/>
              <a:pPr/>
              <a:t>06.05.2024</a:t>
            </a:fld>
            <a:endParaRPr kumimoji="0"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kumimoji="0" lang="ru-RU" dirty="0"/>
          </a:p>
        </p:txBody>
      </p:sp>
      <p:sp>
        <p:nvSpPr>
          <p:cNvPr id="16" name="Номер слайда 15"/>
          <p:cNvSpPr>
            <a:spLocks noGrp="1"/>
          </p:cNvSpPr>
          <p:nvPr>
            <p:ph type="sldNum" sz="quarter" idx="12"/>
          </p:nvPr>
        </p:nvSpPr>
        <p:spPr>
          <a:xfrm>
            <a:off x="8229600" y="6473952"/>
            <a:ext cx="758952" cy="246888"/>
          </a:xfrm>
        </p:spPr>
        <p:txBody>
          <a:bodyPr/>
          <a:lstStyle/>
          <a:p>
            <a:fld id="{8A4431D5-1B33-458B-8AFD-CECCB0FA18CB}" type="slidenum">
              <a:rPr lang="ru-RU" smtClean="0"/>
              <a:pPr/>
              <a:t>‹#›</a:t>
            </a:fld>
            <a:endParaRPr kumimoji="0"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lgn="r"/>
            <a:fld id="{AE4C8EF5-06C8-4D17-81C4-89689F150ECD}" type="datetime1">
              <a:rPr kumimoji="0" lang="ru-RU" smtClean="0">
                <a:solidFill>
                  <a:schemeClr val="bg1"/>
                </a:solidFill>
              </a:rPr>
              <a:pPr algn="r"/>
              <a:t>06.05.2024</a:t>
            </a:fld>
            <a:endParaRPr kumimoji="0" lang="ru-RU" dirty="0">
              <a:solidFill>
                <a:schemeClr val="bg1"/>
              </a:solidFill>
            </a:endParaRPr>
          </a:p>
        </p:txBody>
      </p:sp>
      <p:sp>
        <p:nvSpPr>
          <p:cNvPr id="11" name="Нижний колонтитул 10"/>
          <p:cNvSpPr>
            <a:spLocks noGrp="1"/>
          </p:cNvSpPr>
          <p:nvPr>
            <p:ph type="ftr" sz="quarter" idx="11"/>
          </p:nvPr>
        </p:nvSpPr>
        <p:spPr/>
        <p:txBody>
          <a:bodyPr/>
          <a:lstStyle/>
          <a:p>
            <a:pPr algn="l"/>
            <a:endParaRPr kumimoji="0" lang="ru-RU" dirty="0">
              <a:solidFill>
                <a:schemeClr val="bg1"/>
              </a:solidFill>
            </a:endParaRPr>
          </a:p>
        </p:txBody>
      </p:sp>
      <p:sp>
        <p:nvSpPr>
          <p:cNvPr id="16" name="Номер слайда 15"/>
          <p:cNvSpPr>
            <a:spLocks noGrp="1"/>
          </p:cNvSpPr>
          <p:nvPr>
            <p:ph type="sldNum" sz="quarter" idx="12"/>
          </p:nvPr>
        </p:nvSpPr>
        <p:spPr/>
        <p:txBody>
          <a:bodyPr/>
          <a:lstStyle/>
          <a:p>
            <a:fld id="{8A4431D5-1B33-458B-8AFD-CECCB0FA18CB}" type="slidenum">
              <a:rPr kumimoji="0" lang="ru-RU" smtClean="0">
                <a:solidFill>
                  <a:schemeClr val="bg1"/>
                </a:solidFill>
              </a:rPr>
              <a:pPr/>
              <a:t>‹#›</a:t>
            </a:fld>
            <a:endParaRPr kumimoji="0" lang="ru-RU" dirty="0">
              <a:solidFill>
                <a:schemeClr val="bg1"/>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lgn="r"/>
            <a:fld id="{60C991C1-AD0A-40C2-80C7-B87D4E0BA78B}" type="datetime1">
              <a:rPr kumimoji="0" lang="ru-RU" smtClean="0">
                <a:solidFill>
                  <a:schemeClr val="bg1"/>
                </a:solidFill>
              </a:rPr>
              <a:pPr algn="r"/>
              <a:t>06.05.2024</a:t>
            </a:fld>
            <a:endParaRPr kumimoji="0" lang="ru-RU" dirty="0">
              <a:solidFill>
                <a:schemeClr val="bg1"/>
              </a:solidFill>
            </a:endParaRPr>
          </a:p>
        </p:txBody>
      </p:sp>
      <p:sp>
        <p:nvSpPr>
          <p:cNvPr id="10" name="Нижний колонтитул 9"/>
          <p:cNvSpPr>
            <a:spLocks noGrp="1"/>
          </p:cNvSpPr>
          <p:nvPr>
            <p:ph type="ftr" sz="quarter" idx="11"/>
          </p:nvPr>
        </p:nvSpPr>
        <p:spPr/>
        <p:txBody>
          <a:bodyPr/>
          <a:lstStyle/>
          <a:p>
            <a:pPr algn="l"/>
            <a:endParaRPr kumimoji="0" lang="ru-RU" dirty="0">
              <a:solidFill>
                <a:schemeClr val="bg1"/>
              </a:solidFill>
            </a:endParaRPr>
          </a:p>
        </p:txBody>
      </p:sp>
      <p:sp>
        <p:nvSpPr>
          <p:cNvPr id="31" name="Номер слайда 30"/>
          <p:cNvSpPr>
            <a:spLocks noGrp="1"/>
          </p:cNvSpPr>
          <p:nvPr>
            <p:ph type="sldNum" sz="quarter" idx="12"/>
          </p:nvPr>
        </p:nvSpPr>
        <p:spPr/>
        <p:txBody>
          <a:bodyPr/>
          <a:lstStyle/>
          <a:p>
            <a:fld id="{8A4431D5-1B33-458B-8AFD-CECCB0FA18CB}" type="slidenum">
              <a:rPr kumimoji="0" lang="ru-RU" smtClean="0">
                <a:solidFill>
                  <a:schemeClr val="bg1"/>
                </a:solidFill>
              </a:rPr>
              <a:pPr/>
              <a:t>‹#›</a:t>
            </a:fld>
            <a:endParaRPr kumimoji="0" lang="ru-RU"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lgn="r"/>
            <a:fld id="{2ABB6FF9-5A2E-4FF4-AE7C-074EBCEBF85E}" type="datetime1">
              <a:rPr kumimoji="0" lang="ru-RU" smtClean="0">
                <a:solidFill>
                  <a:schemeClr val="bg1"/>
                </a:solidFill>
              </a:rPr>
              <a:pPr algn="r"/>
              <a:t>06.05.2024</a:t>
            </a:fld>
            <a:endParaRPr kumimoji="0" lang="ru-RU" dirty="0">
              <a:solidFill>
                <a:schemeClr val="bg1"/>
              </a:solidFill>
            </a:endParaRPr>
          </a:p>
        </p:txBody>
      </p:sp>
      <p:sp>
        <p:nvSpPr>
          <p:cNvPr id="6" name="Нижний колонтитул 5"/>
          <p:cNvSpPr>
            <a:spLocks noGrp="1"/>
          </p:cNvSpPr>
          <p:nvPr>
            <p:ph type="ftr" sz="quarter" idx="11"/>
          </p:nvPr>
        </p:nvSpPr>
        <p:spPr/>
        <p:txBody>
          <a:bodyPr/>
          <a:lstStyle/>
          <a:p>
            <a:pPr algn="l"/>
            <a:endParaRPr kumimoji="0" lang="ru-RU" dirty="0">
              <a:solidFill>
                <a:schemeClr val="bg1"/>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8A4431D5-1B33-458B-8AFD-CECCB0FA18CB}" type="slidenum">
              <a:rPr kumimoji="0" lang="ru-RU" smtClean="0">
                <a:solidFill>
                  <a:schemeClr val="bg1"/>
                </a:solidFill>
              </a:rPr>
              <a:pPr/>
              <a:t>‹#›</a:t>
            </a:fld>
            <a:endParaRPr kumimoji="0" lang="ru-RU" dirty="0">
              <a:solidFill>
                <a:schemeClr val="bg1"/>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lgn="r"/>
            <a:fld id="{65557C71-3356-480F-8906-57D7E15CBCF2}" type="datetime1">
              <a:rPr kumimoji="0" lang="ru-RU" smtClean="0">
                <a:solidFill>
                  <a:schemeClr val="bg1"/>
                </a:solidFill>
              </a:rPr>
              <a:pPr algn="r"/>
              <a:t>06.05.2024</a:t>
            </a:fld>
            <a:endParaRPr kumimoji="0" lang="ru-RU" dirty="0">
              <a:solidFill>
                <a:schemeClr val="bg1"/>
              </a:solidFill>
            </a:endParaRPr>
          </a:p>
        </p:txBody>
      </p:sp>
      <p:sp>
        <p:nvSpPr>
          <p:cNvPr id="21" name="Нижний колонтитул 20"/>
          <p:cNvSpPr>
            <a:spLocks noGrp="1"/>
          </p:cNvSpPr>
          <p:nvPr>
            <p:ph type="ftr" sz="quarter" idx="11"/>
          </p:nvPr>
        </p:nvSpPr>
        <p:spPr/>
        <p:txBody>
          <a:bodyPr/>
          <a:lstStyle/>
          <a:p>
            <a:pPr algn="l"/>
            <a:endParaRPr kumimoji="0" lang="ru-RU" dirty="0">
              <a:solidFill>
                <a:schemeClr val="bg1"/>
              </a:solidFill>
            </a:endParaRPr>
          </a:p>
        </p:txBody>
      </p:sp>
      <p:sp>
        <p:nvSpPr>
          <p:cNvPr id="6" name="Номер слайда 5"/>
          <p:cNvSpPr>
            <a:spLocks noGrp="1"/>
          </p:cNvSpPr>
          <p:nvPr>
            <p:ph type="sldNum" sz="quarter" idx="12"/>
          </p:nvPr>
        </p:nvSpPr>
        <p:spPr/>
        <p:txBody>
          <a:bodyPr/>
          <a:lstStyle/>
          <a:p>
            <a:fld id="{8A4431D5-1B33-458B-8AFD-CECCB0FA18CB}" type="slidenum">
              <a:rPr kumimoji="0" lang="ru-RU" smtClean="0">
                <a:solidFill>
                  <a:schemeClr val="bg1"/>
                </a:solidFill>
              </a:rPr>
              <a:pPr/>
              <a:t>‹#›</a:t>
            </a:fld>
            <a:endParaRPr kumimoji="0" lang="ru-RU"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lgn="r"/>
            <a:fld id="{1626C26B-A65B-4429-ABFC-8C948D586B5F}" type="datetime1">
              <a:rPr kumimoji="0" lang="ru-RU" smtClean="0">
                <a:solidFill>
                  <a:schemeClr val="bg1"/>
                </a:solidFill>
              </a:rPr>
              <a:pPr algn="r"/>
              <a:t>06.05.2024</a:t>
            </a:fld>
            <a:endParaRPr kumimoji="0" lang="ru-RU" dirty="0">
              <a:solidFill>
                <a:schemeClr val="bg1"/>
              </a:solidFill>
            </a:endParaRPr>
          </a:p>
        </p:txBody>
      </p:sp>
      <p:sp>
        <p:nvSpPr>
          <p:cNvPr id="24" name="Нижний колонтитул 23"/>
          <p:cNvSpPr>
            <a:spLocks noGrp="1"/>
          </p:cNvSpPr>
          <p:nvPr>
            <p:ph type="ftr" sz="quarter" idx="11"/>
          </p:nvPr>
        </p:nvSpPr>
        <p:spPr/>
        <p:txBody>
          <a:bodyPr/>
          <a:lstStyle/>
          <a:p>
            <a:pPr algn="l"/>
            <a:endParaRPr kumimoji="0" lang="ru-RU" dirty="0">
              <a:solidFill>
                <a:schemeClr val="bg1"/>
              </a:solidFill>
            </a:endParaRPr>
          </a:p>
        </p:txBody>
      </p:sp>
      <p:sp>
        <p:nvSpPr>
          <p:cNvPr id="7" name="Номер слайда 6"/>
          <p:cNvSpPr>
            <a:spLocks noGrp="1"/>
          </p:cNvSpPr>
          <p:nvPr>
            <p:ph type="sldNum" sz="quarter" idx="12"/>
          </p:nvPr>
        </p:nvSpPr>
        <p:spPr/>
        <p:txBody>
          <a:bodyPr/>
          <a:lstStyle/>
          <a:p>
            <a:fld id="{8A4431D5-1B33-458B-8AFD-CECCB0FA18CB}" type="slidenum">
              <a:rPr kumimoji="0" lang="ru-RU" smtClean="0">
                <a:solidFill>
                  <a:schemeClr val="bg1"/>
                </a:solidFill>
              </a:rPr>
              <a:pPr/>
              <a:t>‹#›</a:t>
            </a:fld>
            <a:endParaRPr kumimoji="0" lang="ru-RU"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lgn="r"/>
            <a:fld id="{BD2B372B-7035-43D6-82C3-662B66F408AC}" type="datetime1">
              <a:rPr kumimoji="0" lang="ru-RU" smtClean="0">
                <a:solidFill>
                  <a:schemeClr val="bg1"/>
                </a:solidFill>
              </a:rPr>
              <a:pPr algn="r"/>
              <a:t>06.05.2024</a:t>
            </a:fld>
            <a:endParaRPr kumimoji="0" lang="ru-RU" dirty="0">
              <a:solidFill>
                <a:schemeClr val="bg1"/>
              </a:solidFill>
            </a:endParaRPr>
          </a:p>
        </p:txBody>
      </p:sp>
      <p:sp>
        <p:nvSpPr>
          <p:cNvPr id="29" name="Нижний колонтитул 28"/>
          <p:cNvSpPr>
            <a:spLocks noGrp="1"/>
          </p:cNvSpPr>
          <p:nvPr>
            <p:ph type="ftr" sz="quarter" idx="11"/>
          </p:nvPr>
        </p:nvSpPr>
        <p:spPr/>
        <p:txBody>
          <a:bodyPr/>
          <a:lstStyle/>
          <a:p>
            <a:pPr algn="l"/>
            <a:endParaRPr kumimoji="0" lang="ru-RU" dirty="0">
              <a:solidFill>
                <a:schemeClr val="bg1"/>
              </a:solidFill>
            </a:endParaRPr>
          </a:p>
        </p:txBody>
      </p:sp>
      <p:sp>
        <p:nvSpPr>
          <p:cNvPr id="7" name="Номер слайда 6"/>
          <p:cNvSpPr>
            <a:spLocks noGrp="1"/>
          </p:cNvSpPr>
          <p:nvPr>
            <p:ph type="sldNum" sz="quarter" idx="12"/>
          </p:nvPr>
        </p:nvSpPr>
        <p:spPr/>
        <p:txBody>
          <a:bodyPr/>
          <a:lstStyle/>
          <a:p>
            <a:fld id="{8A4431D5-1B33-458B-8AFD-CECCB0FA18CB}" type="slidenum">
              <a:rPr kumimoji="0" lang="ru-RU" smtClean="0">
                <a:solidFill>
                  <a:schemeClr val="bg1"/>
                </a:solidFill>
              </a:rPr>
              <a:pPr/>
              <a:t>‹#›</a:t>
            </a:fld>
            <a:endParaRPr kumimoji="0" lang="ru-RU"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lgn="r"/>
            <a:fld id="{2804DA43-B5E6-40DB-A46B-10CEF4748D84}" type="datetime1">
              <a:rPr kumimoji="0" lang="ru-RU" smtClean="0">
                <a:solidFill>
                  <a:schemeClr val="bg1"/>
                </a:solidFill>
              </a:rPr>
              <a:pPr algn="r"/>
              <a:t>06.05.2024</a:t>
            </a:fld>
            <a:endParaRPr kumimoji="0" lang="ru-RU" dirty="0">
              <a:solidFill>
                <a:schemeClr val="bg1"/>
              </a:solidFill>
            </a:endParaRPr>
          </a:p>
        </p:txBody>
      </p:sp>
      <p:sp>
        <p:nvSpPr>
          <p:cNvPr id="5" name="Нижний колонтитул 4"/>
          <p:cNvSpPr>
            <a:spLocks noGrp="1"/>
          </p:cNvSpPr>
          <p:nvPr>
            <p:ph type="ftr" sz="quarter" idx="11"/>
          </p:nvPr>
        </p:nvSpPr>
        <p:spPr/>
        <p:txBody>
          <a:bodyPr/>
          <a:lstStyle/>
          <a:p>
            <a:pPr algn="l"/>
            <a:endParaRPr kumimoji="0" lang="ru-RU" dirty="0">
              <a:solidFill>
                <a:schemeClr val="bg1"/>
              </a:solidFill>
            </a:endParaRPr>
          </a:p>
        </p:txBody>
      </p:sp>
      <p:sp>
        <p:nvSpPr>
          <p:cNvPr id="31" name="Номер слайда 30"/>
          <p:cNvSpPr>
            <a:spLocks noGrp="1"/>
          </p:cNvSpPr>
          <p:nvPr>
            <p:ph type="sldNum" sz="quarter" idx="12"/>
          </p:nvPr>
        </p:nvSpPr>
        <p:spPr/>
        <p:txBody>
          <a:bodyPr/>
          <a:lstStyle/>
          <a:p>
            <a:fld id="{8A4431D5-1B33-458B-8AFD-CECCB0FA18CB}" type="slidenum">
              <a:rPr kumimoji="0" lang="ru-RU" smtClean="0">
                <a:solidFill>
                  <a:schemeClr val="bg1"/>
                </a:solidFill>
              </a:rPr>
              <a:pPr/>
              <a:t>‹#›</a:t>
            </a:fld>
            <a:endParaRPr kumimoji="0" lang="ru-RU" dirty="0">
              <a:solidFill>
                <a:schemeClr val="bg1"/>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r"/>
            <a:fld id="{9AB83008-E462-4372-8925-8A3BBC928A9F}" type="datetime1">
              <a:rPr kumimoji="0" lang="ru-RU" smtClean="0">
                <a:solidFill>
                  <a:schemeClr val="bg1"/>
                </a:solidFill>
              </a:rPr>
              <a:pPr algn="r"/>
              <a:t>06.05.2024</a:t>
            </a:fld>
            <a:endParaRPr kumimoji="0" lang="ru-RU" dirty="0">
              <a:solidFill>
                <a:schemeClr val="bg1"/>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l"/>
            <a:endParaRPr kumimoji="0" lang="ru-RU" dirty="0">
              <a:solidFill>
                <a:schemeClr val="bg1"/>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A4431D5-1B33-458B-8AFD-CECCB0FA18CB}" type="slidenum">
              <a:rPr kumimoji="0" lang="ru-RU" smtClean="0">
                <a:solidFill>
                  <a:schemeClr val="bg1"/>
                </a:solidFill>
              </a:rPr>
              <a:pPr/>
              <a:t>‹#›</a:t>
            </a:fld>
            <a:endParaRPr kumimoji="0" lang="ru-RU" dirty="0">
              <a:solidFill>
                <a:schemeClr val="bg1"/>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8.xml"/><Relationship Id="rId7" Type="http://schemas.openxmlformats.org/officeDocument/2006/relationships/image" Target="../media/image2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8.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5.xml"/><Relationship Id="rId17" Type="http://schemas.openxmlformats.org/officeDocument/2006/relationships/slide" Target="slide60.xml"/><Relationship Id="rId2" Type="http://schemas.openxmlformats.org/officeDocument/2006/relationships/notesSlide" Target="../notesSlides/notesSlide2.xml"/><Relationship Id="rId16" Type="http://schemas.openxmlformats.org/officeDocument/2006/relationships/slide" Target="slide46.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5.xml"/><Relationship Id="rId15" Type="http://schemas.openxmlformats.org/officeDocument/2006/relationships/slide" Target="slide42.xml"/><Relationship Id="rId10" Type="http://schemas.openxmlformats.org/officeDocument/2006/relationships/slide" Target="slide12.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Layout" Target="../diagrams/layout9.xml"/><Relationship Id="rId7" Type="http://schemas.openxmlformats.org/officeDocument/2006/relationships/image" Target="../media/image3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electrostal.r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finupel@gmail.com"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Герб-Электросталь.png"/>
          <p:cNvPicPr>
            <a:picLocks noChangeAspect="1"/>
          </p:cNvPicPr>
          <p:nvPr/>
        </p:nvPicPr>
        <p:blipFill>
          <a:blip r:embed="rId3" cstate="print"/>
          <a:stretch>
            <a:fillRect/>
          </a:stretch>
        </p:blipFill>
        <p:spPr>
          <a:xfrm>
            <a:off x="7668344" y="404664"/>
            <a:ext cx="1101675" cy="1243426"/>
          </a:xfrm>
          <a:prstGeom prst="rect">
            <a:avLst/>
          </a:prstGeom>
        </p:spPr>
      </p:pic>
      <p:sp>
        <p:nvSpPr>
          <p:cNvPr id="9" name="Прямоугольник 8"/>
          <p:cNvSpPr/>
          <p:nvPr/>
        </p:nvSpPr>
        <p:spPr>
          <a:xfrm>
            <a:off x="179512" y="2132856"/>
            <a:ext cx="8784976" cy="3354765"/>
          </a:xfrm>
          <a:prstGeom prst="rect">
            <a:avLst/>
          </a:prstGeom>
        </p:spPr>
        <p:txBody>
          <a:bodyPr wrap="square">
            <a:spAutoFit/>
          </a:bodyPr>
          <a:lstStyle/>
          <a:p>
            <a:pPr algn="ctr"/>
            <a:r>
              <a:rPr sz="4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Бюджет</a:t>
            </a:r>
            <a:r>
              <a:rPr sz="4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t>
            </a:r>
            <a:r>
              <a:rPr lang="ru-RU" sz="4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для граждан </a:t>
            </a:r>
          </a:p>
          <a:p>
            <a:pPr algn="ctr"/>
            <a:endParaRPr lang="ru-RU" sz="3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a:p>
            <a:pPr algn="ctr"/>
            <a:r>
              <a:rPr lang="ru-RU" sz="28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на основании проекта решения Совета Депутатов городского округа Электросталь Московской области  «Об исполнении бюджета городского округа Электросталь Московской области </a:t>
            </a:r>
          </a:p>
          <a:p>
            <a:pPr algn="ctr"/>
            <a:r>
              <a:rPr lang="ru-RU" sz="28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за 2023 год»</a:t>
            </a:r>
          </a:p>
        </p:txBody>
      </p:sp>
      <p:pic>
        <p:nvPicPr>
          <p:cNvPr id="1026" name="Picture 2" descr="\\presscloud\Public\ПРЕСС-СЛУЖБА\Герб_Электростали\Герб Мособласти.png"/>
          <p:cNvPicPr>
            <a:picLocks noChangeAspect="1" noChangeArrowheads="1"/>
          </p:cNvPicPr>
          <p:nvPr/>
        </p:nvPicPr>
        <p:blipFill>
          <a:blip r:embed="rId4" cstate="screen"/>
          <a:srcRect/>
          <a:stretch>
            <a:fillRect/>
          </a:stretch>
        </p:blipFill>
        <p:spPr bwMode="auto">
          <a:xfrm>
            <a:off x="611560" y="260648"/>
            <a:ext cx="1080120" cy="1443082"/>
          </a:xfrm>
          <a:prstGeom prst="rect">
            <a:avLst/>
          </a:prstGeom>
          <a:noFill/>
        </p:spPr>
      </p:pic>
    </p:spTree>
    <p:extLst>
      <p:ext uri="{BB962C8B-B14F-4D97-AF65-F5344CB8AC3E}">
        <p14:creationId xmlns="" xmlns:p14="http://schemas.microsoft.com/office/powerpoint/2010/main" val="26206200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norm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Что нужно знать о бюджетном процессе в городском округе Электросталь?</a:t>
            </a: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 name="TextBox 5"/>
          <p:cNvSpPr txBox="1"/>
          <p:nvPr/>
        </p:nvSpPr>
        <p:spPr>
          <a:xfrm>
            <a:off x="0" y="1556792"/>
            <a:ext cx="4680520" cy="369332"/>
          </a:xfrm>
          <a:prstGeom prst="rect">
            <a:avLst/>
          </a:prstGeom>
          <a:noFill/>
        </p:spPr>
        <p:txBody>
          <a:bodyPr wrap="square" rtlCol="0">
            <a:spAutoFit/>
          </a:bodyPr>
          <a:lstStyle/>
          <a:p>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Бюджетный процесс состоит из этапов:</a:t>
            </a: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077" name="Picture 5" descr="C:\Users\Александр\Downloads\bd.png"/>
          <p:cNvPicPr>
            <a:picLocks noChangeAspect="1" noChangeArrowheads="1"/>
          </p:cNvPicPr>
          <p:nvPr/>
        </p:nvPicPr>
        <p:blipFill>
          <a:blip r:embed="rId2">
            <a:lum bright="-20000" contrast="30000"/>
          </a:blip>
          <a:srcRect/>
          <a:stretch>
            <a:fillRect/>
          </a:stretch>
        </p:blipFill>
        <p:spPr bwMode="auto">
          <a:xfrm>
            <a:off x="4932040" y="4293096"/>
            <a:ext cx="3212909" cy="2300082"/>
          </a:xfrm>
          <a:prstGeom prst="rect">
            <a:avLst/>
          </a:prstGeom>
          <a:noFill/>
        </p:spPr>
      </p:pic>
      <p:sp>
        <p:nvSpPr>
          <p:cNvPr id="7" name="TextBox 6"/>
          <p:cNvSpPr txBox="1"/>
          <p:nvPr/>
        </p:nvSpPr>
        <p:spPr>
          <a:xfrm>
            <a:off x="4355976" y="1916832"/>
            <a:ext cx="4608512" cy="224676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93663" indent="-93663">
              <a:buFont typeface="Arial" pitchFamily="34" charset="0"/>
              <a:buChar char="•"/>
            </a:pPr>
            <a:r>
              <a:rPr lang="ru-RU" sz="1000" b="1" cap="all" dirty="0" smtClean="0">
                <a:ln w="0"/>
                <a:effectLst>
                  <a:reflection blurRad="12700" stA="50000" endPos="50000" dist="5000" dir="5400000" sy="-100000" rotWithShape="0"/>
                </a:effectLst>
              </a:rPr>
              <a:t>глава городского округа;</a:t>
            </a:r>
          </a:p>
          <a:p>
            <a:pPr marL="93663" indent="-93663">
              <a:buFont typeface="Arial" pitchFamily="34" charset="0"/>
              <a:buChar char="•"/>
            </a:pPr>
            <a:r>
              <a:rPr lang="ru-RU" sz="1000" b="1" cap="all" dirty="0" smtClean="0">
                <a:ln w="0"/>
                <a:effectLst>
                  <a:reflection blurRad="12700" stA="50000" endPos="50000" dist="5000" dir="5400000" sy="-100000" rotWithShape="0"/>
                </a:effectLst>
              </a:rPr>
              <a:t>Совет депутатов;</a:t>
            </a:r>
          </a:p>
          <a:p>
            <a:pPr marL="93663" indent="-93663">
              <a:buFont typeface="Arial" pitchFamily="34" charset="0"/>
              <a:buChar char="•"/>
            </a:pPr>
            <a:r>
              <a:rPr lang="ru-RU" sz="1000" b="1" cap="all" dirty="0" smtClean="0">
                <a:ln w="0"/>
                <a:effectLst>
                  <a:reflection blurRad="12700" stA="50000" endPos="50000" dist="5000" dir="5400000" sy="-100000" rotWithShape="0"/>
                </a:effectLst>
              </a:rPr>
              <a:t>администрация;</a:t>
            </a:r>
          </a:p>
          <a:p>
            <a:pPr marL="93663" indent="-93663">
              <a:buFont typeface="Arial" pitchFamily="34" charset="0"/>
              <a:buChar char="•"/>
            </a:pPr>
            <a:r>
              <a:rPr lang="ru-RU" sz="1000" b="1" cap="all" dirty="0" smtClean="0">
                <a:ln w="0"/>
                <a:effectLst>
                  <a:reflection blurRad="12700" stA="50000" endPos="50000" dist="5000" dir="5400000" sy="-100000" rotWithShape="0"/>
                </a:effectLst>
              </a:rPr>
              <a:t>главные распорядители (</a:t>
            </a:r>
            <a:r>
              <a:rPr lang="ru-RU" sz="1000" b="1" cap="all" dirty="0" err="1" smtClean="0">
                <a:ln w="0"/>
                <a:effectLst>
                  <a:reflection blurRad="12700" stA="50000" endPos="50000" dist="5000" dir="5400000" sy="-100000" rotWithShape="0"/>
                </a:effectLst>
              </a:rPr>
              <a:t>распорядители</a:t>
            </a:r>
            <a:r>
              <a:rPr lang="ru-RU" sz="1000" b="1" cap="all" dirty="0" smtClean="0">
                <a:ln w="0"/>
                <a:effectLst>
                  <a:reflection blurRad="12700" stA="50000" endPos="50000" dist="5000" dir="5400000" sy="-100000" rotWithShape="0"/>
                </a:effectLst>
              </a:rPr>
              <a:t>) бюджетных средств;</a:t>
            </a:r>
          </a:p>
          <a:p>
            <a:pPr marL="93663" indent="-93663">
              <a:buFont typeface="Arial" pitchFamily="34" charset="0"/>
              <a:buChar char="•"/>
            </a:pPr>
            <a:r>
              <a:rPr lang="ru-RU" sz="1000" b="1" cap="all" dirty="0" smtClean="0">
                <a:ln w="0"/>
                <a:effectLst>
                  <a:reflection blurRad="12700" stA="50000" endPos="50000" dist="5000" dir="5400000" sy="-100000" rotWithShape="0"/>
                </a:effectLst>
              </a:rPr>
              <a:t>главные администраторы (</a:t>
            </a:r>
            <a:r>
              <a:rPr lang="ru-RU" sz="1000" b="1" cap="all" dirty="0" err="1" smtClean="0">
                <a:ln w="0"/>
                <a:effectLst>
                  <a:reflection blurRad="12700" stA="50000" endPos="50000" dist="5000" dir="5400000" sy="-100000" rotWithShape="0"/>
                </a:effectLst>
              </a:rPr>
              <a:t>администраторы</a:t>
            </a:r>
            <a:r>
              <a:rPr lang="ru-RU" sz="1000" b="1" cap="all" dirty="0" smtClean="0">
                <a:ln w="0"/>
                <a:effectLst>
                  <a:reflection blurRad="12700" stA="50000" endPos="50000" dist="5000" dir="5400000" sy="-100000" rotWithShape="0"/>
                </a:effectLst>
              </a:rPr>
              <a:t>) доходов бюджета;</a:t>
            </a:r>
          </a:p>
          <a:p>
            <a:pPr marL="93663" indent="-93663">
              <a:buFont typeface="Arial" pitchFamily="34" charset="0"/>
              <a:buChar char="•"/>
            </a:pPr>
            <a:r>
              <a:rPr lang="ru-RU" sz="1000" b="1" cap="all" dirty="0" smtClean="0">
                <a:ln w="0"/>
                <a:effectLst>
                  <a:reflection blurRad="12700" stA="50000" endPos="50000" dist="5000" dir="5400000" sy="-100000" rotWithShape="0"/>
                </a:effectLst>
              </a:rPr>
              <a:t>главные администраторы (</a:t>
            </a:r>
            <a:r>
              <a:rPr lang="ru-RU" sz="1000" b="1" cap="all" dirty="0" err="1" smtClean="0">
                <a:ln w="0"/>
                <a:effectLst>
                  <a:reflection blurRad="12700" stA="50000" endPos="50000" dist="5000" dir="5400000" sy="-100000" rotWithShape="0"/>
                </a:effectLst>
              </a:rPr>
              <a:t>администраторы</a:t>
            </a:r>
            <a:r>
              <a:rPr lang="ru-RU" sz="1000" b="1" cap="all" dirty="0" smtClean="0">
                <a:ln w="0"/>
                <a:effectLst>
                  <a:reflection blurRad="12700" stA="50000" endPos="50000" dist="5000" dir="5400000" sy="-100000" rotWithShape="0"/>
                </a:effectLst>
              </a:rPr>
              <a:t>) источников финансирования дефицита бюджета;</a:t>
            </a:r>
          </a:p>
          <a:p>
            <a:pPr marL="93663" indent="-93663">
              <a:buFont typeface="Arial" pitchFamily="34" charset="0"/>
              <a:buChar char="•"/>
            </a:pPr>
            <a:r>
              <a:rPr lang="ru-RU" sz="1000" b="1" cap="all" dirty="0" smtClean="0">
                <a:ln w="0"/>
                <a:effectLst>
                  <a:reflection blurRad="12700" stA="50000" endPos="50000" dist="5000" dir="5400000" sy="-100000" rotWithShape="0"/>
                </a:effectLst>
              </a:rPr>
              <a:t>КОНТРОЛЬНО-СЧЕТНАЯ ПАЛАТА ГОРОДСКОГО ОКРУГА Электросталь московской области;</a:t>
            </a:r>
          </a:p>
          <a:p>
            <a:pPr marL="93663" indent="-93663">
              <a:buFont typeface="Arial" pitchFamily="34" charset="0"/>
              <a:buChar char="•"/>
            </a:pPr>
            <a:r>
              <a:rPr lang="ru-RU" sz="1000" b="1" cap="all" dirty="0" smtClean="0">
                <a:ln w="0"/>
                <a:effectLst>
                  <a:reflection blurRad="12700" stA="50000" endPos="50000" dist="5000" dir="5400000" sy="-100000" rotWithShape="0"/>
                </a:effectLst>
              </a:rPr>
              <a:t>получатели бюджетных средств;</a:t>
            </a:r>
          </a:p>
          <a:p>
            <a:pPr marL="93663" indent="-93663">
              <a:buFont typeface="Arial" pitchFamily="34" charset="0"/>
              <a:buChar char="•"/>
            </a:pPr>
            <a:r>
              <a:rPr lang="ru-RU" sz="1000" b="1" cap="all" dirty="0" smtClean="0">
                <a:ln w="0"/>
                <a:effectLst>
                  <a:reflection blurRad="12700" stA="50000" endPos="50000" dist="5000" dir="5400000" sy="-100000" rotWithShape="0"/>
                </a:effectLst>
              </a:rPr>
              <a:t>финансовое управление;</a:t>
            </a:r>
          </a:p>
          <a:p>
            <a:pPr marL="93663" indent="-93663">
              <a:buFont typeface="Arial" pitchFamily="34" charset="0"/>
              <a:buChar char="•"/>
            </a:pPr>
            <a:r>
              <a:rPr lang="ru-RU" sz="1000" b="1" cap="all" dirty="0" smtClean="0">
                <a:ln w="0"/>
                <a:effectLst>
                  <a:reflection blurRad="12700" stA="50000" endPos="50000" dist="5000" dir="5400000" sy="-100000" rotWithShape="0"/>
                </a:effectLst>
              </a:rPr>
              <a:t>иные органы, на которые законодательством Российской Федерации, Московской области возложены бюджетные, налоговые и иные полномочия.</a:t>
            </a:r>
          </a:p>
        </p:txBody>
      </p:sp>
      <p:sp>
        <p:nvSpPr>
          <p:cNvPr id="8" name="TextBox 7"/>
          <p:cNvSpPr txBox="1"/>
          <p:nvPr/>
        </p:nvSpPr>
        <p:spPr>
          <a:xfrm>
            <a:off x="4932040" y="1556792"/>
            <a:ext cx="3744416"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Участники бюджетного процесса:</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Номер слайда 13"/>
          <p:cNvSpPr>
            <a:spLocks noGrp="1"/>
          </p:cNvSpPr>
          <p:nvPr>
            <p:ph type="sldNum" sz="quarter" idx="12"/>
          </p:nvPr>
        </p:nvSpPr>
        <p:spPr/>
        <p:txBody>
          <a:bodyPr/>
          <a:lstStyle/>
          <a:p>
            <a:fld id="{8A4431D5-1B33-458B-8AFD-CECCB0FA18CB}" type="slidenum">
              <a:rPr lang="ru-RU" smtClean="0"/>
              <a:pPr/>
              <a:t>10</a:t>
            </a:fld>
            <a:endParaRPr kumimoji="0" lang="ru-RU" dirty="0"/>
          </a:p>
        </p:txBody>
      </p:sp>
      <p:graphicFrame>
        <p:nvGraphicFramePr>
          <p:cNvPr id="9" name="Схема 8"/>
          <p:cNvGraphicFramePr/>
          <p:nvPr>
            <p:extLst>
              <p:ext uri="{D42A27DB-BD31-4B8C-83A1-F6EECF244321}">
                <p14:modId xmlns="" xmlns:p14="http://schemas.microsoft.com/office/powerpoint/2010/main" val="3084600917"/>
              </p:ext>
            </p:extLst>
          </p:nvPr>
        </p:nvGraphicFramePr>
        <p:xfrm>
          <a:off x="107504" y="2060848"/>
          <a:ext cx="413995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При формировании бюджета городского округа Электросталь на 2023 год учтены:</a:t>
            </a: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0" y="1628800"/>
            <a:ext cx="9144000" cy="5184576"/>
          </a:xfrm>
          <a:scene3d>
            <a:camera prst="orthographicFront"/>
            <a:lightRig rig="threePt" dir="t"/>
          </a:scene3d>
          <a:sp3d>
            <a:bevelT prst="relaxedInset"/>
          </a:sp3d>
        </p:spPr>
        <p:txBody>
          <a:bodyPr>
            <a:noAutofit/>
          </a:bodyPr>
          <a:lstStyle/>
          <a:p>
            <a:pPr algn="just">
              <a:buFont typeface="Wingdings" pitchFamily="2" charset="2"/>
              <a:buChar char="ü"/>
            </a:pPr>
            <a:r>
              <a:rPr lang="ru-RU" sz="2600" b="1" dirty="0" smtClean="0">
                <a:ln w="12700">
                  <a:solidFill>
                    <a:schemeClr val="tx2">
                      <a:satMod val="155000"/>
                    </a:schemeClr>
                  </a:solidFill>
                  <a:prstDash val="solid"/>
                </a:ln>
                <a:solidFill>
                  <a:srgbClr val="FFC000"/>
                </a:solidFill>
                <a:effectLst>
                  <a:outerShdw blurRad="38100" dist="38100" dir="2700000" algn="tl">
                    <a:srgbClr val="000000">
                      <a:alpha val="43137"/>
                    </a:srgbClr>
                  </a:outerShdw>
                </a:effectLst>
              </a:rPr>
              <a:t>Положения послания Президента Российской Федерации Федеральному Собранию Российской Федерации, определяющие бюджетную политику;</a:t>
            </a:r>
          </a:p>
          <a:p>
            <a:pPr algn="just">
              <a:buFont typeface="Wingdings" pitchFamily="2" charset="2"/>
              <a:buChar char="ü"/>
            </a:pPr>
            <a:r>
              <a:rPr lang="ru-RU" sz="2600" b="1" dirty="0" smtClean="0">
                <a:ln w="12700">
                  <a:solidFill>
                    <a:schemeClr val="tx2">
                      <a:satMod val="155000"/>
                    </a:schemeClr>
                  </a:solidFill>
                  <a:prstDash val="solid"/>
                </a:ln>
                <a:solidFill>
                  <a:srgbClr val="FFC000"/>
                </a:solidFill>
                <a:effectLst>
                  <a:outerShdw blurRad="38100" dist="38100" dir="2700000" algn="tl">
                    <a:srgbClr val="000000">
                      <a:alpha val="43137"/>
                    </a:srgbClr>
                  </a:outerShdw>
                </a:effectLst>
              </a:rPr>
              <a:t>Указы Президента Российской Федерации; </a:t>
            </a:r>
          </a:p>
          <a:p>
            <a:pPr algn="just">
              <a:buFont typeface="Wingdings" pitchFamily="2" charset="2"/>
              <a:buChar char="ü"/>
            </a:pPr>
            <a:r>
              <a:rPr lang="ru-RU" sz="2600" b="1" dirty="0" smtClean="0">
                <a:ln w="12700">
                  <a:solidFill>
                    <a:schemeClr val="tx2">
                      <a:satMod val="155000"/>
                    </a:schemeClr>
                  </a:solidFill>
                  <a:prstDash val="solid"/>
                </a:ln>
                <a:solidFill>
                  <a:srgbClr val="FFC000"/>
                </a:solidFill>
                <a:effectLst>
                  <a:outerShdw blurRad="38100" dist="38100" dir="2700000" algn="tl">
                    <a:srgbClr val="000000">
                      <a:alpha val="43137"/>
                    </a:srgbClr>
                  </a:outerShdw>
                </a:effectLst>
              </a:rPr>
              <a:t>Изменения федерального, регионального и местного законодательства;</a:t>
            </a:r>
          </a:p>
          <a:p>
            <a:pPr algn="just">
              <a:buFont typeface="Wingdings" pitchFamily="2" charset="2"/>
              <a:buChar char="ü"/>
            </a:pPr>
            <a:r>
              <a:rPr lang="ru-RU" sz="2600" b="1" dirty="0" smtClean="0">
                <a:ln w="12700">
                  <a:solidFill>
                    <a:schemeClr val="tx2">
                      <a:satMod val="155000"/>
                    </a:schemeClr>
                  </a:solidFill>
                  <a:prstDash val="solid"/>
                </a:ln>
                <a:solidFill>
                  <a:srgbClr val="FFC000"/>
                </a:solidFill>
                <a:effectLst>
                  <a:outerShdw blurRad="38100" dist="38100" dir="2700000" algn="tl">
                    <a:srgbClr val="000000">
                      <a:alpha val="43137"/>
                    </a:srgbClr>
                  </a:outerShdw>
                </a:effectLst>
              </a:rPr>
              <a:t>Основные направления бюджетной и налоговой политики; </a:t>
            </a:r>
          </a:p>
          <a:p>
            <a:pPr algn="just">
              <a:buFont typeface="Wingdings" pitchFamily="2" charset="2"/>
              <a:buChar char="ü"/>
            </a:pPr>
            <a:r>
              <a:rPr lang="ru-RU" sz="2600" b="1" dirty="0" smtClean="0">
                <a:ln w="12700">
                  <a:solidFill>
                    <a:schemeClr val="tx2">
                      <a:satMod val="155000"/>
                    </a:schemeClr>
                  </a:solidFill>
                  <a:prstDash val="solid"/>
                </a:ln>
                <a:solidFill>
                  <a:srgbClr val="FFC000"/>
                </a:solidFill>
                <a:effectLst>
                  <a:outerShdw blurRad="38100" dist="38100" dir="2700000" algn="tl">
                    <a:srgbClr val="000000">
                      <a:alpha val="43137"/>
                    </a:srgbClr>
                  </a:outerShdw>
                </a:effectLst>
              </a:rPr>
              <a:t>Прогноз социально-экономического развития городского округа Электросталь Московской области;</a:t>
            </a:r>
          </a:p>
          <a:p>
            <a:pPr algn="just">
              <a:buFont typeface="Wingdings" pitchFamily="2" charset="2"/>
              <a:buChar char="ü"/>
            </a:pPr>
            <a:r>
              <a:rPr lang="ru-RU" sz="2600" b="1" dirty="0" smtClean="0">
                <a:ln w="12700">
                  <a:solidFill>
                    <a:schemeClr val="tx2">
                      <a:satMod val="155000"/>
                    </a:schemeClr>
                  </a:solidFill>
                  <a:prstDash val="solid"/>
                </a:ln>
                <a:solidFill>
                  <a:srgbClr val="FFC000"/>
                </a:solidFill>
                <a:effectLst>
                  <a:outerShdw blurRad="38100" dist="38100" dir="2700000" algn="tl">
                    <a:srgbClr val="000000">
                      <a:alpha val="43137"/>
                    </a:srgbClr>
                  </a:outerShdw>
                </a:effectLst>
              </a:rPr>
              <a:t>Муниципальные программы городского округа</a:t>
            </a:r>
            <a:r>
              <a:rPr lang="ru-RU" sz="2600" b="1" dirty="0">
                <a:ln w="12700">
                  <a:solidFill>
                    <a:schemeClr val="tx2">
                      <a:satMod val="155000"/>
                    </a:schemeClr>
                  </a:solidFill>
                  <a:prstDash val="solid"/>
                </a:ln>
                <a:solidFill>
                  <a:srgbClr val="FFC000"/>
                </a:solidFill>
                <a:effectLst>
                  <a:outerShdw blurRad="38100" dist="38100" dir="2700000" algn="tl">
                    <a:srgbClr val="000000">
                      <a:alpha val="43137"/>
                    </a:srgbClr>
                  </a:outerShdw>
                </a:effectLst>
              </a:rPr>
              <a:t>.</a:t>
            </a:r>
          </a:p>
        </p:txBody>
      </p:sp>
      <p:sp>
        <p:nvSpPr>
          <p:cNvPr id="9" name="Номер слайда 8"/>
          <p:cNvSpPr>
            <a:spLocks noGrp="1"/>
          </p:cNvSpPr>
          <p:nvPr>
            <p:ph type="sldNum" sz="quarter" idx="12"/>
          </p:nvPr>
        </p:nvSpPr>
        <p:spPr/>
        <p:txBody>
          <a:bodyPr/>
          <a:lstStyle/>
          <a:p>
            <a:fld id="{8A4431D5-1B33-458B-8AFD-CECCB0FA18CB}" type="slidenum">
              <a:rPr lang="ru-RU" smtClean="0"/>
              <a:pPr/>
              <a:t>11</a:t>
            </a:fld>
            <a:endParaRPr kumimoji="0" lang="ru-RU"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lumMod val="90000"/>
              </a:schemeClr>
            </a:gs>
            <a:gs pos="21000">
              <a:schemeClr val="bg2">
                <a:lumMod val="90000"/>
              </a:schemeClr>
            </a:gs>
            <a:gs pos="37000">
              <a:schemeClr val="bg2">
                <a:lumMod val="90000"/>
              </a:schemeClr>
            </a:gs>
            <a:gs pos="56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030" name="Picture 6" descr="C:\Users\Александр\Downloads\images (5).jpg"/>
          <p:cNvPicPr>
            <a:picLocks noChangeAspect="1" noChangeArrowheads="1"/>
          </p:cNvPicPr>
          <p:nvPr/>
        </p:nvPicPr>
        <p:blipFill>
          <a:blip r:embed="rId2"/>
          <a:srcRect/>
          <a:stretch>
            <a:fillRect/>
          </a:stretch>
        </p:blipFill>
        <p:spPr bwMode="auto">
          <a:xfrm>
            <a:off x="5580112" y="3940786"/>
            <a:ext cx="3563887" cy="2917213"/>
          </a:xfrm>
          <a:prstGeom prst="rect">
            <a:avLst/>
          </a:prstGeom>
          <a:noFill/>
        </p:spPr>
      </p:pic>
      <p:pic>
        <p:nvPicPr>
          <p:cNvPr id="1028" name="Picture 4" descr="C:\Users\Александр\Downloads\137538972256_redak.jpg"/>
          <p:cNvPicPr>
            <a:picLocks noChangeAspect="1" noChangeArrowheads="1"/>
          </p:cNvPicPr>
          <p:nvPr/>
        </p:nvPicPr>
        <p:blipFill>
          <a:blip r:embed="rId3"/>
          <a:srcRect/>
          <a:stretch>
            <a:fillRect/>
          </a:stretch>
        </p:blipFill>
        <p:spPr bwMode="auto">
          <a:xfrm>
            <a:off x="0" y="5013176"/>
            <a:ext cx="3705484" cy="1844824"/>
          </a:xfrm>
          <a:prstGeom prst="rect">
            <a:avLst/>
          </a:prstGeom>
          <a:noFill/>
        </p:spPr>
      </p:pic>
      <p:sp>
        <p:nvSpPr>
          <p:cNvPr id="2" name="Заголовок 1"/>
          <p:cNvSpPr>
            <a:spLocks noGrp="1"/>
          </p:cNvSpPr>
          <p:nvPr>
            <p:ph type="title"/>
          </p:nvPr>
        </p:nvSpPr>
        <p:spPr>
          <a:xfrm>
            <a:off x="251520" y="214536"/>
            <a:ext cx="8686800" cy="838200"/>
          </a:xfrm>
        </p:spPr>
        <p:txBody>
          <a:bodyPr>
            <a:norm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Основные задачи и приоритеты бюджетной политики городского округа Электросталь</a:t>
            </a: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323528" y="1196752"/>
            <a:ext cx="8686800" cy="4971182"/>
          </a:xfrm>
        </p:spPr>
        <p:txBody>
          <a:bodyPr>
            <a:normAutofit/>
          </a:bodyPr>
          <a:lstStyle/>
          <a:p>
            <a:pPr algn="just">
              <a:buFont typeface="Wingdings" pitchFamily="2" charset="2"/>
              <a:buChar char="ü"/>
            </a:pPr>
            <a:r>
              <a:rPr lang="ru-RU" sz="16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cs typeface="Arial" pitchFamily="34" charset="0"/>
              </a:rPr>
              <a:t>Устойчивое экономическое развитие городского округа Электросталь;</a:t>
            </a:r>
          </a:p>
          <a:p>
            <a:pPr algn="just">
              <a:buFont typeface="Wingdings" pitchFamily="2" charset="2"/>
              <a:buChar char="ü"/>
            </a:pPr>
            <a:r>
              <a:rPr lang="ru-RU" sz="16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cs typeface="Arial" pitchFamily="34" charset="0"/>
              </a:rPr>
              <a:t>Формирование "программного" бюджета городского округа, исходя из четкой </a:t>
            </a:r>
            <a:r>
              <a:rPr lang="ru-RU" sz="16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cs typeface="Arial" pitchFamily="34" charset="0"/>
              </a:rPr>
              <a:t>приоритизации</a:t>
            </a:r>
            <a:r>
              <a:rPr lang="ru-RU" sz="16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cs typeface="Arial" pitchFamily="34" charset="0"/>
              </a:rPr>
              <a:t>  и необходимости безусловного исполнения действующих расходных обязательств, в том числе с учётом их оптимизации и повышения эффективности их исполнения;</a:t>
            </a:r>
          </a:p>
          <a:p>
            <a:pPr algn="just">
              <a:buFont typeface="Wingdings" pitchFamily="2" charset="2"/>
              <a:buChar char="ü"/>
            </a:pPr>
            <a:r>
              <a:rPr lang="ru-RU" sz="16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cs typeface="Arial" pitchFamily="34" charset="0"/>
              </a:rPr>
              <a:t>Обеспечение комфортных условий проживания, повышение качества и условий жизни населения на территории городского  округа Электросталь Московской области;</a:t>
            </a:r>
          </a:p>
          <a:p>
            <a:pPr algn="just">
              <a:buFont typeface="Wingdings" pitchFamily="2" charset="2"/>
              <a:buChar char="ü"/>
            </a:pPr>
            <a:r>
              <a:rPr lang="ru-RU" sz="16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cs typeface="Arial" pitchFamily="34" charset="0"/>
              </a:rPr>
              <a:t>Создание условий для оказания качественных муниципальных услуг на основе муниципального задания;</a:t>
            </a:r>
          </a:p>
          <a:p>
            <a:pPr algn="just">
              <a:buFont typeface="Wingdings" pitchFamily="2" charset="2"/>
              <a:buChar char="ü"/>
            </a:pPr>
            <a:r>
              <a:rPr lang="ru-RU" sz="16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cs typeface="Arial" pitchFamily="34" charset="0"/>
              </a:rPr>
              <a:t>Повышение  эффективности распределения бюджетных средств, ответственного подхода  к принятию новых расходных обязательств с учётом их социально-экономической значимости.</a:t>
            </a:r>
          </a:p>
          <a:p>
            <a:endParaRPr lang="ru-RU" sz="1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cs typeface="Arial" pitchFamily="34" charset="0"/>
            </a:endParaRPr>
          </a:p>
        </p:txBody>
      </p:sp>
      <p:sp>
        <p:nvSpPr>
          <p:cNvPr id="11" name="Номер слайда 10"/>
          <p:cNvSpPr>
            <a:spLocks noGrp="1"/>
          </p:cNvSpPr>
          <p:nvPr>
            <p:ph type="sldNum" sz="quarter" idx="12"/>
          </p:nvPr>
        </p:nvSpPr>
        <p:spPr/>
        <p:txBody>
          <a:bodyPr/>
          <a:lstStyle/>
          <a:p>
            <a:fld id="{8A4431D5-1B33-458B-8AFD-CECCB0FA18CB}" type="slidenum">
              <a:rPr lang="ru-RU" smtClean="0"/>
              <a:pPr/>
              <a:t>12</a:t>
            </a:fld>
            <a:endParaRPr kumimoji="0"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01122" cy="778098"/>
          </a:xfrm>
        </p:spPr>
        <p:txBody>
          <a:bodyPr>
            <a:noAutofit/>
          </a:bodyPr>
          <a:lstStyle/>
          <a:p>
            <a:pPr algn="ctr"/>
            <a:r>
              <a:rPr lang="ru-RU" sz="20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выполнении основных показателей социально-экономического развития  городского округа Электросталь</a:t>
            </a:r>
            <a:endParaRPr lang="ru-RU" sz="20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026" name="Picture 2" descr="http://rusbalkan.com/wp-content/uploads/2015/10/67-733x415.jpg"/>
          <p:cNvPicPr>
            <a:picLocks noChangeAspect="1" noChangeArrowheads="1"/>
          </p:cNvPicPr>
          <p:nvPr/>
        </p:nvPicPr>
        <p:blipFill>
          <a:blip r:embed="rId3"/>
          <a:srcRect/>
          <a:stretch>
            <a:fillRect/>
          </a:stretch>
        </p:blipFill>
        <p:spPr bwMode="auto">
          <a:xfrm>
            <a:off x="6760536" y="1100251"/>
            <a:ext cx="2248929" cy="1248629"/>
          </a:xfrm>
          <a:prstGeom prst="rect">
            <a:avLst/>
          </a:prstGeom>
          <a:noFill/>
        </p:spPr>
      </p:pic>
      <p:sp>
        <p:nvSpPr>
          <p:cNvPr id="7" name="Прямоугольник 6"/>
          <p:cNvSpPr/>
          <p:nvPr/>
        </p:nvSpPr>
        <p:spPr>
          <a:xfrm>
            <a:off x="0" y="1004535"/>
            <a:ext cx="6732240" cy="1200329"/>
          </a:xfrm>
          <a:prstGeom prst="rect">
            <a:avLst/>
          </a:prstGeom>
        </p:spPr>
        <p:txBody>
          <a:bodyPr wrap="square">
            <a:spAutoFit/>
          </a:bodyPr>
          <a:lstStyle/>
          <a:p>
            <a:pPr algn="just"/>
            <a:r>
              <a:rPr dirty="0" smtClean="0">
                <a:latin typeface="Arial" pitchFamily="34" charset="0"/>
                <a:cs typeface="Arial" pitchFamily="34" charset="0"/>
              </a:rPr>
              <a:t>С </a:t>
            </a:r>
            <a:r>
              <a:rPr dirty="0" err="1" smtClean="0">
                <a:latin typeface="Arial" pitchFamily="34" charset="0"/>
                <a:cs typeface="Arial" pitchFamily="34" charset="0"/>
              </a:rPr>
              <a:t>учетом</a:t>
            </a:r>
            <a:r>
              <a:rPr dirty="0" smtClean="0">
                <a:latin typeface="Arial" pitchFamily="34" charset="0"/>
                <a:cs typeface="Arial" pitchFamily="34" charset="0"/>
              </a:rPr>
              <a:t> </a:t>
            </a:r>
            <a:r>
              <a:rPr dirty="0" err="1" smtClean="0">
                <a:latin typeface="Arial" pitchFamily="34" charset="0"/>
                <a:cs typeface="Arial" pitchFamily="34" charset="0"/>
              </a:rPr>
              <a:t>параметров</a:t>
            </a:r>
            <a:r>
              <a:rPr dirty="0" smtClean="0">
                <a:latin typeface="Arial" pitchFamily="34" charset="0"/>
                <a:cs typeface="Arial" pitchFamily="34" charset="0"/>
              </a:rPr>
              <a:t> </a:t>
            </a:r>
            <a:r>
              <a:rPr dirty="0" err="1" smtClean="0">
                <a:latin typeface="Arial" pitchFamily="34" charset="0"/>
                <a:cs typeface="Arial" pitchFamily="34" charset="0"/>
              </a:rPr>
              <a:t>прогноза</a:t>
            </a:r>
            <a:r>
              <a:rPr dirty="0" smtClean="0">
                <a:latin typeface="Arial" pitchFamily="34" charset="0"/>
                <a:cs typeface="Arial" pitchFamily="34" charset="0"/>
              </a:rPr>
              <a:t> </a:t>
            </a:r>
            <a:r>
              <a:rPr dirty="0" err="1" smtClean="0">
                <a:latin typeface="Arial" pitchFamily="34" charset="0"/>
                <a:cs typeface="Arial" pitchFamily="34" charset="0"/>
              </a:rPr>
              <a:t>социально-экономического</a:t>
            </a:r>
            <a:r>
              <a:rPr dirty="0" smtClean="0">
                <a:latin typeface="Arial" pitchFamily="34" charset="0"/>
                <a:cs typeface="Arial" pitchFamily="34" charset="0"/>
              </a:rPr>
              <a:t> </a:t>
            </a:r>
            <a:r>
              <a:rPr dirty="0" err="1" smtClean="0">
                <a:latin typeface="Arial" pitchFamily="34" charset="0"/>
                <a:cs typeface="Arial" pitchFamily="34" charset="0"/>
              </a:rPr>
              <a:t>развития</a:t>
            </a:r>
            <a:r>
              <a:rPr dirty="0" smtClean="0">
                <a:latin typeface="Arial" pitchFamily="34" charset="0"/>
                <a:cs typeface="Arial" pitchFamily="34" charset="0"/>
              </a:rPr>
              <a:t> </a:t>
            </a:r>
            <a:r>
              <a:rPr dirty="0" err="1" smtClean="0">
                <a:latin typeface="Arial" pitchFamily="34" charset="0"/>
                <a:cs typeface="Arial" pitchFamily="34" charset="0"/>
              </a:rPr>
              <a:t>городского</a:t>
            </a:r>
            <a:r>
              <a:rPr dirty="0" smtClean="0">
                <a:latin typeface="Arial" pitchFamily="34" charset="0"/>
                <a:cs typeface="Arial" pitchFamily="34" charset="0"/>
              </a:rPr>
              <a:t> </a:t>
            </a:r>
            <a:r>
              <a:rPr dirty="0" err="1" smtClean="0">
                <a:latin typeface="Arial" pitchFamily="34" charset="0"/>
                <a:cs typeface="Arial" pitchFamily="34" charset="0"/>
              </a:rPr>
              <a:t>округа</a:t>
            </a:r>
            <a:r>
              <a:rPr dirty="0" smtClean="0">
                <a:latin typeface="Arial" pitchFamily="34" charset="0"/>
                <a:cs typeface="Arial" pitchFamily="34" charset="0"/>
              </a:rPr>
              <a:t> </a:t>
            </a:r>
            <a:r>
              <a:rPr dirty="0" err="1" smtClean="0">
                <a:latin typeface="Arial" pitchFamily="34" charset="0"/>
                <a:cs typeface="Arial" pitchFamily="34" charset="0"/>
              </a:rPr>
              <a:t>Электросталь</a:t>
            </a:r>
            <a:r>
              <a:rPr dirty="0" smtClean="0">
                <a:latin typeface="Arial" pitchFamily="34" charset="0"/>
                <a:cs typeface="Arial" pitchFamily="34" charset="0"/>
              </a:rPr>
              <a:t> </a:t>
            </a:r>
            <a:r>
              <a:rPr dirty="0" err="1" smtClean="0">
                <a:latin typeface="Arial" pitchFamily="34" charset="0"/>
                <a:cs typeface="Arial" pitchFamily="34" charset="0"/>
              </a:rPr>
              <a:t>на</a:t>
            </a:r>
            <a:r>
              <a:rPr dirty="0" smtClean="0">
                <a:latin typeface="Arial" pitchFamily="34" charset="0"/>
                <a:cs typeface="Arial" pitchFamily="34" charset="0"/>
              </a:rPr>
              <a:t> </a:t>
            </a:r>
            <a:r>
              <a:rPr lang="ru-RU" dirty="0" smtClean="0">
                <a:latin typeface="Arial" pitchFamily="34" charset="0"/>
                <a:cs typeface="Arial" pitchFamily="34" charset="0"/>
              </a:rPr>
              <a:t>2024</a:t>
            </a:r>
            <a:r>
              <a:rPr dirty="0" smtClean="0">
                <a:latin typeface="Arial" pitchFamily="34" charset="0"/>
                <a:cs typeface="Arial" pitchFamily="34" charset="0"/>
              </a:rPr>
              <a:t>-</a:t>
            </a:r>
            <a:r>
              <a:rPr lang="ru-RU" dirty="0" smtClean="0">
                <a:latin typeface="Arial" pitchFamily="34" charset="0"/>
                <a:cs typeface="Arial" pitchFamily="34" charset="0"/>
              </a:rPr>
              <a:t>2026</a:t>
            </a:r>
            <a:r>
              <a:rPr dirty="0" smtClean="0">
                <a:latin typeface="Arial" pitchFamily="34" charset="0"/>
                <a:cs typeface="Arial" pitchFamily="34" charset="0"/>
              </a:rPr>
              <a:t> </a:t>
            </a:r>
            <a:r>
              <a:rPr dirty="0" err="1" smtClean="0">
                <a:latin typeface="Arial" pitchFamily="34" charset="0"/>
                <a:cs typeface="Arial" pitchFamily="34" charset="0"/>
              </a:rPr>
              <a:t>годы</a:t>
            </a:r>
            <a:r>
              <a:rPr dirty="0" smtClean="0">
                <a:latin typeface="Arial" pitchFamily="34" charset="0"/>
                <a:cs typeface="Arial" pitchFamily="34" charset="0"/>
              </a:rPr>
              <a:t> </a:t>
            </a:r>
            <a:r>
              <a:rPr dirty="0" err="1" smtClean="0">
                <a:latin typeface="Arial" pitchFamily="34" charset="0"/>
                <a:cs typeface="Arial" pitchFamily="34" charset="0"/>
              </a:rPr>
              <a:t>определены</a:t>
            </a:r>
            <a:r>
              <a:rPr dirty="0" smtClean="0">
                <a:latin typeface="Arial" pitchFamily="34" charset="0"/>
                <a:cs typeface="Arial" pitchFamily="34" charset="0"/>
              </a:rPr>
              <a:t> </a:t>
            </a:r>
            <a:r>
              <a:rPr dirty="0" err="1" smtClean="0">
                <a:latin typeface="Arial" pitchFamily="34" charset="0"/>
                <a:cs typeface="Arial" pitchFamily="34" charset="0"/>
              </a:rPr>
              <a:t>основные</a:t>
            </a:r>
            <a:r>
              <a:rPr dirty="0" smtClean="0">
                <a:latin typeface="Arial" pitchFamily="34" charset="0"/>
                <a:cs typeface="Arial" pitchFamily="34" charset="0"/>
              </a:rPr>
              <a:t> </a:t>
            </a:r>
            <a:r>
              <a:rPr dirty="0" err="1" smtClean="0">
                <a:latin typeface="Arial" pitchFamily="34" charset="0"/>
                <a:cs typeface="Arial" pitchFamily="34" charset="0"/>
              </a:rPr>
              <a:t>параметры</a:t>
            </a:r>
            <a:r>
              <a:rPr dirty="0" smtClean="0">
                <a:latin typeface="Arial" pitchFamily="34" charset="0"/>
                <a:cs typeface="Arial" pitchFamily="34" charset="0"/>
              </a:rPr>
              <a:t> </a:t>
            </a:r>
            <a:r>
              <a:rPr dirty="0" err="1" smtClean="0">
                <a:latin typeface="Arial" pitchFamily="34" charset="0"/>
                <a:cs typeface="Arial" pitchFamily="34" charset="0"/>
              </a:rPr>
              <a:t>проекта</a:t>
            </a:r>
            <a:r>
              <a:rPr dirty="0" smtClean="0">
                <a:latin typeface="Arial" pitchFamily="34" charset="0"/>
                <a:cs typeface="Arial" pitchFamily="34" charset="0"/>
              </a:rPr>
              <a:t> </a:t>
            </a:r>
            <a:r>
              <a:rPr dirty="0" err="1" smtClean="0">
                <a:latin typeface="Arial" pitchFamily="34" charset="0"/>
                <a:cs typeface="Arial" pitchFamily="34" charset="0"/>
              </a:rPr>
              <a:t>бюджета</a:t>
            </a:r>
            <a:r>
              <a:rPr dirty="0" smtClean="0">
                <a:latin typeface="Arial" pitchFamily="34" charset="0"/>
                <a:cs typeface="Arial" pitchFamily="34" charset="0"/>
              </a:rPr>
              <a:t> </a:t>
            </a:r>
            <a:r>
              <a:rPr dirty="0" err="1" smtClean="0">
                <a:latin typeface="Arial" pitchFamily="34" charset="0"/>
                <a:cs typeface="Arial" pitchFamily="34" charset="0"/>
              </a:rPr>
              <a:t>городского</a:t>
            </a:r>
            <a:r>
              <a:rPr dirty="0" smtClean="0">
                <a:latin typeface="Arial" pitchFamily="34" charset="0"/>
                <a:cs typeface="Arial" pitchFamily="34" charset="0"/>
              </a:rPr>
              <a:t> </a:t>
            </a:r>
            <a:r>
              <a:rPr dirty="0" err="1" smtClean="0">
                <a:latin typeface="Arial" pitchFamily="34" charset="0"/>
                <a:cs typeface="Arial" pitchFamily="34" charset="0"/>
              </a:rPr>
              <a:t>округа</a:t>
            </a:r>
            <a:r>
              <a:rPr dirty="0" smtClean="0">
                <a:latin typeface="Arial" pitchFamily="34" charset="0"/>
                <a:cs typeface="Arial" pitchFamily="34" charset="0"/>
              </a:rPr>
              <a:t> </a:t>
            </a:r>
            <a:r>
              <a:rPr dirty="0" err="1" smtClean="0">
                <a:latin typeface="Arial" pitchFamily="34" charset="0"/>
                <a:cs typeface="Arial" pitchFamily="34" charset="0"/>
              </a:rPr>
              <a:t>Электросталь</a:t>
            </a:r>
            <a:r>
              <a:rPr dirty="0" smtClean="0">
                <a:latin typeface="Arial" pitchFamily="34" charset="0"/>
                <a:cs typeface="Arial" pitchFamily="34" charset="0"/>
              </a:rPr>
              <a:t> </a:t>
            </a:r>
            <a:r>
              <a:rPr dirty="0" err="1" smtClean="0">
                <a:latin typeface="Arial" pitchFamily="34" charset="0"/>
                <a:cs typeface="Arial" pitchFamily="34" charset="0"/>
              </a:rPr>
              <a:t>на</a:t>
            </a:r>
            <a:r>
              <a:rPr dirty="0" smtClean="0">
                <a:latin typeface="Arial" pitchFamily="34" charset="0"/>
                <a:cs typeface="Arial" pitchFamily="34" charset="0"/>
              </a:rPr>
              <a:t> </a:t>
            </a:r>
            <a:r>
              <a:rPr dirty="0" err="1" smtClean="0">
                <a:latin typeface="Arial" pitchFamily="34" charset="0"/>
                <a:cs typeface="Arial" pitchFamily="34" charset="0"/>
              </a:rPr>
              <a:t>трехлетний</a:t>
            </a:r>
            <a:r>
              <a:rPr dirty="0" smtClean="0">
                <a:latin typeface="Arial" pitchFamily="34" charset="0"/>
                <a:cs typeface="Arial" pitchFamily="34" charset="0"/>
              </a:rPr>
              <a:t> </a:t>
            </a:r>
            <a:r>
              <a:rPr dirty="0" err="1" smtClean="0">
                <a:latin typeface="Arial" pitchFamily="34" charset="0"/>
                <a:cs typeface="Arial" pitchFamily="34" charset="0"/>
              </a:rPr>
              <a:t>период</a:t>
            </a:r>
            <a:r>
              <a:rPr dirty="0" smtClean="0">
                <a:latin typeface="Arial" pitchFamily="34" charset="0"/>
                <a:cs typeface="Arial" pitchFamily="34" charset="0"/>
              </a:rPr>
              <a:t>.</a:t>
            </a:r>
            <a:endParaRPr lang="ru-RU" dirty="0">
              <a:latin typeface="Arial" pitchFamily="34" charset="0"/>
              <a:cs typeface="Arial" pitchFamily="34" charset="0"/>
            </a:endParaRPr>
          </a:p>
        </p:txBody>
      </p:sp>
      <p:sp>
        <p:nvSpPr>
          <p:cNvPr id="13" name="Номер слайда 12"/>
          <p:cNvSpPr>
            <a:spLocks noGrp="1"/>
          </p:cNvSpPr>
          <p:nvPr>
            <p:ph type="sldNum" sz="quarter" idx="12"/>
          </p:nvPr>
        </p:nvSpPr>
        <p:spPr/>
        <p:txBody>
          <a:bodyPr/>
          <a:lstStyle/>
          <a:p>
            <a:fld id="{8A4431D5-1B33-458B-8AFD-CECCB0FA18CB}" type="slidenum">
              <a:rPr lang="ru-RU" smtClean="0"/>
              <a:pPr/>
              <a:t>13</a:t>
            </a:fld>
            <a:endParaRPr kumimoji="0" lang="ru-RU" dirty="0"/>
          </a:p>
        </p:txBody>
      </p:sp>
      <p:graphicFrame>
        <p:nvGraphicFramePr>
          <p:cNvPr id="9" name="Таблица 8"/>
          <p:cNvGraphicFramePr>
            <a:graphicFrameLocks noGrp="1"/>
          </p:cNvGraphicFramePr>
          <p:nvPr/>
        </p:nvGraphicFramePr>
        <p:xfrm>
          <a:off x="0" y="2348882"/>
          <a:ext cx="9144002" cy="4135313"/>
        </p:xfrm>
        <a:graphic>
          <a:graphicData uri="http://schemas.openxmlformats.org/drawingml/2006/table">
            <a:tbl>
              <a:tblPr/>
              <a:tblGrid>
                <a:gridCol w="3995936"/>
                <a:gridCol w="794341"/>
                <a:gridCol w="728149"/>
                <a:gridCol w="716351"/>
                <a:gridCol w="716351"/>
                <a:gridCol w="728149"/>
                <a:gridCol w="728149"/>
                <a:gridCol w="736576"/>
              </a:tblGrid>
              <a:tr h="302908">
                <a:tc>
                  <a:txBody>
                    <a:bodyPr/>
                    <a:lstStyle/>
                    <a:p>
                      <a:pPr algn="ctr">
                        <a:spcAft>
                          <a:spcPts val="0"/>
                        </a:spcAft>
                      </a:pPr>
                      <a:r>
                        <a:rPr lang="ru-RU" sz="900" b="1" dirty="0">
                          <a:latin typeface="Times New Roman"/>
                          <a:ea typeface="Times New Roman"/>
                          <a:cs typeface="Times New Roman"/>
                        </a:rPr>
                        <a:t>Показатели</a:t>
                      </a:r>
                      <a:endParaRPr lang="ru-RU" sz="900" dirty="0">
                        <a:latin typeface="Times New Roman"/>
                        <a:ea typeface="Times New Roman"/>
                        <a:cs typeface="Times New Roman"/>
                      </a:endParaRPr>
                    </a:p>
                  </a:txBody>
                  <a:tcPr marL="3607" marR="3607" marT="3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dirty="0">
                          <a:latin typeface="Times New Roman"/>
                          <a:ea typeface="Times New Roman"/>
                          <a:cs typeface="Times New Roman"/>
                        </a:rPr>
                        <a:t>Единицы</a:t>
                      </a:r>
                      <a:endParaRPr lang="ru-RU" sz="900" dirty="0">
                        <a:latin typeface="Times New Roman"/>
                        <a:ea typeface="Times New Roman"/>
                        <a:cs typeface="Times New Roman"/>
                      </a:endParaRPr>
                    </a:p>
                    <a:p>
                      <a:pPr algn="ctr">
                        <a:spcAft>
                          <a:spcPts val="0"/>
                        </a:spcAft>
                      </a:pPr>
                      <a:r>
                        <a:rPr lang="ru-RU" sz="900" b="1" dirty="0">
                          <a:latin typeface="Times New Roman"/>
                          <a:ea typeface="Times New Roman"/>
                          <a:cs typeface="Times New Roman"/>
                        </a:rPr>
                        <a:t>измерения</a:t>
                      </a:r>
                      <a:endParaRPr lang="ru-RU" sz="900" dirty="0">
                        <a:latin typeface="Times New Roman"/>
                        <a:ea typeface="Times New Roman"/>
                        <a:cs typeface="Times New Roman"/>
                      </a:endParaRPr>
                    </a:p>
                  </a:txBody>
                  <a:tcPr marL="3607" marR="3607" marT="3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dirty="0" smtClean="0">
                          <a:latin typeface="Times New Roman"/>
                          <a:ea typeface="Times New Roman"/>
                          <a:cs typeface="Times New Roman"/>
                        </a:rPr>
                        <a:t>2022 </a:t>
                      </a:r>
                      <a:r>
                        <a:rPr lang="ru-RU" sz="900" b="1" dirty="0">
                          <a:latin typeface="Times New Roman"/>
                          <a:ea typeface="Times New Roman"/>
                          <a:cs typeface="Times New Roman"/>
                        </a:rPr>
                        <a:t/>
                      </a:r>
                      <a:br>
                        <a:rPr lang="ru-RU" sz="900" b="1" dirty="0">
                          <a:latin typeface="Times New Roman"/>
                          <a:ea typeface="Times New Roman"/>
                          <a:cs typeface="Times New Roman"/>
                        </a:rPr>
                      </a:br>
                      <a:r>
                        <a:rPr lang="ru-RU" sz="900" b="1" dirty="0">
                          <a:latin typeface="Times New Roman"/>
                          <a:ea typeface="Times New Roman"/>
                          <a:cs typeface="Times New Roman"/>
                        </a:rPr>
                        <a:t>отчет</a:t>
                      </a:r>
                      <a:endParaRPr lang="ru-RU" sz="900" dirty="0">
                        <a:latin typeface="Times New Roman"/>
                        <a:ea typeface="Times New Roman"/>
                        <a:cs typeface="Times New Roman"/>
                      </a:endParaRPr>
                    </a:p>
                  </a:txBody>
                  <a:tcPr marL="3607" marR="3607" marT="3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dirty="0" smtClean="0">
                          <a:latin typeface="Times New Roman"/>
                          <a:ea typeface="Times New Roman"/>
                          <a:cs typeface="Times New Roman"/>
                        </a:rPr>
                        <a:t>2023</a:t>
                      </a:r>
                      <a:r>
                        <a:rPr lang="ru-RU" sz="900" b="1" dirty="0">
                          <a:latin typeface="Times New Roman"/>
                          <a:ea typeface="Times New Roman"/>
                          <a:cs typeface="Times New Roman"/>
                        </a:rPr>
                        <a:t/>
                      </a:r>
                      <a:br>
                        <a:rPr lang="ru-RU" sz="900" b="1" dirty="0">
                          <a:latin typeface="Times New Roman"/>
                          <a:ea typeface="Times New Roman"/>
                          <a:cs typeface="Times New Roman"/>
                        </a:rPr>
                      </a:br>
                      <a:r>
                        <a:rPr lang="ru-RU" sz="900" b="1" dirty="0" smtClean="0">
                          <a:latin typeface="Times New Roman"/>
                          <a:ea typeface="Times New Roman"/>
                          <a:cs typeface="Times New Roman"/>
                        </a:rPr>
                        <a:t>план</a:t>
                      </a:r>
                      <a:endParaRPr lang="ru-RU" sz="900" dirty="0">
                        <a:latin typeface="Times New Roman"/>
                        <a:ea typeface="Times New Roman"/>
                        <a:cs typeface="Times New Roman"/>
                      </a:endParaRPr>
                    </a:p>
                  </a:txBody>
                  <a:tcPr marL="3607" marR="3607" marT="3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latin typeface="Times New Roman"/>
                          <a:ea typeface="Times New Roman"/>
                          <a:cs typeface="Times New Roman"/>
                        </a:rPr>
                        <a:t>2023</a:t>
                      </a:r>
                      <a:br>
                        <a:rPr lang="ru-RU" sz="900" b="1" dirty="0" smtClean="0">
                          <a:latin typeface="Times New Roman"/>
                          <a:ea typeface="Times New Roman"/>
                          <a:cs typeface="Times New Roman"/>
                        </a:rPr>
                      </a:br>
                      <a:r>
                        <a:rPr lang="ru-RU" sz="900" b="1" dirty="0" smtClean="0">
                          <a:latin typeface="Times New Roman"/>
                          <a:ea typeface="Times New Roman"/>
                          <a:cs typeface="Times New Roman"/>
                        </a:rPr>
                        <a:t>ожидаемое</a:t>
                      </a:r>
                      <a:endParaRPr lang="ru-RU" sz="900" dirty="0" smtClean="0">
                        <a:latin typeface="Times New Roman"/>
                        <a:ea typeface="Times New Roman"/>
                        <a:cs typeface="Times New Roman"/>
                      </a:endParaRPr>
                    </a:p>
                  </a:txBody>
                  <a:tcPr marL="3607" marR="3607" marT="3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dirty="0" smtClean="0">
                          <a:latin typeface="Times New Roman"/>
                          <a:ea typeface="Times New Roman"/>
                          <a:cs typeface="Times New Roman"/>
                        </a:rPr>
                        <a:t>2024</a:t>
                      </a:r>
                      <a:r>
                        <a:rPr lang="ru-RU" sz="900" b="1" dirty="0">
                          <a:latin typeface="Times New Roman"/>
                          <a:ea typeface="Times New Roman"/>
                          <a:cs typeface="Times New Roman"/>
                        </a:rPr>
                        <a:t/>
                      </a:r>
                      <a:br>
                        <a:rPr lang="ru-RU" sz="900" b="1" dirty="0">
                          <a:latin typeface="Times New Roman"/>
                          <a:ea typeface="Times New Roman"/>
                          <a:cs typeface="Times New Roman"/>
                        </a:rPr>
                      </a:br>
                      <a:r>
                        <a:rPr lang="ru-RU" sz="900" b="1" dirty="0">
                          <a:latin typeface="Times New Roman"/>
                          <a:ea typeface="Times New Roman"/>
                          <a:cs typeface="Times New Roman"/>
                        </a:rPr>
                        <a:t>прогноз</a:t>
                      </a:r>
                      <a:endParaRPr lang="ru-RU" sz="900" dirty="0">
                        <a:latin typeface="Times New Roman"/>
                        <a:ea typeface="Times New Roman"/>
                        <a:cs typeface="Times New Roman"/>
                      </a:endParaRPr>
                    </a:p>
                  </a:txBody>
                  <a:tcPr marL="3607" marR="3607" marT="3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dirty="0" smtClean="0">
                          <a:latin typeface="Times New Roman"/>
                          <a:ea typeface="Times New Roman"/>
                          <a:cs typeface="Times New Roman"/>
                        </a:rPr>
                        <a:t>2025</a:t>
                      </a:r>
                      <a:r>
                        <a:rPr lang="ru-RU" sz="900" b="1" dirty="0">
                          <a:latin typeface="Times New Roman"/>
                          <a:ea typeface="Times New Roman"/>
                          <a:cs typeface="Times New Roman"/>
                        </a:rPr>
                        <a:t/>
                      </a:r>
                      <a:br>
                        <a:rPr lang="ru-RU" sz="900" b="1" dirty="0">
                          <a:latin typeface="Times New Roman"/>
                          <a:ea typeface="Times New Roman"/>
                          <a:cs typeface="Times New Roman"/>
                        </a:rPr>
                      </a:br>
                      <a:r>
                        <a:rPr lang="ru-RU" sz="900" b="1" dirty="0">
                          <a:latin typeface="Times New Roman"/>
                          <a:ea typeface="Times New Roman"/>
                          <a:cs typeface="Times New Roman"/>
                        </a:rPr>
                        <a:t>прогноз</a:t>
                      </a:r>
                      <a:endParaRPr lang="ru-RU" sz="900" dirty="0">
                        <a:latin typeface="Times New Roman"/>
                        <a:ea typeface="Times New Roman"/>
                        <a:cs typeface="Times New Roman"/>
                      </a:endParaRPr>
                    </a:p>
                  </a:txBody>
                  <a:tcPr marL="3607" marR="3607" marT="3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dirty="0" smtClean="0">
                          <a:latin typeface="Times New Roman"/>
                          <a:ea typeface="Times New Roman"/>
                          <a:cs typeface="Times New Roman"/>
                        </a:rPr>
                        <a:t>2026</a:t>
                      </a:r>
                      <a:r>
                        <a:rPr lang="ru-RU" sz="900" b="1" dirty="0">
                          <a:latin typeface="Times New Roman"/>
                          <a:ea typeface="Times New Roman"/>
                          <a:cs typeface="Times New Roman"/>
                        </a:rPr>
                        <a:t/>
                      </a:r>
                      <a:br>
                        <a:rPr lang="ru-RU" sz="900" b="1" dirty="0">
                          <a:latin typeface="Times New Roman"/>
                          <a:ea typeface="Times New Roman"/>
                          <a:cs typeface="Times New Roman"/>
                        </a:rPr>
                      </a:br>
                      <a:r>
                        <a:rPr lang="ru-RU" sz="900" b="1" dirty="0">
                          <a:latin typeface="Times New Roman"/>
                          <a:ea typeface="Times New Roman"/>
                          <a:cs typeface="Times New Roman"/>
                        </a:rPr>
                        <a:t>прогноз</a:t>
                      </a:r>
                      <a:endParaRPr lang="ru-RU" sz="900" dirty="0">
                        <a:latin typeface="Times New Roman"/>
                        <a:ea typeface="Times New Roman"/>
                        <a:cs typeface="Times New Roman"/>
                      </a:endParaRPr>
                    </a:p>
                  </a:txBody>
                  <a:tcPr marL="3607" marR="3607" marT="3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89">
                <a:tc>
                  <a:txBody>
                    <a:bodyPr/>
                    <a:lstStyle/>
                    <a:p>
                      <a:pPr>
                        <a:spcAft>
                          <a:spcPts val="0"/>
                        </a:spcAft>
                      </a:pPr>
                      <a:r>
                        <a:rPr lang="ru-RU" sz="900" dirty="0">
                          <a:latin typeface="Times New Roman"/>
                          <a:ea typeface="Times New Roman"/>
                          <a:cs typeface="Times New Roman"/>
                        </a:rPr>
                        <a:t>Численность постоянного населения (на конец года)</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человек</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smtClean="0">
                          <a:latin typeface="Times New Roman"/>
                          <a:ea typeface="Times New Roman"/>
                          <a:cs typeface="Times New Roman"/>
                        </a:rPr>
                        <a:t>152190</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150303</a:t>
                      </a:r>
                      <a:endParaRPr lang="ru-RU" sz="900" dirty="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150729</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148474</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146590</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144756</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89">
                <a:tc>
                  <a:txBody>
                    <a:bodyPr/>
                    <a:lstStyle/>
                    <a:p>
                      <a:pPr>
                        <a:spcAft>
                          <a:spcPts val="0"/>
                        </a:spcAft>
                      </a:pPr>
                      <a:r>
                        <a:rPr lang="ru-RU" sz="900" dirty="0">
                          <a:latin typeface="Times New Roman"/>
                          <a:ea typeface="Times New Roman"/>
                          <a:cs typeface="Times New Roman"/>
                        </a:rPr>
                        <a:t>Численность официально зарегистрированных безработных</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человек</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290</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270</a:t>
                      </a:r>
                      <a:endParaRPr lang="ru-RU" sz="900" dirty="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171</a:t>
                      </a:r>
                      <a:endParaRPr lang="ru-RU" sz="9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250</a:t>
                      </a:r>
                      <a:endParaRPr lang="ru-RU" sz="9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200</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200</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846">
                <a:tc>
                  <a:txBody>
                    <a:bodyPr/>
                    <a:lstStyle/>
                    <a:p>
                      <a:pPr>
                        <a:spcAft>
                          <a:spcPts val="0"/>
                        </a:spcAft>
                      </a:pPr>
                      <a:r>
                        <a:rPr lang="ru-RU" sz="900" dirty="0">
                          <a:latin typeface="Times New Roman"/>
                          <a:ea typeface="Times New Roman"/>
                          <a:cs typeface="Times New Roman"/>
                        </a:rPr>
                        <a:t>Среднемесячная номинальная начисленная заработная плата работников (по всем категориям работников крупных и средних организаций)</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рубль</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64836,1</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69081,2</a:t>
                      </a:r>
                      <a:endParaRPr lang="ru-RU" sz="90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70318,3</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74695,4</a:t>
                      </a:r>
                      <a:endParaRPr lang="ru-RU" sz="9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76854,9</a:t>
                      </a:r>
                      <a:endParaRPr lang="ru-RU" sz="9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79640,1</a:t>
                      </a:r>
                      <a:endParaRPr lang="ru-RU" sz="9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89">
                <a:tc>
                  <a:txBody>
                    <a:bodyPr/>
                    <a:lstStyle/>
                    <a:p>
                      <a:pPr>
                        <a:spcAft>
                          <a:spcPts val="0"/>
                        </a:spcAft>
                      </a:pPr>
                      <a:r>
                        <a:rPr lang="ru-RU" sz="900" dirty="0">
                          <a:latin typeface="Times New Roman"/>
                          <a:ea typeface="Times New Roman"/>
                          <a:cs typeface="Times New Roman"/>
                        </a:rPr>
                        <a:t>Фонд заработной платы (по крупным и средним организациям)</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млн. рублей</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22887,4</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37612,2</a:t>
                      </a:r>
                      <a:endParaRPr lang="ru-RU" sz="90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41219,7</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42724,3</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45116,9</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47688,5</a:t>
                      </a:r>
                      <a:endParaRPr lang="ru-RU" sz="9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846">
                <a:tc>
                  <a:txBody>
                    <a:bodyPr/>
                    <a:lstStyle/>
                    <a:p>
                      <a:pPr>
                        <a:spcAft>
                          <a:spcPts val="0"/>
                        </a:spcAft>
                      </a:pPr>
                      <a:r>
                        <a:rPr lang="ru-RU" sz="900" dirty="0">
                          <a:latin typeface="Times New Roman"/>
                          <a:ea typeface="Times New Roman"/>
                          <a:cs typeface="Times New Roman"/>
                        </a:rPr>
                        <a:t>Численность работников всех категорий крупных и средних организаций</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человек</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29417</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45372</a:t>
                      </a:r>
                      <a:endParaRPr lang="ru-RU" sz="90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48849</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47665</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48920</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49900</a:t>
                      </a:r>
                      <a:endParaRPr lang="ru-RU" sz="9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89">
                <a:tc>
                  <a:txBody>
                    <a:bodyPr/>
                    <a:lstStyle/>
                    <a:p>
                      <a:pPr>
                        <a:spcAft>
                          <a:spcPts val="0"/>
                        </a:spcAft>
                      </a:pPr>
                      <a:r>
                        <a:rPr lang="ru-RU" sz="900" dirty="0">
                          <a:latin typeface="Times New Roman"/>
                          <a:ea typeface="Times New Roman"/>
                          <a:cs typeface="Times New Roman"/>
                        </a:rPr>
                        <a:t>Оборот розничной торговли (по крупным и средним организациям)</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млн. рублей</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29824,2</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31387,6</a:t>
                      </a:r>
                      <a:endParaRPr lang="ru-RU" sz="90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36718,2</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33279,5</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35127,0</a:t>
                      </a:r>
                      <a:endParaRPr lang="ru-RU" sz="90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37370,2</a:t>
                      </a:r>
                      <a:endParaRPr lang="ru-RU" sz="9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17">
                <a:tc>
                  <a:txBody>
                    <a:bodyPr/>
                    <a:lstStyle/>
                    <a:p>
                      <a:pPr>
                        <a:spcAft>
                          <a:spcPts val="0"/>
                        </a:spcAft>
                      </a:pPr>
                      <a:r>
                        <a:rPr lang="ru-RU" sz="900" dirty="0">
                          <a:latin typeface="Times New Roman"/>
                          <a:ea typeface="Times New Roman"/>
                          <a:cs typeface="Times New Roman"/>
                        </a:rPr>
                        <a:t>Инвестиции в основной капитал за счет всех источников финансирования (в ценах соответствующих лет) по крупным и средним организациям</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млн. рублей</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14423,65</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3000,0</a:t>
                      </a:r>
                      <a:endParaRPr lang="ru-RU" sz="90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7982,6</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5100,0</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5200,0</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5300,0</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5917">
                <a:tc>
                  <a:txBody>
                    <a:bodyPr/>
                    <a:lstStyle/>
                    <a:p>
                      <a:pPr>
                        <a:spcAft>
                          <a:spcPts val="0"/>
                        </a:spcAft>
                      </a:pPr>
                      <a:r>
                        <a:rPr lang="ru-RU" sz="900" dirty="0">
                          <a:latin typeface="Times New Roman"/>
                          <a:ea typeface="Times New Roman"/>
                          <a:cs typeface="Times New Roman"/>
                        </a:rPr>
                        <a:t>Объем отгруженных товаров собственного производства, выполненных работ и услуг собственными силами по промышленным видам деятельности</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млн. рублей в ценах соответствующих лет</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72264,9</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113349,8</a:t>
                      </a:r>
                      <a:endParaRPr lang="ru-RU" sz="90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110496,5</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118812,2</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126042,2</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135081,8</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17">
                <a:tc>
                  <a:txBody>
                    <a:bodyPr/>
                    <a:lstStyle/>
                    <a:p>
                      <a:pPr>
                        <a:spcAft>
                          <a:spcPts val="0"/>
                        </a:spcAft>
                      </a:pPr>
                      <a:r>
                        <a:rPr lang="ru-RU" sz="900" dirty="0">
                          <a:latin typeface="Times New Roman"/>
                          <a:ea typeface="Times New Roman"/>
                          <a:cs typeface="Times New Roman"/>
                        </a:rPr>
                        <a:t>Количество малых предприятий (включая </a:t>
                      </a:r>
                      <a:r>
                        <a:rPr lang="ru-RU" sz="900" dirty="0" err="1">
                          <a:latin typeface="Times New Roman"/>
                          <a:ea typeface="Times New Roman"/>
                          <a:cs typeface="Times New Roman"/>
                        </a:rPr>
                        <a:t>микропредприятия</a:t>
                      </a:r>
                      <a:r>
                        <a:rPr lang="ru-RU" sz="900" dirty="0">
                          <a:latin typeface="Times New Roman"/>
                          <a:ea typeface="Times New Roman"/>
                          <a:cs typeface="Times New Roman"/>
                        </a:rPr>
                        <a:t>) </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единица</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1869</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1854</a:t>
                      </a:r>
                      <a:endParaRPr lang="ru-RU" sz="90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1876</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1852</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1859</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1870</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17">
                <a:tc>
                  <a:txBody>
                    <a:bodyPr/>
                    <a:lstStyle/>
                    <a:p>
                      <a:pPr>
                        <a:spcAft>
                          <a:spcPts val="0"/>
                        </a:spcAft>
                      </a:pPr>
                      <a:r>
                        <a:rPr lang="ru-RU" sz="900" dirty="0">
                          <a:latin typeface="Times New Roman"/>
                          <a:ea typeface="Times New Roman"/>
                          <a:cs typeface="Times New Roman"/>
                        </a:rPr>
                        <a:t>Ввод в эксплуатацию жилых домов, построенных за счет всех источников финансирования</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тыс. кв. м общей площади</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38,81</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5,4</a:t>
                      </a:r>
                      <a:endParaRPr lang="ru-RU" sz="90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5,371</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12,9</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6,4</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45,36</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89">
                <a:tc>
                  <a:txBody>
                    <a:bodyPr/>
                    <a:lstStyle/>
                    <a:p>
                      <a:pPr>
                        <a:spcAft>
                          <a:spcPts val="0"/>
                        </a:spcAft>
                      </a:pPr>
                      <a:r>
                        <a:rPr lang="ru-RU" sz="900">
                          <a:latin typeface="Times New Roman"/>
                          <a:ea typeface="Times New Roman"/>
                          <a:cs typeface="Times New Roman"/>
                        </a:rPr>
                        <a:t>Индекс потребительских цен</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dirty="0">
                          <a:latin typeface="Times New Roman"/>
                          <a:ea typeface="Times New Roman"/>
                          <a:cs typeface="Times New Roman"/>
                        </a:rPr>
                        <a:t>% на конец года</a:t>
                      </a:r>
                      <a:endParaRPr lang="ru-RU" sz="800" dirty="0">
                        <a:latin typeface="Times New Roman"/>
                        <a:ea typeface="Times New Roman"/>
                        <a:cs typeface="Arial"/>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115,69</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107,1</a:t>
                      </a:r>
                      <a:endParaRPr lang="ru-RU" sz="900">
                        <a:latin typeface="Times New Roman"/>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107,67</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latin typeface="Times New Roman"/>
                          <a:ea typeface="Times New Roman"/>
                          <a:cs typeface="Times New Roman"/>
                        </a:rPr>
                        <a:t>106,8</a:t>
                      </a:r>
                      <a:endParaRPr lang="ru-RU" sz="90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105,6</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latin typeface="Times New Roman"/>
                          <a:ea typeface="Times New Roman"/>
                          <a:cs typeface="Times New Roman"/>
                        </a:rPr>
                        <a:t>104,2</a:t>
                      </a:r>
                      <a:endParaRPr lang="ru-RU" sz="900" dirty="0">
                        <a:latin typeface="Times New Roman"/>
                        <a:ea typeface="Times New Roman"/>
                        <a:cs typeface="Arial"/>
                      </a:endParaRPr>
                    </a:p>
                  </a:txBody>
                  <a:tcPr marL="159385"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48600" cy="706090"/>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Муниципальные учреждения городского округа Электросталь Московской области</a:t>
            </a: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7" name="Номер слайда 16"/>
          <p:cNvSpPr>
            <a:spLocks noGrp="1"/>
          </p:cNvSpPr>
          <p:nvPr>
            <p:ph type="sldNum" sz="quarter" idx="12"/>
          </p:nvPr>
        </p:nvSpPr>
        <p:spPr>
          <a:xfrm>
            <a:off x="8220571" y="6473952"/>
            <a:ext cx="767981" cy="246888"/>
          </a:xfrm>
        </p:spPr>
        <p:txBody>
          <a:bodyPr/>
          <a:lstStyle/>
          <a:p>
            <a:fld id="{8A4431D5-1B33-458B-8AFD-CECCB0FA18CB}" type="slidenum">
              <a:rPr lang="ru-RU" smtClean="0"/>
              <a:pPr/>
              <a:t>14</a:t>
            </a:fld>
            <a:endParaRPr kumimoji="0" lang="ru-RU" dirty="0"/>
          </a:p>
        </p:txBody>
      </p:sp>
      <p:graphicFrame>
        <p:nvGraphicFramePr>
          <p:cNvPr id="7" name="Схема 6"/>
          <p:cNvGraphicFramePr/>
          <p:nvPr/>
        </p:nvGraphicFramePr>
        <p:xfrm>
          <a:off x="0" y="1340768"/>
          <a:ext cx="9180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0"/>
            <a:ext cx="7772400" cy="648072"/>
          </a:xfrm>
        </p:spPr>
        <p:txBody>
          <a:bodyPr>
            <a:normAutofit/>
          </a:bodyPr>
          <a:lstStyle/>
          <a:p>
            <a:pPr algn="ctr"/>
            <a:r>
              <a:rPr lang="ru-RU" sz="2400" b="1" cap="none" dirty="0" smtClean="0">
                <a:ln w="12700">
                  <a:solidFill>
                    <a:schemeClr val="tx2">
                      <a:satMod val="155000"/>
                    </a:schemeClr>
                  </a:solidFill>
                  <a:prstDash val="solid"/>
                </a:ln>
                <a:effectLst/>
              </a:rPr>
              <a:t>Доходы</a:t>
            </a: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 и расходы бюджета</a:t>
            </a: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8" name="Схема 7"/>
          <p:cNvGraphicFramePr/>
          <p:nvPr/>
        </p:nvGraphicFramePr>
        <p:xfrm>
          <a:off x="5796136" y="2249488"/>
          <a:ext cx="30963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79512" y="548680"/>
            <a:ext cx="4752528" cy="1577355"/>
          </a:xfrm>
          <a:prstGeom prst="rect">
            <a:avLst/>
          </a:prstGeom>
          <a:noFill/>
        </p:spPr>
        <p:txBody>
          <a:bodyPr wrap="square" rtlCol="0">
            <a:spAutoFit/>
          </a:bodyPr>
          <a:lstStyle/>
          <a:p>
            <a:pPr algn="just"/>
            <a:r>
              <a:rPr lang="ru-RU" sz="1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Доходы бюджета </a:t>
            </a:r>
            <a:endParaRPr lang="ru-RU" sz="1400" dirty="0" smtClean="0"/>
          </a:p>
          <a:p>
            <a:pPr algn="just"/>
            <a:r>
              <a:rPr lang="ru-RU" sz="1370" dirty="0" smtClean="0"/>
              <a:t>это денежные средства,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 субъектов Российской Федерации и муниципальных образований.</a:t>
            </a:r>
          </a:p>
          <a:p>
            <a:pPr algn="just"/>
            <a:endParaRPr lang="ru-RU" sz="1400" dirty="0"/>
          </a:p>
        </p:txBody>
      </p:sp>
      <p:graphicFrame>
        <p:nvGraphicFramePr>
          <p:cNvPr id="9" name="Схема 8"/>
          <p:cNvGraphicFramePr/>
          <p:nvPr/>
        </p:nvGraphicFramePr>
        <p:xfrm>
          <a:off x="0" y="2276872"/>
          <a:ext cx="4139952" cy="4392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Схема 9"/>
          <p:cNvGraphicFramePr/>
          <p:nvPr/>
        </p:nvGraphicFramePr>
        <p:xfrm>
          <a:off x="3563888" y="2177480"/>
          <a:ext cx="5760640" cy="46805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Box 6"/>
          <p:cNvSpPr txBox="1"/>
          <p:nvPr/>
        </p:nvSpPr>
        <p:spPr>
          <a:xfrm>
            <a:off x="5364088" y="548680"/>
            <a:ext cx="3312368" cy="1446550"/>
          </a:xfrm>
          <a:prstGeom prst="rect">
            <a:avLst/>
          </a:prstGeom>
          <a:noFill/>
        </p:spPr>
        <p:txBody>
          <a:bodyPr wrap="square" rtlCol="0">
            <a:spAutoFit/>
          </a:bodyPr>
          <a:lstStyle/>
          <a:p>
            <a:pPr algn="just"/>
            <a:r>
              <a:rPr lang="ru-RU" sz="1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Расходы бюджета </a:t>
            </a:r>
            <a:endParaRPr lang="ru-RU" sz="1400" dirty="0" smtClean="0"/>
          </a:p>
          <a:p>
            <a:pPr algn="just"/>
            <a:r>
              <a:rPr lang="ru-RU" sz="1400" dirty="0" smtClean="0"/>
              <a:t>это денежные средства, направленные на финансовое обеспечение задач и функций государственного и местного самоуправления.</a:t>
            </a:r>
          </a:p>
          <a:p>
            <a:pPr algn="just"/>
            <a:endParaRPr lang="ru-RU" dirty="0"/>
          </a:p>
        </p:txBody>
      </p:sp>
      <p:sp>
        <p:nvSpPr>
          <p:cNvPr id="11" name="Номер слайда 10"/>
          <p:cNvSpPr>
            <a:spLocks noGrp="1"/>
          </p:cNvSpPr>
          <p:nvPr>
            <p:ph type="sldNum" sz="quarter" idx="12"/>
          </p:nvPr>
        </p:nvSpPr>
        <p:spPr/>
        <p:txBody>
          <a:bodyPr/>
          <a:lstStyle/>
          <a:p>
            <a:fld id="{FE7BD216-088A-46B3-911B-F54478924425}" type="slidenum">
              <a:rPr lang="ru-RU" smtClean="0"/>
              <a:pPr/>
              <a:t>15</a:t>
            </a:fld>
            <a:endParaRPr lang="ru-RU"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830997"/>
          </a:xfrm>
          <a:prstGeom prst="rect">
            <a:avLst/>
          </a:prstGeom>
        </p:spPr>
        <p:txBody>
          <a:bodyPr wrap="square">
            <a:spAutoFit/>
          </a:bodyPr>
          <a:lstStyle/>
          <a:p>
            <a:pPr algn="ctr"/>
            <a:r>
              <a:rPr lang="ru-RU" sz="2400" b="1" dirty="0" smtClean="0">
                <a:ln w="12700">
                  <a:solidFill>
                    <a:schemeClr val="tx2">
                      <a:satMod val="155000"/>
                    </a:schemeClr>
                  </a:solidFill>
                  <a:prstDash val="solid"/>
                </a:ln>
                <a:solidFill>
                  <a:schemeClr val="tx2"/>
                </a:solidFill>
              </a:rPr>
              <a:t>Основные параметры бюджета городского округа Электросталь 2023 года</a:t>
            </a:r>
            <a:endParaRPr lang="ru-RU" sz="2400" b="1" dirty="0">
              <a:ln w="12700">
                <a:solidFill>
                  <a:schemeClr val="tx2">
                    <a:satMod val="155000"/>
                  </a:schemeClr>
                </a:solidFill>
                <a:prstDash val="solid"/>
              </a:ln>
              <a:solidFill>
                <a:schemeClr val="tx2"/>
              </a:solidFill>
            </a:endParaRPr>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16</a:t>
            </a:fld>
            <a:endParaRPr kumimoji="0" lang="ru-RU" dirty="0"/>
          </a:p>
        </p:txBody>
      </p:sp>
      <p:graphicFrame>
        <p:nvGraphicFramePr>
          <p:cNvPr id="21" name="Схема 20"/>
          <p:cNvGraphicFramePr/>
          <p:nvPr>
            <p:extLst>
              <p:ext uri="{D42A27DB-BD31-4B8C-83A1-F6EECF244321}">
                <p14:modId xmlns="" xmlns:p14="http://schemas.microsoft.com/office/powerpoint/2010/main" val="1187176715"/>
              </p:ext>
            </p:extLst>
          </p:nvPr>
        </p:nvGraphicFramePr>
        <p:xfrm>
          <a:off x="2699792" y="1340768"/>
          <a:ext cx="417646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Выноска 1 21"/>
          <p:cNvSpPr/>
          <p:nvPr/>
        </p:nvSpPr>
        <p:spPr>
          <a:xfrm>
            <a:off x="2339752" y="4221088"/>
            <a:ext cx="1728192" cy="322424"/>
          </a:xfrm>
          <a:prstGeom prst="borderCallout1">
            <a:avLst>
              <a:gd name="adj1" fmla="val 43919"/>
              <a:gd name="adj2" fmla="val 106831"/>
              <a:gd name="adj3" fmla="val 199445"/>
              <a:gd name="adj4" fmla="val 143185"/>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3" name="Выноска 1 22"/>
          <p:cNvSpPr/>
          <p:nvPr/>
        </p:nvSpPr>
        <p:spPr>
          <a:xfrm>
            <a:off x="2123728" y="5157192"/>
            <a:ext cx="1728192" cy="322424"/>
          </a:xfrm>
          <a:prstGeom prst="borderCallout1">
            <a:avLst>
              <a:gd name="adj1" fmla="val 43919"/>
              <a:gd name="adj2" fmla="val 106831"/>
              <a:gd name="adj3" fmla="val 199445"/>
              <a:gd name="adj4" fmla="val 143185"/>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 name="Выгнутая вниз стрелка 23"/>
          <p:cNvSpPr/>
          <p:nvPr/>
        </p:nvSpPr>
        <p:spPr>
          <a:xfrm rot="20543565">
            <a:off x="2257846" y="4802796"/>
            <a:ext cx="1512168" cy="644848"/>
          </a:xfrm>
          <a:prstGeom prst="curved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25" name="Picture 2" descr="C:\Users\Александр\Documents\документы\закупки\2017\обычные\гриф\6268203.png"/>
          <p:cNvPicPr>
            <a:picLocks noChangeAspect="1" noChangeArrowheads="1"/>
          </p:cNvPicPr>
          <p:nvPr/>
        </p:nvPicPr>
        <p:blipFill>
          <a:blip r:embed="rId7"/>
          <a:srcRect/>
          <a:stretch>
            <a:fillRect/>
          </a:stretch>
        </p:blipFill>
        <p:spPr bwMode="auto">
          <a:xfrm>
            <a:off x="1835696" y="2366076"/>
            <a:ext cx="2232248" cy="1999028"/>
          </a:xfrm>
          <a:prstGeom prst="rect">
            <a:avLst/>
          </a:prstGeom>
          <a:noFill/>
        </p:spPr>
      </p:pic>
      <p:sp>
        <p:nvSpPr>
          <p:cNvPr id="27" name="TextBox 26"/>
          <p:cNvSpPr txBox="1"/>
          <p:nvPr/>
        </p:nvSpPr>
        <p:spPr>
          <a:xfrm>
            <a:off x="395536" y="1589891"/>
            <a:ext cx="2592288" cy="923330"/>
          </a:xfrm>
          <a:prstGeom prst="rect">
            <a:avLst/>
          </a:prstGeom>
          <a:noFill/>
        </p:spPr>
        <p:txBody>
          <a:bodyPr wrap="square" rtlCol="0">
            <a:spAutoFit/>
          </a:bodyPr>
          <a:lstStyle/>
          <a:p>
            <a:r>
              <a:rPr b="1" dirty="0" smtClean="0">
                <a:ln w="1905"/>
                <a:gradFill>
                  <a:gsLst>
                    <a:gs pos="0">
                      <a:srgbClr val="FF0000">
                        <a:shade val="20000"/>
                        <a:satMod val="200000"/>
                      </a:srgbClr>
                    </a:gs>
                    <a:gs pos="78000">
                      <a:srgbClr val="FF0000">
                        <a:tint val="90000"/>
                        <a:shade val="89000"/>
                        <a:satMod val="220000"/>
                      </a:srgbClr>
                    </a:gs>
                    <a:gs pos="100000">
                      <a:srgbClr val="FF0000">
                        <a:tint val="12000"/>
                        <a:satMod val="255000"/>
                      </a:srgbClr>
                    </a:gs>
                  </a:gsLst>
                  <a:lin ang="5400000"/>
                </a:gradFill>
                <a:effectLst>
                  <a:innerShdw blurRad="69850" dist="43180" dir="5400000">
                    <a:srgbClr val="000000">
                      <a:alpha val="65000"/>
                    </a:srgbClr>
                  </a:innerShdw>
                </a:effectLst>
                <a:latin typeface="Calibri"/>
              </a:rPr>
              <a:t>Доходы бюджета:</a:t>
            </a:r>
          </a:p>
          <a:p>
            <a:r>
              <a:rPr lang="ru-RU" dirty="0" smtClean="0">
                <a:solidFill>
                  <a:srgbClr val="000000"/>
                </a:solidFill>
                <a:latin typeface="Calibri"/>
              </a:rPr>
              <a:t>План 7 921,7млн. руб.</a:t>
            </a:r>
          </a:p>
          <a:p>
            <a:r>
              <a:rPr lang="ru-RU" dirty="0" smtClean="0">
                <a:solidFill>
                  <a:srgbClr val="000000"/>
                </a:solidFill>
                <a:latin typeface="Calibri"/>
              </a:rPr>
              <a:t>Факт  8 614,5 </a:t>
            </a:r>
            <a:r>
              <a:rPr dirty="0" err="1" smtClean="0">
                <a:solidFill>
                  <a:srgbClr val="000000"/>
                </a:solidFill>
                <a:latin typeface="Calibri"/>
              </a:rPr>
              <a:t>млн</a:t>
            </a:r>
            <a:r>
              <a:rPr dirty="0" smtClean="0">
                <a:solidFill>
                  <a:srgbClr val="000000"/>
                </a:solidFill>
                <a:latin typeface="Calibri"/>
              </a:rPr>
              <a:t>. </a:t>
            </a:r>
            <a:r>
              <a:rPr dirty="0" err="1" smtClean="0">
                <a:solidFill>
                  <a:srgbClr val="000000"/>
                </a:solidFill>
                <a:latin typeface="Calibri"/>
              </a:rPr>
              <a:t>руб</a:t>
            </a:r>
            <a:r>
              <a:rPr dirty="0" smtClean="0">
                <a:solidFill>
                  <a:srgbClr val="000000"/>
                </a:solidFill>
                <a:latin typeface="Calibri"/>
              </a:rPr>
              <a:t>.</a:t>
            </a:r>
          </a:p>
        </p:txBody>
      </p:sp>
      <p:sp>
        <p:nvSpPr>
          <p:cNvPr id="28" name="TextBox 27"/>
          <p:cNvSpPr txBox="1"/>
          <p:nvPr/>
        </p:nvSpPr>
        <p:spPr>
          <a:xfrm>
            <a:off x="6588224" y="3068960"/>
            <a:ext cx="2448272" cy="923330"/>
          </a:xfrm>
          <a:prstGeom prst="rect">
            <a:avLst/>
          </a:prstGeom>
          <a:noFill/>
        </p:spPr>
        <p:txBody>
          <a:bodyPr wrap="square" rtlCol="0">
            <a:spAutoFit/>
          </a:bodyPr>
          <a:lstStyle/>
          <a:p>
            <a:r>
              <a:rPr b="1" dirty="0" smtClean="0">
                <a:ln w="1905"/>
                <a:gradFill>
                  <a:gsLst>
                    <a:gs pos="0">
                      <a:srgbClr val="FF0000">
                        <a:shade val="20000"/>
                        <a:satMod val="200000"/>
                      </a:srgbClr>
                    </a:gs>
                    <a:gs pos="78000">
                      <a:srgbClr val="FF0000">
                        <a:tint val="90000"/>
                        <a:shade val="89000"/>
                        <a:satMod val="220000"/>
                      </a:srgbClr>
                    </a:gs>
                    <a:gs pos="100000">
                      <a:srgbClr val="FF0000">
                        <a:tint val="12000"/>
                        <a:satMod val="255000"/>
                      </a:srgbClr>
                    </a:gs>
                  </a:gsLst>
                  <a:lin ang="5400000"/>
                </a:gradFill>
                <a:effectLst>
                  <a:innerShdw blurRad="69850" dist="43180" dir="5400000">
                    <a:srgbClr val="000000">
                      <a:alpha val="65000"/>
                    </a:srgbClr>
                  </a:innerShdw>
                </a:effectLst>
                <a:latin typeface="Calibri"/>
              </a:rPr>
              <a:t>Расходы бюджета:</a:t>
            </a:r>
          </a:p>
          <a:p>
            <a:r>
              <a:rPr lang="ru-RU" dirty="0" smtClean="0">
                <a:solidFill>
                  <a:srgbClr val="000000"/>
                </a:solidFill>
                <a:latin typeface="Calibri"/>
              </a:rPr>
              <a:t>План 8 228,7 млн. руб.</a:t>
            </a:r>
          </a:p>
          <a:p>
            <a:r>
              <a:rPr lang="ru-RU" dirty="0" smtClean="0">
                <a:solidFill>
                  <a:srgbClr val="000000"/>
                </a:solidFill>
                <a:latin typeface="Calibri"/>
              </a:rPr>
              <a:t>Факт 7 920,8 </a:t>
            </a:r>
            <a:r>
              <a:rPr dirty="0" err="1" smtClean="0">
                <a:solidFill>
                  <a:srgbClr val="000000"/>
                </a:solidFill>
                <a:latin typeface="Calibri"/>
              </a:rPr>
              <a:t>млн</a:t>
            </a:r>
            <a:r>
              <a:rPr dirty="0" smtClean="0">
                <a:solidFill>
                  <a:srgbClr val="000000"/>
                </a:solidFill>
                <a:latin typeface="Calibri"/>
              </a:rPr>
              <a:t>. руб.</a:t>
            </a:r>
          </a:p>
        </p:txBody>
      </p:sp>
      <p:sp>
        <p:nvSpPr>
          <p:cNvPr id="29" name="TextBox 28"/>
          <p:cNvSpPr txBox="1"/>
          <p:nvPr/>
        </p:nvSpPr>
        <p:spPr>
          <a:xfrm>
            <a:off x="539552" y="5550331"/>
            <a:ext cx="3168351" cy="861774"/>
          </a:xfrm>
          <a:prstGeom prst="rect">
            <a:avLst/>
          </a:prstGeom>
          <a:noFill/>
        </p:spPr>
        <p:txBody>
          <a:bodyPr wrap="square" rtlCol="0">
            <a:spAutoFit/>
          </a:bodyPr>
          <a:lstStyle/>
          <a:p>
            <a:r>
              <a:rPr sz="1600" b="1" dirty="0" err="1" smtClean="0">
                <a:ln w="1905"/>
                <a:gradFill>
                  <a:gsLst>
                    <a:gs pos="0">
                      <a:srgbClr val="FF0000">
                        <a:shade val="20000"/>
                        <a:satMod val="200000"/>
                      </a:srgbClr>
                    </a:gs>
                    <a:gs pos="78000">
                      <a:srgbClr val="FF0000">
                        <a:tint val="90000"/>
                        <a:shade val="89000"/>
                        <a:satMod val="220000"/>
                      </a:srgbClr>
                    </a:gs>
                    <a:gs pos="100000">
                      <a:srgbClr val="FF0000">
                        <a:tint val="12000"/>
                        <a:satMod val="255000"/>
                      </a:srgbClr>
                    </a:gs>
                  </a:gsLst>
                  <a:lin ang="5400000"/>
                </a:gradFill>
                <a:effectLst>
                  <a:innerShdw blurRad="69850" dist="43180" dir="5400000">
                    <a:srgbClr val="000000">
                      <a:alpha val="65000"/>
                    </a:srgbClr>
                  </a:innerShdw>
                </a:effectLst>
                <a:latin typeface="Calibri"/>
              </a:rPr>
              <a:t>Дефицит</a:t>
            </a:r>
            <a:r>
              <a:rPr sz="1600" b="1" dirty="0" smtClean="0">
                <a:ln w="1905"/>
                <a:gradFill>
                  <a:gsLst>
                    <a:gs pos="0">
                      <a:srgbClr val="FF0000">
                        <a:shade val="20000"/>
                        <a:satMod val="200000"/>
                      </a:srgbClr>
                    </a:gs>
                    <a:gs pos="78000">
                      <a:srgbClr val="FF0000">
                        <a:tint val="90000"/>
                        <a:shade val="89000"/>
                        <a:satMod val="220000"/>
                      </a:srgbClr>
                    </a:gs>
                    <a:gs pos="100000">
                      <a:srgbClr val="FF0000">
                        <a:tint val="12000"/>
                        <a:satMod val="255000"/>
                      </a:srgbClr>
                    </a:gs>
                  </a:gsLst>
                  <a:lin ang="5400000"/>
                </a:gradFill>
                <a:effectLst>
                  <a:innerShdw blurRad="69850" dist="43180" dir="5400000">
                    <a:srgbClr val="000000">
                      <a:alpha val="65000"/>
                    </a:srgbClr>
                  </a:innerShdw>
                </a:effectLst>
                <a:latin typeface="Calibri"/>
              </a:rPr>
              <a:t> / </a:t>
            </a:r>
            <a:r>
              <a:rPr b="1" dirty="0" smtClean="0">
                <a:ln w="1905"/>
                <a:gradFill>
                  <a:gsLst>
                    <a:gs pos="0">
                      <a:srgbClr val="FF0000">
                        <a:shade val="20000"/>
                        <a:satMod val="200000"/>
                      </a:srgbClr>
                    </a:gs>
                    <a:gs pos="78000">
                      <a:srgbClr val="FF0000">
                        <a:tint val="90000"/>
                        <a:shade val="89000"/>
                        <a:satMod val="220000"/>
                      </a:srgbClr>
                    </a:gs>
                    <a:gs pos="100000">
                      <a:srgbClr val="FF0000">
                        <a:tint val="12000"/>
                        <a:satMod val="255000"/>
                      </a:srgbClr>
                    </a:gs>
                  </a:gsLst>
                  <a:lin ang="5400000"/>
                </a:gradFill>
                <a:effectLst>
                  <a:innerShdw blurRad="69850" dist="43180" dir="5400000">
                    <a:srgbClr val="000000">
                      <a:alpha val="65000"/>
                    </a:srgbClr>
                  </a:innerShdw>
                </a:effectLst>
                <a:latin typeface="Calibri"/>
              </a:rPr>
              <a:t>Профицит</a:t>
            </a:r>
            <a:r>
              <a:rPr sz="1600" b="1" dirty="0" smtClean="0">
                <a:ln w="1905"/>
                <a:gradFill>
                  <a:gsLst>
                    <a:gs pos="0">
                      <a:srgbClr val="FF0000">
                        <a:shade val="20000"/>
                        <a:satMod val="200000"/>
                      </a:srgbClr>
                    </a:gs>
                    <a:gs pos="78000">
                      <a:srgbClr val="FF0000">
                        <a:tint val="90000"/>
                        <a:shade val="89000"/>
                        <a:satMod val="220000"/>
                      </a:srgbClr>
                    </a:gs>
                    <a:gs pos="100000">
                      <a:srgbClr val="FF0000">
                        <a:tint val="12000"/>
                        <a:satMod val="255000"/>
                      </a:srgbClr>
                    </a:gs>
                  </a:gsLst>
                  <a:lin ang="5400000"/>
                </a:gradFill>
                <a:effectLst>
                  <a:innerShdw blurRad="69850" dist="43180" dir="5400000">
                    <a:srgbClr val="000000">
                      <a:alpha val="65000"/>
                    </a:srgbClr>
                  </a:innerShdw>
                </a:effectLst>
                <a:latin typeface="Calibri"/>
              </a:rPr>
              <a:t>  </a:t>
            </a:r>
            <a:r>
              <a:rPr sz="1600" b="1" dirty="0" err="1" smtClean="0">
                <a:ln w="1905"/>
                <a:gradFill>
                  <a:gsLst>
                    <a:gs pos="0">
                      <a:srgbClr val="FF0000">
                        <a:shade val="20000"/>
                        <a:satMod val="200000"/>
                      </a:srgbClr>
                    </a:gs>
                    <a:gs pos="78000">
                      <a:srgbClr val="FF0000">
                        <a:tint val="90000"/>
                        <a:shade val="89000"/>
                        <a:satMod val="220000"/>
                      </a:srgbClr>
                    </a:gs>
                    <a:gs pos="100000">
                      <a:srgbClr val="FF0000">
                        <a:tint val="12000"/>
                        <a:satMod val="255000"/>
                      </a:srgbClr>
                    </a:gs>
                  </a:gsLst>
                  <a:lin ang="5400000"/>
                </a:gradFill>
                <a:effectLst>
                  <a:innerShdw blurRad="69850" dist="43180" dir="5400000">
                    <a:srgbClr val="000000">
                      <a:alpha val="65000"/>
                    </a:srgbClr>
                  </a:innerShdw>
                </a:effectLst>
                <a:latin typeface="Calibri"/>
              </a:rPr>
              <a:t>бюджета</a:t>
            </a:r>
            <a:r>
              <a:rPr sz="1600" b="1" dirty="0" smtClean="0">
                <a:ln w="1905"/>
                <a:gradFill>
                  <a:gsLst>
                    <a:gs pos="0">
                      <a:srgbClr val="FF0000">
                        <a:shade val="20000"/>
                        <a:satMod val="200000"/>
                      </a:srgbClr>
                    </a:gs>
                    <a:gs pos="78000">
                      <a:srgbClr val="FF0000">
                        <a:tint val="90000"/>
                        <a:shade val="89000"/>
                        <a:satMod val="220000"/>
                      </a:srgbClr>
                    </a:gs>
                    <a:gs pos="100000">
                      <a:srgbClr val="FF0000">
                        <a:tint val="12000"/>
                        <a:satMod val="255000"/>
                      </a:srgbClr>
                    </a:gs>
                  </a:gsLst>
                  <a:lin ang="5400000"/>
                </a:gradFill>
                <a:effectLst>
                  <a:innerShdw blurRad="69850" dist="43180" dir="5400000">
                    <a:srgbClr val="000000">
                      <a:alpha val="65000"/>
                    </a:srgbClr>
                  </a:innerShdw>
                </a:effectLst>
                <a:latin typeface="Calibri"/>
              </a:rPr>
              <a:t>: </a:t>
            </a:r>
          </a:p>
          <a:p>
            <a:r>
              <a:rPr lang="ru-RU" sz="1600" dirty="0" smtClean="0">
                <a:solidFill>
                  <a:srgbClr val="000000"/>
                </a:solidFill>
                <a:latin typeface="Calibri"/>
              </a:rPr>
              <a:t>План  -363,2 млн. руб.</a:t>
            </a:r>
          </a:p>
          <a:p>
            <a:r>
              <a:rPr lang="ru-RU" sz="1600" dirty="0" smtClean="0">
                <a:solidFill>
                  <a:srgbClr val="000000"/>
                </a:solidFill>
                <a:latin typeface="Calibri"/>
              </a:rPr>
              <a:t>Факт  +693,7</a:t>
            </a:r>
            <a:r>
              <a:rPr sz="1600" dirty="0" smtClean="0">
                <a:solidFill>
                  <a:srgbClr val="000000"/>
                </a:solidFill>
                <a:latin typeface="Calibri"/>
              </a:rPr>
              <a:t> млн. руб.</a:t>
            </a:r>
          </a:p>
        </p:txBody>
      </p:sp>
      <p:pic>
        <p:nvPicPr>
          <p:cNvPr id="3" name="Рисунок 2"/>
          <p:cNvPicPr>
            <a:picLocks noChangeAspect="1"/>
          </p:cNvPicPr>
          <p:nvPr/>
        </p:nvPicPr>
        <p:blipFill>
          <a:blip r:embed="rId8"/>
          <a:stretch>
            <a:fillRect/>
          </a:stretch>
        </p:blipFill>
        <p:spPr>
          <a:xfrm rot="20283699">
            <a:off x="2405605" y="1220728"/>
            <a:ext cx="1164437" cy="1243692"/>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830997"/>
          </a:xfrm>
          <a:prstGeom prst="rect">
            <a:avLst/>
          </a:prstGeom>
        </p:spPr>
        <p:txBody>
          <a:bodyPr wrap="square">
            <a:spAutoFit/>
          </a:bodyPr>
          <a:lstStyle/>
          <a:p>
            <a:pPr algn="ctr"/>
            <a:r>
              <a:rPr lang="ru-RU"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выполнении основных характеристик бюджета </a:t>
            </a:r>
          </a:p>
          <a:p>
            <a:pPr algn="ctr"/>
            <a:r>
              <a:rPr lang="ru-RU"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за период  2022 - 2026 г.г.</a:t>
            </a:r>
            <a:endParaRPr lang="ru-RU" sz="24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17</a:t>
            </a:fld>
            <a:endParaRPr kumimoji="0" lang="ru-RU" dirty="0"/>
          </a:p>
        </p:txBody>
      </p:sp>
      <p:graphicFrame>
        <p:nvGraphicFramePr>
          <p:cNvPr id="21" name="Таблица 20"/>
          <p:cNvGraphicFramePr>
            <a:graphicFrameLocks noGrp="1"/>
          </p:cNvGraphicFramePr>
          <p:nvPr/>
        </p:nvGraphicFramePr>
        <p:xfrm>
          <a:off x="251518" y="1196757"/>
          <a:ext cx="8640000" cy="5076000"/>
        </p:xfrm>
        <a:graphic>
          <a:graphicData uri="http://schemas.openxmlformats.org/drawingml/2006/table">
            <a:tbl>
              <a:tblPr/>
              <a:tblGrid>
                <a:gridCol w="1900220"/>
                <a:gridCol w="1247014"/>
                <a:gridCol w="1247014"/>
                <a:gridCol w="1247014"/>
                <a:gridCol w="979780"/>
                <a:gridCol w="1024330"/>
                <a:gridCol w="994628"/>
              </a:tblGrid>
              <a:tr h="510925">
                <a:tc>
                  <a:txBody>
                    <a:bodyPr/>
                    <a:lstStyle/>
                    <a:p>
                      <a:pPr algn="ctr" rtl="0" fontAlgn="ctr"/>
                      <a:r>
                        <a:rPr lang="ru-RU" sz="1400" b="1" i="0" u="none" strike="noStrike" dirty="0">
                          <a:solidFill>
                            <a:srgbClr val="FFFFFF"/>
                          </a:solidFill>
                          <a:latin typeface="Times New Roman" pitchFamily="18" charset="0"/>
                          <a:cs typeface="Times New Roman" pitchFamily="18" charset="0"/>
                        </a:rPr>
                        <a:t>Наименование показателя </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A22E"/>
                    </a:solidFill>
                  </a:tcPr>
                </a:tc>
                <a:tc>
                  <a:txBody>
                    <a:bodyPr/>
                    <a:lstStyle/>
                    <a:p>
                      <a:pPr algn="ctr" rtl="0" fontAlgn="ctr"/>
                      <a:r>
                        <a:rPr lang="ru-RU" sz="1400" b="1" i="0" u="none" strike="noStrike" dirty="0" smtClean="0">
                          <a:solidFill>
                            <a:srgbClr val="FFFFFF"/>
                          </a:solidFill>
                          <a:latin typeface="Times New Roman" pitchFamily="18" charset="0"/>
                          <a:cs typeface="Times New Roman" pitchFamily="18" charset="0"/>
                        </a:rPr>
                        <a:t>2022 </a:t>
                      </a:r>
                      <a:r>
                        <a:rPr lang="ru-RU" sz="1400" b="1" i="0" u="none" strike="noStrike" dirty="0">
                          <a:solidFill>
                            <a:srgbClr val="FFFFFF"/>
                          </a:solidFill>
                          <a:latin typeface="Times New Roman" pitchFamily="18" charset="0"/>
                          <a:cs typeface="Times New Roman" pitchFamily="18" charset="0"/>
                        </a:rPr>
                        <a:t>г.</a:t>
                      </a:r>
                      <a:br>
                        <a:rPr lang="ru-RU" sz="1400" b="1" i="0" u="none" strike="noStrike" dirty="0">
                          <a:solidFill>
                            <a:srgbClr val="FFFFFF"/>
                          </a:solidFill>
                          <a:latin typeface="Times New Roman" pitchFamily="18" charset="0"/>
                          <a:cs typeface="Times New Roman" pitchFamily="18" charset="0"/>
                        </a:rPr>
                      </a:br>
                      <a:r>
                        <a:rPr lang="ru-RU" sz="1400" b="1" i="0" u="none" strike="noStrike" dirty="0">
                          <a:solidFill>
                            <a:srgbClr val="FFFFFF"/>
                          </a:solidFill>
                          <a:latin typeface="Times New Roman" pitchFamily="18" charset="0"/>
                          <a:cs typeface="Times New Roman" pitchFamily="18" charset="0"/>
                        </a:rPr>
                        <a:t>факт</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A22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FFFFFF"/>
                          </a:solidFill>
                          <a:latin typeface="Times New Roman" pitchFamily="18" charset="0"/>
                          <a:cs typeface="Times New Roman" pitchFamily="18" charset="0"/>
                        </a:rPr>
                        <a:t>2023 </a:t>
                      </a:r>
                      <a:r>
                        <a:rPr lang="ru-RU" sz="1400" b="1" i="0" u="none" strike="noStrike" dirty="0">
                          <a:solidFill>
                            <a:srgbClr val="FFFFFF"/>
                          </a:solidFill>
                          <a:latin typeface="Times New Roman" pitchFamily="18" charset="0"/>
                          <a:cs typeface="Times New Roman" pitchFamily="18" charset="0"/>
                        </a:rPr>
                        <a:t>г</a:t>
                      </a:r>
                      <a:r>
                        <a:rPr lang="ru-RU" sz="1400" b="1" i="0" u="none" strike="noStrike" dirty="0" smtClean="0">
                          <a:solidFill>
                            <a:srgbClr val="FFFFFF"/>
                          </a:solidFill>
                          <a:latin typeface="Times New Roman" pitchFamily="18" charset="0"/>
                          <a:cs typeface="Times New Roman" pitchFamily="18" charset="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FFFFFF"/>
                          </a:solidFill>
                          <a:latin typeface="Times New Roman" pitchFamily="18" charset="0"/>
                          <a:cs typeface="Times New Roman" pitchFamily="18" charset="0"/>
                        </a:rPr>
                        <a:t>план</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A22E"/>
                    </a:solidFill>
                  </a:tcPr>
                </a:tc>
                <a:tc>
                  <a:txBody>
                    <a:bodyPr/>
                    <a:lstStyle/>
                    <a:p>
                      <a:pPr algn="ctr" rtl="0" fontAlgn="ctr"/>
                      <a:r>
                        <a:rPr lang="ru-RU" sz="1400" b="1" i="0" u="none" strike="noStrike" dirty="0" smtClean="0">
                          <a:solidFill>
                            <a:srgbClr val="FFFFFF"/>
                          </a:solidFill>
                          <a:latin typeface="Times New Roman" pitchFamily="18" charset="0"/>
                          <a:cs typeface="Times New Roman" pitchFamily="18" charset="0"/>
                        </a:rPr>
                        <a:t>2023 </a:t>
                      </a:r>
                      <a:r>
                        <a:rPr lang="ru-RU" sz="1400" b="1" i="0" u="none" strike="noStrike" dirty="0">
                          <a:solidFill>
                            <a:srgbClr val="FFFFFF"/>
                          </a:solidFill>
                          <a:latin typeface="Times New Roman" pitchFamily="18" charset="0"/>
                          <a:cs typeface="Times New Roman" pitchFamily="18" charset="0"/>
                        </a:rPr>
                        <a:t>г</a:t>
                      </a:r>
                      <a:r>
                        <a:rPr lang="ru-RU" sz="1400" b="1" i="0" u="none" strike="noStrike" dirty="0" smtClean="0">
                          <a:solidFill>
                            <a:srgbClr val="FFFFFF"/>
                          </a:solidFill>
                          <a:latin typeface="Times New Roman" pitchFamily="18" charset="0"/>
                          <a:cs typeface="Times New Roman" pitchFamily="18" charset="0"/>
                        </a:rPr>
                        <a:t>. </a:t>
                      </a:r>
                    </a:p>
                    <a:p>
                      <a:pPr algn="ctr" rtl="0" fontAlgn="ctr"/>
                      <a:r>
                        <a:rPr lang="ru-RU" sz="1400" b="1" i="0" u="none" strike="noStrike" dirty="0" smtClean="0">
                          <a:solidFill>
                            <a:srgbClr val="FFFFFF"/>
                          </a:solidFill>
                          <a:latin typeface="Times New Roman" pitchFamily="18" charset="0"/>
                          <a:cs typeface="Times New Roman" pitchFamily="18" charset="0"/>
                        </a:rPr>
                        <a:t>факт</a:t>
                      </a:r>
                      <a:endParaRPr lang="ru-RU" sz="1400" b="1" i="0" u="none" strike="noStrike" dirty="0">
                        <a:solidFill>
                          <a:srgbClr val="FFFFFF"/>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A22E"/>
                    </a:solidFill>
                  </a:tcPr>
                </a:tc>
                <a:tc>
                  <a:txBody>
                    <a:bodyPr/>
                    <a:lstStyle/>
                    <a:p>
                      <a:pPr algn="ctr" rtl="0" fontAlgn="ctr"/>
                      <a:r>
                        <a:rPr lang="ru-RU" sz="1400" b="1" i="0" u="none" strike="noStrike" dirty="0" smtClean="0">
                          <a:solidFill>
                            <a:srgbClr val="FFFFFF"/>
                          </a:solidFill>
                          <a:latin typeface="Times New Roman" pitchFamily="18" charset="0"/>
                          <a:cs typeface="Times New Roman" pitchFamily="18" charset="0"/>
                        </a:rPr>
                        <a:t>2024 </a:t>
                      </a:r>
                      <a:r>
                        <a:rPr lang="ru-RU" sz="1400" b="1" i="0" u="none" strike="noStrike" dirty="0">
                          <a:solidFill>
                            <a:srgbClr val="FFFFFF"/>
                          </a:solidFill>
                          <a:latin typeface="Times New Roman" pitchFamily="18" charset="0"/>
                          <a:cs typeface="Times New Roman" pitchFamily="18" charset="0"/>
                        </a:rPr>
                        <a:t>г. </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A22E"/>
                    </a:solidFill>
                  </a:tcPr>
                </a:tc>
                <a:tc>
                  <a:txBody>
                    <a:bodyPr/>
                    <a:lstStyle/>
                    <a:p>
                      <a:pPr algn="ctr" rtl="0" fontAlgn="ctr"/>
                      <a:r>
                        <a:rPr lang="ru-RU" sz="1400" b="1" i="0" u="none" strike="noStrike" dirty="0" smtClean="0">
                          <a:solidFill>
                            <a:srgbClr val="FFFFFF"/>
                          </a:solidFill>
                          <a:latin typeface="Times New Roman" pitchFamily="18" charset="0"/>
                          <a:cs typeface="Times New Roman" pitchFamily="18" charset="0"/>
                        </a:rPr>
                        <a:t>2025 </a:t>
                      </a:r>
                      <a:r>
                        <a:rPr lang="ru-RU" sz="1400" b="1" i="0" u="none" strike="noStrike" dirty="0">
                          <a:solidFill>
                            <a:srgbClr val="FFFFFF"/>
                          </a:solidFill>
                          <a:latin typeface="Times New Roman" pitchFamily="18" charset="0"/>
                          <a:cs typeface="Times New Roman" pitchFamily="18" charset="0"/>
                        </a:rPr>
                        <a:t>г. </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A22E"/>
                    </a:solidFill>
                  </a:tcPr>
                </a:tc>
                <a:tc>
                  <a:txBody>
                    <a:bodyPr/>
                    <a:lstStyle/>
                    <a:p>
                      <a:pPr algn="ctr" rtl="0" fontAlgn="ctr"/>
                      <a:r>
                        <a:rPr lang="ru-RU" sz="1400" b="1" i="0" u="none" strike="noStrike" dirty="0" smtClean="0">
                          <a:solidFill>
                            <a:srgbClr val="FFFFFF"/>
                          </a:solidFill>
                          <a:latin typeface="Times New Roman" pitchFamily="18" charset="0"/>
                          <a:cs typeface="Times New Roman" pitchFamily="18" charset="0"/>
                        </a:rPr>
                        <a:t>2026 </a:t>
                      </a:r>
                      <a:r>
                        <a:rPr lang="ru-RU" sz="1400" b="1" i="0" u="none" strike="noStrike" dirty="0">
                          <a:solidFill>
                            <a:srgbClr val="FFFFFF"/>
                          </a:solidFill>
                          <a:latin typeface="Times New Roman" pitchFamily="18" charset="0"/>
                          <a:cs typeface="Times New Roman" pitchFamily="18" charset="0"/>
                        </a:rPr>
                        <a:t>г. </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A22E"/>
                    </a:solidFill>
                  </a:tcPr>
                </a:tc>
              </a:tr>
              <a:tr h="913015">
                <a:tc>
                  <a:txBody>
                    <a:bodyPr/>
                    <a:lstStyle/>
                    <a:p>
                      <a:pPr algn="ctr" rtl="0" fontAlgn="ctr"/>
                      <a:r>
                        <a:rPr lang="ru-RU" sz="1400" b="0" i="0" u="none" strike="noStrike" dirty="0" smtClean="0">
                          <a:solidFill>
                            <a:srgbClr val="000000"/>
                          </a:solidFill>
                          <a:latin typeface="Times New Roman" pitchFamily="18" charset="0"/>
                          <a:cs typeface="Times New Roman" pitchFamily="18" charset="0"/>
                        </a:rPr>
                        <a:t>Общий объем доходов, </a:t>
                      </a:r>
                    </a:p>
                    <a:p>
                      <a:pPr algn="ctr" rtl="0" fontAlgn="ctr"/>
                      <a:r>
                        <a:rPr lang="ru-RU" sz="1400" b="0" i="0" u="none" strike="noStrike" dirty="0" smtClean="0">
                          <a:solidFill>
                            <a:srgbClr val="000000"/>
                          </a:solidFill>
                          <a:latin typeface="Times New Roman" pitchFamily="18" charset="0"/>
                          <a:cs typeface="Times New Roman" pitchFamily="18" charset="0"/>
                        </a:rPr>
                        <a:t>млн.руб.</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kumimoji="0" lang="ru-RU" sz="1400" b="0" i="0" u="none" strike="noStrike" kern="1200" dirty="0" smtClean="0">
                          <a:solidFill>
                            <a:srgbClr val="000000"/>
                          </a:solidFill>
                          <a:latin typeface="Times New Roman" pitchFamily="18" charset="0"/>
                          <a:ea typeface="+mn-ea"/>
                          <a:cs typeface="Times New Roman" pitchFamily="18" charset="0"/>
                        </a:rPr>
                        <a:t>6 550,8</a:t>
                      </a:r>
                      <a:endParaRPr kumimoji="0" lang="ru-RU" sz="1400" b="0" i="0" u="none" strike="noStrike" kern="1200" dirty="0">
                        <a:solidFill>
                          <a:srgbClr val="000000"/>
                        </a:solidFill>
                        <a:latin typeface="Times New Roman" pitchFamily="18" charset="0"/>
                        <a:ea typeface="+mn-ea"/>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7 921,7</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8 614,5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7 764,6</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7 726,5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11 099,7</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r>
              <a:tr h="913015">
                <a:tc>
                  <a:txBody>
                    <a:bodyPr/>
                    <a:lstStyle/>
                    <a:p>
                      <a:pPr algn="ctr" rtl="0" fontAlgn="ctr"/>
                      <a:r>
                        <a:rPr lang="ru-RU" sz="1400" b="0" i="0" u="none" strike="noStrike" dirty="0" smtClean="0">
                          <a:solidFill>
                            <a:srgbClr val="000000"/>
                          </a:solidFill>
                          <a:latin typeface="Times New Roman" pitchFamily="18" charset="0"/>
                          <a:cs typeface="Times New Roman" pitchFamily="18" charset="0"/>
                        </a:rPr>
                        <a:t>Общий</a:t>
                      </a:r>
                      <a:r>
                        <a:rPr lang="ru-RU" sz="1400" b="0" i="0" u="none" strike="noStrike" baseline="0" dirty="0" smtClean="0">
                          <a:solidFill>
                            <a:srgbClr val="000000"/>
                          </a:solidFill>
                          <a:latin typeface="Times New Roman" pitchFamily="18" charset="0"/>
                          <a:cs typeface="Times New Roman" pitchFamily="18" charset="0"/>
                        </a:rPr>
                        <a:t> объем </a:t>
                      </a:r>
                      <a:r>
                        <a:rPr lang="ru-RU" sz="1400" b="0" i="0" u="none" strike="noStrike" dirty="0" smtClean="0">
                          <a:solidFill>
                            <a:srgbClr val="000000"/>
                          </a:solidFill>
                          <a:latin typeface="Times New Roman" pitchFamily="18" charset="0"/>
                          <a:cs typeface="Times New Roman" pitchFamily="18" charset="0"/>
                        </a:rPr>
                        <a:t>расходов, млн.руб.</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kumimoji="0" lang="ru-RU" sz="1400" b="0" i="0" u="none" strike="noStrike" kern="1200" dirty="0" smtClean="0">
                          <a:solidFill>
                            <a:srgbClr val="000000"/>
                          </a:solidFill>
                          <a:latin typeface="Times New Roman" pitchFamily="18" charset="0"/>
                          <a:ea typeface="+mn-ea"/>
                          <a:cs typeface="Times New Roman" pitchFamily="18" charset="0"/>
                        </a:rPr>
                        <a:t>6 387,6</a:t>
                      </a:r>
                      <a:endParaRPr kumimoji="0" lang="ru-RU" sz="1400" b="0" i="0" u="none" strike="noStrike" kern="1200" dirty="0">
                        <a:solidFill>
                          <a:srgbClr val="000000"/>
                        </a:solidFill>
                        <a:latin typeface="Times New Roman" pitchFamily="18" charset="0"/>
                        <a:ea typeface="+mn-ea"/>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8 228,7</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7 921,8</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7 764,6</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7 726,5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11 099,7</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r>
              <a:tr h="913015">
                <a:tc>
                  <a:txBody>
                    <a:bodyPr/>
                    <a:lstStyle/>
                    <a:p>
                      <a:pPr algn="ctr" rtl="0" fontAlgn="ctr"/>
                      <a:r>
                        <a:rPr lang="ru-RU" sz="1400" b="0" i="0" u="none" strike="noStrike" dirty="0">
                          <a:solidFill>
                            <a:srgbClr val="000000"/>
                          </a:solidFill>
                          <a:latin typeface="Times New Roman" pitchFamily="18" charset="0"/>
                          <a:cs typeface="Times New Roman" pitchFamily="18" charset="0"/>
                        </a:rPr>
                        <a:t>Дефицит(-) /</a:t>
                      </a:r>
                      <a:r>
                        <a:rPr lang="ru-RU" sz="1400" b="0" i="0" u="none" strike="noStrike" dirty="0" err="1">
                          <a:solidFill>
                            <a:srgbClr val="000000"/>
                          </a:solidFill>
                          <a:latin typeface="Times New Roman" pitchFamily="18" charset="0"/>
                          <a:cs typeface="Times New Roman" pitchFamily="18" charset="0"/>
                        </a:rPr>
                        <a:t>профицит</a:t>
                      </a:r>
                      <a:r>
                        <a:rPr lang="ru-RU" sz="1400" b="0" i="0" u="none" strike="noStrike" dirty="0">
                          <a:solidFill>
                            <a:srgbClr val="000000"/>
                          </a:solidFill>
                          <a:latin typeface="Times New Roman" pitchFamily="18" charset="0"/>
                          <a:cs typeface="Times New Roman" pitchFamily="18" charset="0"/>
                        </a:rPr>
                        <a:t>(+) бюджета, </a:t>
                      </a:r>
                      <a:r>
                        <a:rPr lang="ru-RU" sz="1400" b="0" i="0" u="none" strike="noStrike" dirty="0" smtClean="0">
                          <a:solidFill>
                            <a:srgbClr val="000000"/>
                          </a:solidFill>
                          <a:latin typeface="Times New Roman" pitchFamily="18" charset="0"/>
                          <a:cs typeface="Times New Roman" pitchFamily="18" charset="0"/>
                        </a:rPr>
                        <a:t>млн.руб.</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F0E8"/>
                    </a:solidFill>
                  </a:tcPr>
                </a:tc>
                <a:tc>
                  <a:txBody>
                    <a:bodyPr/>
                    <a:lstStyle/>
                    <a:p>
                      <a:pPr algn="ctr" rtl="0" fontAlgn="b"/>
                      <a:r>
                        <a:rPr kumimoji="0" lang="ru-RU" sz="1400" b="0" i="0" u="none" strike="noStrike" kern="1200" dirty="0" smtClean="0">
                          <a:solidFill>
                            <a:srgbClr val="000000"/>
                          </a:solidFill>
                          <a:latin typeface="Times New Roman" pitchFamily="18" charset="0"/>
                          <a:ea typeface="+mn-ea"/>
                          <a:cs typeface="Times New Roman" pitchFamily="18" charset="0"/>
                        </a:rPr>
                        <a:t>163,2</a:t>
                      </a:r>
                      <a:endParaRPr kumimoji="0" lang="ru-RU" sz="1400" b="0" i="0" u="none" strike="noStrike" kern="1200" dirty="0">
                        <a:solidFill>
                          <a:srgbClr val="000000"/>
                        </a:solidFill>
                        <a:latin typeface="Times New Roman" pitchFamily="18" charset="0"/>
                        <a:ea typeface="+mn-ea"/>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-363,2</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693,7</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a:solidFill>
                            <a:srgbClr val="000000"/>
                          </a:solidFill>
                          <a:latin typeface="Times New Roman" pitchFamily="18" charset="0"/>
                          <a:cs typeface="Times New Roman" pitchFamily="18" charset="0"/>
                        </a:rPr>
                        <a:t>0,00</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a:solidFill>
                            <a:srgbClr val="000000"/>
                          </a:solidFill>
                          <a:latin typeface="Times New Roman" pitchFamily="18" charset="0"/>
                          <a:cs typeface="Times New Roman" pitchFamily="18" charset="0"/>
                        </a:rPr>
                        <a:t>0,00</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a:solidFill>
                            <a:srgbClr val="000000"/>
                          </a:solidFill>
                          <a:latin typeface="Times New Roman" pitchFamily="18" charset="0"/>
                          <a:cs typeface="Times New Roman" pitchFamily="18" charset="0"/>
                        </a:rPr>
                        <a:t>0,00</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F0E8"/>
                    </a:solidFill>
                  </a:tcPr>
                </a:tc>
              </a:tr>
              <a:tr h="913015">
                <a:tc>
                  <a:txBody>
                    <a:bodyPr/>
                    <a:lstStyle/>
                    <a:p>
                      <a:pPr algn="ctr" rtl="0" fontAlgn="ctr"/>
                      <a:r>
                        <a:rPr lang="ru-RU" sz="1400" b="0" i="0" u="none" strike="noStrike">
                          <a:solidFill>
                            <a:srgbClr val="000000"/>
                          </a:solidFill>
                          <a:latin typeface="Times New Roman" pitchFamily="18" charset="0"/>
                          <a:cs typeface="Times New Roman" pitchFamily="18" charset="0"/>
                        </a:rPr>
                        <a:t>Верхний предел муниципального долга, млн. руб. на 1 января </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kumimoji="0" lang="ru-RU" sz="1400" b="0" i="0" u="none" strike="noStrike" kern="1200" dirty="0" smtClean="0">
                          <a:solidFill>
                            <a:srgbClr val="000000"/>
                          </a:solidFill>
                          <a:latin typeface="Times New Roman" pitchFamily="18" charset="0"/>
                          <a:ea typeface="+mn-ea"/>
                          <a:cs typeface="Times New Roman" pitchFamily="18" charset="0"/>
                        </a:rPr>
                        <a:t>650</a:t>
                      </a:r>
                      <a:endParaRPr kumimoji="0" lang="ru-RU" sz="1400" b="0" i="0" u="none" strike="noStrike" kern="1200" dirty="0">
                        <a:solidFill>
                          <a:srgbClr val="000000"/>
                        </a:solidFill>
                        <a:latin typeface="Times New Roman" pitchFamily="18" charset="0"/>
                        <a:ea typeface="+mn-ea"/>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smtClean="0">
                          <a:solidFill>
                            <a:srgbClr val="000000"/>
                          </a:solidFill>
                          <a:latin typeface="Times New Roman" pitchFamily="18" charset="0"/>
                          <a:cs typeface="Times New Roman" pitchFamily="18" charset="0"/>
                        </a:rPr>
                        <a:t>615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smtClean="0">
                          <a:solidFill>
                            <a:srgbClr val="000000"/>
                          </a:solidFill>
                          <a:latin typeface="Times New Roman" pitchFamily="18" charset="0"/>
                          <a:cs typeface="Times New Roman" pitchFamily="18" charset="0"/>
                        </a:rPr>
                        <a:t>615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615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615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615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0CD"/>
                    </a:solidFill>
                  </a:tcPr>
                </a:tc>
              </a:tr>
              <a:tr h="913015">
                <a:tc>
                  <a:txBody>
                    <a:bodyPr/>
                    <a:lstStyle/>
                    <a:p>
                      <a:pPr algn="ctr" rtl="0" fontAlgn="ctr"/>
                      <a:r>
                        <a:rPr lang="ru-RU" sz="1400" b="0" i="0" u="none" strike="noStrike" dirty="0">
                          <a:solidFill>
                            <a:srgbClr val="000000"/>
                          </a:solidFill>
                          <a:latin typeface="Times New Roman" pitchFamily="18" charset="0"/>
                          <a:cs typeface="Times New Roman" pitchFamily="18" charset="0"/>
                        </a:rPr>
                        <a:t>Объем муниципального долга, млн. руб. </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kumimoji="0" lang="ru-RU" sz="1400" b="0" i="0" u="none" strike="noStrike" kern="1200" dirty="0" smtClean="0">
                          <a:solidFill>
                            <a:srgbClr val="000000"/>
                          </a:solidFill>
                          <a:latin typeface="Times New Roman" pitchFamily="18" charset="0"/>
                          <a:ea typeface="+mn-ea"/>
                          <a:cs typeface="Times New Roman" pitchFamily="18" charset="0"/>
                        </a:rPr>
                        <a:t>650</a:t>
                      </a:r>
                      <a:endParaRPr kumimoji="0" lang="ru-RU" sz="1400" b="0" i="0" u="none" strike="noStrike" kern="1200" dirty="0">
                        <a:solidFill>
                          <a:srgbClr val="000000"/>
                        </a:solidFill>
                        <a:latin typeface="Times New Roman" pitchFamily="18" charset="0"/>
                        <a:ea typeface="+mn-ea"/>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smtClean="0">
                          <a:solidFill>
                            <a:srgbClr val="000000"/>
                          </a:solidFill>
                          <a:latin typeface="Times New Roman" pitchFamily="18" charset="0"/>
                          <a:cs typeface="Times New Roman" pitchFamily="18" charset="0"/>
                        </a:rPr>
                        <a:t>615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smtClean="0">
                          <a:solidFill>
                            <a:srgbClr val="000000"/>
                          </a:solidFill>
                          <a:latin typeface="Times New Roman" pitchFamily="18" charset="0"/>
                          <a:cs typeface="Times New Roman" pitchFamily="18" charset="0"/>
                        </a:rPr>
                        <a:t>615</a:t>
                      </a:r>
                      <a:endParaRPr lang="ru-RU" sz="1400" b="0" i="0" u="none" strike="noStrike" dirty="0">
                        <a:solidFill>
                          <a:srgbClr val="000000"/>
                        </a:solidFill>
                        <a:latin typeface="Times New Roman" pitchFamily="18" charset="0"/>
                        <a:cs typeface="Times New Roman" pitchFamily="18" charset="0"/>
                      </a:endParaRP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a:solidFill>
                            <a:srgbClr val="000000"/>
                          </a:solidFill>
                          <a:latin typeface="Times New Roman" pitchFamily="18" charset="0"/>
                          <a:cs typeface="Times New Roman" pitchFamily="18" charset="0"/>
                        </a:rPr>
                        <a:t>Х </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a:solidFill>
                            <a:srgbClr val="000000"/>
                          </a:solidFill>
                          <a:latin typeface="Times New Roman" pitchFamily="18" charset="0"/>
                          <a:cs typeface="Times New Roman" pitchFamily="18" charset="0"/>
                        </a:rPr>
                        <a:t>Х </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c>
                  <a:txBody>
                    <a:bodyPr/>
                    <a:lstStyle/>
                    <a:p>
                      <a:pPr algn="ctr" rtl="0" fontAlgn="b"/>
                      <a:r>
                        <a:rPr lang="ru-RU" sz="1400" b="0" i="0" u="none" strike="noStrike" dirty="0">
                          <a:solidFill>
                            <a:srgbClr val="000000"/>
                          </a:solidFill>
                          <a:latin typeface="Times New Roman" pitchFamily="18" charset="0"/>
                          <a:cs typeface="Times New Roman" pitchFamily="18" charset="0"/>
                        </a:rPr>
                        <a:t>Х </a:t>
                      </a:r>
                    </a:p>
                  </a:txBody>
                  <a:tcPr marL="7736" marR="7736" marT="77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0E8"/>
                    </a:solidFill>
                  </a:tcPr>
                </a:tc>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ександр\Downloads\Russia_Moscow_oblast_locator_map.svg.png"/>
          <p:cNvPicPr>
            <a:picLocks noChangeAspect="1" noChangeArrowheads="1"/>
          </p:cNvPicPr>
          <p:nvPr/>
        </p:nvPicPr>
        <p:blipFill>
          <a:blip r:embed="rId2"/>
          <a:srcRect/>
          <a:stretch>
            <a:fillRect/>
          </a:stretch>
        </p:blipFill>
        <p:spPr bwMode="auto">
          <a:xfrm>
            <a:off x="395536" y="5043771"/>
            <a:ext cx="2016224" cy="1814229"/>
          </a:xfrm>
          <a:prstGeom prst="rect">
            <a:avLst/>
          </a:prstGeom>
          <a:noFill/>
        </p:spPr>
      </p:pic>
      <p:graphicFrame>
        <p:nvGraphicFramePr>
          <p:cNvPr id="4" name="Содержимое 3"/>
          <p:cNvGraphicFramePr>
            <a:graphicFrameLocks noGrp="1"/>
          </p:cNvGraphicFramePr>
          <p:nvPr>
            <p:ph idx="1"/>
          </p:nvPr>
        </p:nvGraphicFramePr>
        <p:xfrm>
          <a:off x="179512" y="1124744"/>
          <a:ext cx="8884096" cy="5400599"/>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323528" y="260648"/>
            <a:ext cx="8686800" cy="838200"/>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Основные характеристики бюджета за период </a:t>
            </a:r>
            <a:b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b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2022 - 2026 г.г.</a:t>
            </a:r>
            <a:b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b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Номер слайда 12"/>
          <p:cNvSpPr>
            <a:spLocks noGrp="1"/>
          </p:cNvSpPr>
          <p:nvPr>
            <p:ph type="sldNum" sz="quarter" idx="12"/>
          </p:nvPr>
        </p:nvSpPr>
        <p:spPr/>
        <p:txBody>
          <a:bodyPr/>
          <a:lstStyle/>
          <a:p>
            <a:fld id="{8A4431D5-1B33-458B-8AFD-CECCB0FA18CB}" type="slidenum">
              <a:rPr lang="ru-RU" smtClean="0"/>
              <a:pPr/>
              <a:t>18</a:t>
            </a:fld>
            <a:endParaRPr kumimoji="0" lang="ru-RU" dirty="0"/>
          </a:p>
        </p:txBody>
      </p:sp>
      <p:sp>
        <p:nvSpPr>
          <p:cNvPr id="8" name="TextBox 1"/>
          <p:cNvSpPr txBox="1"/>
          <p:nvPr/>
        </p:nvSpPr>
        <p:spPr>
          <a:xfrm>
            <a:off x="1" y="6165304"/>
            <a:ext cx="1331639" cy="6926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600" u="sng" dirty="0" smtClean="0">
                <a:solidFill>
                  <a:srgbClr val="003696"/>
                </a:solidFill>
              </a:rPr>
              <a:t>Московская область</a:t>
            </a:r>
            <a:endParaRPr lang="ru-RU" sz="1600" u="sng" dirty="0">
              <a:solidFill>
                <a:srgbClr val="00369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noAutofit/>
          </a:bodyPr>
          <a:lstStyle/>
          <a:p>
            <a:pPr algn="ctr"/>
            <a:r>
              <a:rPr lang="ru-RU" sz="20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Динамика налоговых и неналоговых доходов, а также межбюджетных трансфертов, поступающих в бюджет г.о.Электросталь  в 2022-2026 годах, млн. руб.</a:t>
            </a:r>
            <a:endParaRPr lang="ru-RU" sz="20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Номер слайда 12"/>
          <p:cNvSpPr>
            <a:spLocks noGrp="1"/>
          </p:cNvSpPr>
          <p:nvPr>
            <p:ph type="sldNum" sz="quarter" idx="12"/>
          </p:nvPr>
        </p:nvSpPr>
        <p:spPr/>
        <p:txBody>
          <a:bodyPr/>
          <a:lstStyle/>
          <a:p>
            <a:fld id="{8A4431D5-1B33-458B-8AFD-CECCB0FA18CB}" type="slidenum">
              <a:rPr lang="ru-RU" smtClean="0"/>
              <a:pPr/>
              <a:t>19</a:t>
            </a:fld>
            <a:endParaRPr kumimoji="0" lang="ru-RU" dirty="0"/>
          </a:p>
        </p:txBody>
      </p:sp>
      <p:graphicFrame>
        <p:nvGraphicFramePr>
          <p:cNvPr id="10" name="Диаграмма 9"/>
          <p:cNvGraphicFramePr/>
          <p:nvPr/>
        </p:nvGraphicFramePr>
        <p:xfrm>
          <a:off x="107504" y="1268760"/>
          <a:ext cx="8856984" cy="53285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848600" cy="940966"/>
          </a:xfrm>
          <a:effectLst/>
        </p:spPr>
        <p:txBody>
          <a:bodyPr>
            <a:noAutofit/>
          </a:bodyPr>
          <a:lstStyle/>
          <a:p>
            <a:pPr algn="ctr"/>
            <a:r>
              <a:rPr lang="ru-RU" sz="32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Содержание</a:t>
            </a:r>
            <a:endParaRPr lang="ru-RU" sz="32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2" name="TextBox 21"/>
          <p:cNvSpPr txBox="1"/>
          <p:nvPr/>
        </p:nvSpPr>
        <p:spPr>
          <a:xfrm>
            <a:off x="107504" y="1069569"/>
            <a:ext cx="8424936" cy="5509200"/>
          </a:xfrm>
          <a:prstGeom prst="rect">
            <a:avLst/>
          </a:prstGeom>
          <a:noFill/>
        </p:spPr>
        <p:txBody>
          <a:bodyPr wrap="square" rtlCol="0">
            <a:spAutoFit/>
          </a:bodyPr>
          <a:lstStyle/>
          <a:p>
            <a:pPr marL="342900" indent="-342900">
              <a:buAutoNum type="arabicPeriod"/>
            </a:pPr>
            <a:r>
              <a:rPr lang="ru-RU" sz="1600" dirty="0" smtClean="0">
                <a:latin typeface="Times New Roman" pitchFamily="18" charset="0"/>
                <a:cs typeface="Times New Roman" pitchFamily="18" charset="0"/>
                <a:hlinkClick r:id="rId3" action="ppaction://hlinksldjump"/>
              </a:rPr>
              <a:t>Обращение к жителям городского округа Электросталь</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4" action="ppaction://hlinksldjump"/>
              </a:rPr>
              <a:t>Нормативная база формирования проекта бюджета</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5" action="ppaction://hlinksldjump"/>
              </a:rPr>
              <a:t>Коротко о бюджете</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6" action="ppaction://hlinksldjump"/>
              </a:rPr>
              <a:t>Участие граждан в бюджетном процессе</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7" action="ppaction://hlinksldjump"/>
              </a:rPr>
              <a:t>Обеспечение открытости и прозрачности бюджетного процесса</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8" action="ppaction://hlinksldjump"/>
              </a:rPr>
              <a:t>Что нужно знать о бюджетной системе?</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9" action="ppaction://hlinksldjump"/>
              </a:rPr>
              <a:t>Что нужно знать о бюджетном процессе в г.о. Электросталь</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10" action="ppaction://hlinksldjump"/>
              </a:rPr>
              <a:t>Основные задачи и приоритеты бюджетной политики городского округа</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11" action="ppaction://hlinksldjump"/>
              </a:rPr>
              <a:t>Основные показатели социально-экономического развития городского округа</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12" action="ppaction://hlinksldjump"/>
              </a:rPr>
              <a:t>Основные характеристики </a:t>
            </a:r>
            <a:r>
              <a:rPr lang="ru-RU" sz="1600" u="sng" dirty="0" smtClean="0">
                <a:latin typeface="Times New Roman" pitchFamily="18" charset="0"/>
                <a:cs typeface="Times New Roman" pitchFamily="18" charset="0"/>
                <a:hlinkClick r:id="rId12" action="ppaction://hlinksldjump"/>
              </a:rPr>
              <a:t>бюджета</a:t>
            </a:r>
            <a:r>
              <a:rPr lang="ru-RU" sz="1600" u="sng"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hlinkClick r:id="rId11" action="ppaction://hlinksldjump"/>
              </a:rPr>
              <a:t>городского</a:t>
            </a:r>
            <a:r>
              <a:rPr lang="ru-RU" sz="1600" dirty="0" smtClean="0">
                <a:latin typeface="Times New Roman" pitchFamily="18" charset="0"/>
                <a:cs typeface="Times New Roman" pitchFamily="18" charset="0"/>
                <a:hlinkClick r:id="rId11" action="ppaction://hlinksldjump"/>
              </a:rPr>
              <a:t> округа</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13" action="ppaction://hlinksldjump"/>
              </a:rPr>
              <a:t>Динамика налоговых и неналоговых доходов бюджета городского округа</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 action="ppaction://noaction"/>
              </a:rPr>
              <a:t>Объем и структура</a:t>
            </a:r>
            <a:r>
              <a:rPr lang="ru-RU" sz="1600" u="sng"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13" action="ppaction://hlinksldjump"/>
              </a:rPr>
              <a:t>налоговых и неналоговых доходов, а также межбюджетных трансфертов </a:t>
            </a:r>
            <a:endParaRPr lang="ru-RU" sz="1600" dirty="0" smtClean="0">
              <a:latin typeface="Times New Roman" pitchFamily="18" charset="0"/>
              <a:cs typeface="Times New Roman" pitchFamily="18" charset="0"/>
            </a:endParaRPr>
          </a:p>
          <a:p>
            <a:pPr marL="342900" indent="-342900">
              <a:buAutoNum type="arabicPeriod"/>
            </a:pPr>
            <a:r>
              <a:rPr lang="ru-RU" sz="1600" u="sng" dirty="0" smtClean="0">
                <a:latin typeface="Times New Roman" pitchFamily="18" charset="0"/>
                <a:cs typeface="Times New Roman" pitchFamily="18" charset="0"/>
              </a:rPr>
              <a:t>Удельный объем доходов на душу населения в сравнении с другими муниципалитетами</a:t>
            </a:r>
          </a:p>
          <a:p>
            <a:pPr marL="342900" indent="-342900">
              <a:buAutoNum type="arabicPeriod"/>
            </a:pPr>
            <a:r>
              <a:rPr lang="ru-RU" sz="1600" dirty="0" smtClean="0">
                <a:latin typeface="Times New Roman" pitchFamily="18" charset="0"/>
                <a:cs typeface="Times New Roman" pitchFamily="18" charset="0"/>
                <a:hlinkClick r:id="rId14" action="ppaction://hlinksldjump"/>
              </a:rPr>
              <a:t>Расходы бюджета городского округа, их структура</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15" action="ppaction://hlinksldjump"/>
              </a:rPr>
              <a:t>Меры социальной поддержки населения</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 action="ppaction://noaction"/>
              </a:rPr>
              <a:t>Информация о ставках местных налогов и льготах</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16" action="ppaction://hlinksldjump"/>
              </a:rPr>
              <a:t>Муниципальные программы городского округа</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 action="ppaction://noaction"/>
              </a:rPr>
              <a:t>Общественно-значимые проекты городского округа</a:t>
            </a:r>
            <a:endParaRPr lang="ru-RU" sz="1600" dirty="0" smtClean="0">
              <a:latin typeface="Times New Roman" pitchFamily="18" charset="0"/>
              <a:cs typeface="Times New Roman" pitchFamily="18" charset="0"/>
            </a:endParaRPr>
          </a:p>
          <a:p>
            <a:pPr marL="342900" indent="-342900">
              <a:buAutoNum type="arabicPeriod"/>
            </a:pPr>
            <a:r>
              <a:rPr lang="ru-RU" sz="1600" dirty="0" smtClean="0">
                <a:latin typeface="Times New Roman" pitchFamily="18" charset="0"/>
                <a:cs typeface="Times New Roman" pitchFamily="18" charset="0"/>
                <a:hlinkClick r:id="rId17" action="ppaction://hlinksldjump"/>
              </a:rPr>
              <a:t>Информация для обратной связи</a:t>
            </a:r>
            <a:endParaRPr lang="ru-RU" sz="1600" dirty="0" smtClean="0">
              <a:solidFill>
                <a:srgbClr val="C00000"/>
              </a:solidFill>
            </a:endParaRPr>
          </a:p>
          <a:p>
            <a:pPr marL="342900" indent="-342900">
              <a:buAutoNum type="arabicPeriod"/>
            </a:pPr>
            <a:endParaRPr lang="ru-RU" sz="1600" dirty="0" smtClean="0">
              <a:solidFill>
                <a:srgbClr val="C00000"/>
              </a:solidFill>
            </a:endParaRPr>
          </a:p>
          <a:p>
            <a:pPr marL="342900" indent="-342900">
              <a:buAutoNum type="arabicPeriod"/>
            </a:pPr>
            <a:endParaRPr lang="ru-RU" sz="1600" dirty="0">
              <a:solidFill>
                <a:srgbClr val="C00000"/>
              </a:solidFill>
            </a:endParaRPr>
          </a:p>
        </p:txBody>
      </p:sp>
      <p:sp>
        <p:nvSpPr>
          <p:cNvPr id="23" name="TextBox 22"/>
          <p:cNvSpPr txBox="1"/>
          <p:nvPr/>
        </p:nvSpPr>
        <p:spPr>
          <a:xfrm>
            <a:off x="1475656" y="1098604"/>
            <a:ext cx="7632848" cy="5324535"/>
          </a:xfrm>
          <a:prstGeom prst="rect">
            <a:avLst/>
          </a:prstGeom>
          <a:noFill/>
        </p:spPr>
        <p:txBody>
          <a:bodyPr wrap="square" rtlCol="0">
            <a:spAutoFit/>
          </a:bodyPr>
          <a:lstStyle/>
          <a:p>
            <a:pPr algn="r"/>
            <a:r>
              <a:rPr lang="ru-RU" sz="1600" dirty="0" smtClean="0">
                <a:latin typeface="Times New Roman" pitchFamily="18" charset="0"/>
                <a:cs typeface="Times New Roman" pitchFamily="18" charset="0"/>
              </a:rPr>
              <a:t>..…………………………..……………...3 </a:t>
            </a:r>
          </a:p>
          <a:p>
            <a:pPr algn="r"/>
            <a:r>
              <a:rPr lang="ru-RU" sz="1600" dirty="0" smtClean="0">
                <a:latin typeface="Times New Roman" pitchFamily="18" charset="0"/>
                <a:cs typeface="Times New Roman" pitchFamily="18" charset="0"/>
              </a:rPr>
              <a:t>………………………………...……………….4</a:t>
            </a:r>
          </a:p>
          <a:p>
            <a:pPr algn="r"/>
            <a:r>
              <a:rPr lang="ru-RU" sz="1600" dirty="0" smtClean="0">
                <a:latin typeface="Times New Roman" pitchFamily="18" charset="0"/>
                <a:cs typeface="Times New Roman" pitchFamily="18" charset="0"/>
              </a:rPr>
              <a:t>………………………………………………………………….………………...5 </a:t>
            </a:r>
          </a:p>
          <a:p>
            <a:pPr algn="r"/>
            <a:r>
              <a:rPr lang="ru-RU" sz="1600" dirty="0" smtClean="0">
                <a:latin typeface="Times New Roman" pitchFamily="18" charset="0"/>
                <a:cs typeface="Times New Roman" pitchFamily="18" charset="0"/>
              </a:rPr>
              <a:t>………………………………………….…………………7</a:t>
            </a:r>
          </a:p>
          <a:p>
            <a:pPr algn="r"/>
            <a:r>
              <a:rPr lang="ru-RU" sz="1600" dirty="0" smtClean="0">
                <a:latin typeface="Times New Roman" pitchFamily="18" charset="0"/>
                <a:cs typeface="Times New Roman" pitchFamily="18" charset="0"/>
              </a:rPr>
              <a:t>…………………………………...8 </a:t>
            </a:r>
          </a:p>
          <a:p>
            <a:pPr algn="r"/>
            <a:r>
              <a:rPr lang="ru-RU" sz="1600" dirty="0" smtClean="0">
                <a:latin typeface="Times New Roman" pitchFamily="18" charset="0"/>
                <a:cs typeface="Times New Roman" pitchFamily="18" charset="0"/>
              </a:rPr>
              <a:t>…………………………………………..…………………9</a:t>
            </a:r>
          </a:p>
          <a:p>
            <a:pPr algn="r"/>
            <a:r>
              <a:rPr lang="ru-RU" sz="1600" dirty="0" smtClean="0">
                <a:latin typeface="Times New Roman" pitchFamily="18" charset="0"/>
                <a:cs typeface="Times New Roman" pitchFamily="18" charset="0"/>
              </a:rPr>
              <a:t>……………………………………..10</a:t>
            </a:r>
          </a:p>
          <a:p>
            <a:pPr algn="r"/>
            <a:r>
              <a:rPr lang="ru-RU" sz="1600" dirty="0" smtClean="0">
                <a:latin typeface="Times New Roman" pitchFamily="18" charset="0"/>
                <a:cs typeface="Times New Roman" pitchFamily="18" charset="0"/>
              </a:rPr>
              <a:t>………………………12</a:t>
            </a:r>
          </a:p>
          <a:p>
            <a:pPr algn="r"/>
            <a:r>
              <a:rPr lang="ru-RU" sz="1600" dirty="0" smtClean="0">
                <a:latin typeface="Times New Roman" pitchFamily="18" charset="0"/>
                <a:cs typeface="Times New Roman" pitchFamily="18" charset="0"/>
              </a:rPr>
              <a:t>………………...13 </a:t>
            </a:r>
          </a:p>
          <a:p>
            <a:pPr algn="r"/>
            <a:r>
              <a:rPr lang="ru-RU" sz="1600" dirty="0" smtClean="0">
                <a:latin typeface="Times New Roman" pitchFamily="18" charset="0"/>
                <a:cs typeface="Times New Roman" pitchFamily="18" charset="0"/>
              </a:rPr>
              <a:t>………………………………………….16</a:t>
            </a:r>
          </a:p>
          <a:p>
            <a:pPr algn="r"/>
            <a:r>
              <a:rPr lang="ru-RU" sz="1600" dirty="0" smtClean="0">
                <a:latin typeface="Times New Roman" pitchFamily="18" charset="0"/>
                <a:cs typeface="Times New Roman" pitchFamily="18" charset="0"/>
              </a:rPr>
              <a:t>……………………...18</a:t>
            </a:r>
          </a:p>
          <a:p>
            <a:pPr algn="r"/>
            <a:endParaRPr lang="ru-RU" sz="1600" dirty="0" smtClean="0">
              <a:latin typeface="Times New Roman" pitchFamily="18" charset="0"/>
              <a:cs typeface="Times New Roman" pitchFamily="18" charset="0"/>
            </a:endParaRPr>
          </a:p>
          <a:p>
            <a:pPr algn="r"/>
            <a:r>
              <a:rPr lang="ru-RU" sz="1600" dirty="0" smtClean="0">
                <a:latin typeface="Times New Roman" pitchFamily="18" charset="0"/>
                <a:cs typeface="Times New Roman" pitchFamily="18" charset="0"/>
              </a:rPr>
              <a:t>……………..……………………………………………………………………………20</a:t>
            </a:r>
          </a:p>
          <a:p>
            <a:pPr algn="r"/>
            <a:r>
              <a:rPr lang="ru-RU" sz="1600" dirty="0" smtClean="0">
                <a:latin typeface="Times New Roman" pitchFamily="18" charset="0"/>
                <a:cs typeface="Times New Roman" pitchFamily="18" charset="0"/>
              </a:rPr>
              <a:t>……..41</a:t>
            </a:r>
          </a:p>
          <a:p>
            <a:pPr algn="r"/>
            <a:r>
              <a:rPr lang="ru-RU" sz="1600" dirty="0" smtClean="0">
                <a:latin typeface="Times New Roman" pitchFamily="18" charset="0"/>
                <a:cs typeface="Times New Roman" pitchFamily="18" charset="0"/>
              </a:rPr>
              <a:t>……………………………………………….42</a:t>
            </a:r>
          </a:p>
          <a:p>
            <a:pPr algn="r"/>
            <a:r>
              <a:rPr lang="ru-RU" sz="1600" dirty="0" smtClean="0">
                <a:latin typeface="Times New Roman" pitchFamily="18" charset="0"/>
                <a:cs typeface="Times New Roman" pitchFamily="18" charset="0"/>
              </a:rPr>
              <a:t>………………………………………………………….…46</a:t>
            </a:r>
          </a:p>
          <a:p>
            <a:pPr algn="r"/>
            <a:r>
              <a:rPr lang="ru-RU" sz="1600" dirty="0" smtClean="0">
                <a:latin typeface="Times New Roman" pitchFamily="18" charset="0"/>
                <a:cs typeface="Times New Roman" pitchFamily="18" charset="0"/>
              </a:rPr>
              <a:t>………………………………………………..49</a:t>
            </a:r>
          </a:p>
          <a:p>
            <a:pPr algn="r"/>
            <a:r>
              <a:rPr lang="ru-RU" sz="1600" dirty="0" smtClean="0">
                <a:latin typeface="Times New Roman" pitchFamily="18" charset="0"/>
                <a:cs typeface="Times New Roman" pitchFamily="18" charset="0"/>
              </a:rPr>
              <a:t>……………………………………………………54</a:t>
            </a:r>
          </a:p>
          <a:p>
            <a:pPr algn="r"/>
            <a:r>
              <a:rPr lang="ru-RU" sz="1600" dirty="0" smtClean="0">
                <a:latin typeface="Times New Roman" pitchFamily="18" charset="0"/>
                <a:cs typeface="Times New Roman" pitchFamily="18" charset="0"/>
              </a:rPr>
              <a:t>………………………………………………68</a:t>
            </a:r>
          </a:p>
          <a:p>
            <a:pPr algn="r"/>
            <a:r>
              <a:rPr lang="ru-RU" sz="1600" dirty="0" smtClean="0">
                <a:latin typeface="Times New Roman" pitchFamily="18" charset="0"/>
                <a:cs typeface="Times New Roman" pitchFamily="18" charset="0"/>
              </a:rPr>
              <a:t>………………………………………………………………….…70</a:t>
            </a:r>
            <a:endParaRPr lang="ru-RU" sz="1600" dirty="0" smtClean="0">
              <a:solidFill>
                <a:srgbClr val="C00000"/>
              </a:solidFill>
              <a:latin typeface="Times New Roman" pitchFamily="18" charset="0"/>
              <a:cs typeface="Times New Roman" pitchFamily="18" charset="0"/>
            </a:endParaRPr>
          </a:p>
          <a:p>
            <a:pPr algn="r"/>
            <a:endParaRPr lang="ru-RU"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303039"/>
            <a:ext cx="9144001" cy="461665"/>
          </a:xfrm>
          <a:prstGeom prst="rect">
            <a:avLst/>
          </a:prstGeom>
        </p:spPr>
        <p:txBody>
          <a:bodyPr wrap="square">
            <a:spAutoFit/>
          </a:bodyPr>
          <a:lstStyle/>
          <a:p>
            <a:pPr algn="ctr"/>
            <a:r>
              <a:rPr lang="ru-RU" sz="2400" b="1" dirty="0" smtClean="0">
                <a:ln w="12700">
                  <a:solidFill>
                    <a:schemeClr val="tx2">
                      <a:satMod val="155000"/>
                    </a:schemeClr>
                  </a:solidFill>
                  <a:prstDash val="solid"/>
                </a:ln>
                <a:solidFill>
                  <a:schemeClr val="tx2"/>
                </a:solidFill>
              </a:rPr>
              <a:t>Динамика доходов на душу населения г.о.Электросталь</a:t>
            </a:r>
            <a:endParaRPr lang="ru-RU" sz="2400" b="1" dirty="0">
              <a:ln w="12700">
                <a:solidFill>
                  <a:schemeClr val="tx2">
                    <a:satMod val="155000"/>
                  </a:schemeClr>
                </a:solidFill>
                <a:prstDash val="solid"/>
              </a:ln>
              <a:solidFill>
                <a:schemeClr val="tx2"/>
              </a:solidFill>
            </a:endParaRPr>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20</a:t>
            </a:fld>
            <a:endParaRPr kumimoji="0" lang="ru-RU" dirty="0"/>
          </a:p>
        </p:txBody>
      </p:sp>
      <p:sp>
        <p:nvSpPr>
          <p:cNvPr id="22" name="Выноска 1 21"/>
          <p:cNvSpPr/>
          <p:nvPr/>
        </p:nvSpPr>
        <p:spPr>
          <a:xfrm>
            <a:off x="2339752" y="4221088"/>
            <a:ext cx="1728192" cy="322424"/>
          </a:xfrm>
          <a:prstGeom prst="borderCallout1">
            <a:avLst>
              <a:gd name="adj1" fmla="val 43919"/>
              <a:gd name="adj2" fmla="val 106831"/>
              <a:gd name="adj3" fmla="val 199445"/>
              <a:gd name="adj4" fmla="val 143185"/>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3" name="Выноска 1 22"/>
          <p:cNvSpPr/>
          <p:nvPr/>
        </p:nvSpPr>
        <p:spPr>
          <a:xfrm>
            <a:off x="2123728" y="5157192"/>
            <a:ext cx="1728192" cy="322424"/>
          </a:xfrm>
          <a:prstGeom prst="borderCallout1">
            <a:avLst>
              <a:gd name="adj1" fmla="val 43919"/>
              <a:gd name="adj2" fmla="val 106831"/>
              <a:gd name="adj3" fmla="val 199445"/>
              <a:gd name="adj4" fmla="val 143185"/>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smtClean="0">
              <a:ln>
                <a:noFill/>
              </a:ln>
              <a:solidFill>
                <a:prstClr val="white"/>
              </a:solidFill>
              <a:effectLst/>
              <a:uLnTx/>
              <a:uFillTx/>
              <a:latin typeface="Calibri"/>
              <a:ea typeface="+mn-ea"/>
              <a:cs typeface="+mn-cs"/>
            </a:endParaRPr>
          </a:p>
        </p:txBody>
      </p:sp>
      <p:graphicFrame>
        <p:nvGraphicFramePr>
          <p:cNvPr id="30" name="Таблица 29"/>
          <p:cNvGraphicFramePr>
            <a:graphicFrameLocks noGrp="1"/>
          </p:cNvGraphicFramePr>
          <p:nvPr/>
        </p:nvGraphicFramePr>
        <p:xfrm>
          <a:off x="467544" y="1556792"/>
          <a:ext cx="8208912" cy="4819339"/>
        </p:xfrm>
        <a:graphic>
          <a:graphicData uri="http://schemas.openxmlformats.org/drawingml/2006/table">
            <a:tbl>
              <a:tblPr firstRow="1" bandRow="1">
                <a:tableStyleId>{5C22544A-7EE6-4342-B048-85BDC9FD1C3A}</a:tableStyleId>
              </a:tblPr>
              <a:tblGrid>
                <a:gridCol w="3251504">
                  <a:extLst>
                    <a:ext uri="{9D8B030D-6E8A-4147-A177-3AD203B41FA5}">
                      <a16:colId xmlns="" xmlns:a16="http://schemas.microsoft.com/office/drawing/2014/main" val="20000"/>
                    </a:ext>
                  </a:extLst>
                </a:gridCol>
                <a:gridCol w="812878"/>
                <a:gridCol w="812878">
                  <a:extLst>
                    <a:ext uri="{9D8B030D-6E8A-4147-A177-3AD203B41FA5}">
                      <a16:colId xmlns="" xmlns:a16="http://schemas.microsoft.com/office/drawing/2014/main" val="20001"/>
                    </a:ext>
                  </a:extLst>
                </a:gridCol>
                <a:gridCol w="812878">
                  <a:extLst>
                    <a:ext uri="{9D8B030D-6E8A-4147-A177-3AD203B41FA5}">
                      <a16:colId xmlns="" xmlns:a16="http://schemas.microsoft.com/office/drawing/2014/main" val="20002"/>
                    </a:ext>
                  </a:extLst>
                </a:gridCol>
                <a:gridCol w="812878">
                  <a:extLst>
                    <a:ext uri="{9D8B030D-6E8A-4147-A177-3AD203B41FA5}">
                      <a16:colId xmlns="" xmlns:a16="http://schemas.microsoft.com/office/drawing/2014/main" val="20003"/>
                    </a:ext>
                  </a:extLst>
                </a:gridCol>
                <a:gridCol w="852948">
                  <a:extLst>
                    <a:ext uri="{9D8B030D-6E8A-4147-A177-3AD203B41FA5}">
                      <a16:colId xmlns="" xmlns:a16="http://schemas.microsoft.com/office/drawing/2014/main" val="20004"/>
                    </a:ext>
                  </a:extLst>
                </a:gridCol>
                <a:gridCol w="852948"/>
              </a:tblGrid>
              <a:tr h="1730113">
                <a:tc>
                  <a:txBody>
                    <a:bodyPr/>
                    <a:lstStyle/>
                    <a:p>
                      <a:pPr algn="ctr"/>
                      <a:r>
                        <a:rPr lang="ru-RU" sz="1600" dirty="0" smtClean="0">
                          <a:latin typeface="Times New Roman" pitchFamily="18" charset="0"/>
                          <a:cs typeface="Times New Roman" pitchFamily="18" charset="0"/>
                        </a:rPr>
                        <a:t>Наименование </a:t>
                      </a:r>
                      <a:r>
                        <a:rPr lang="ru-RU" sz="1600" baseline="0" dirty="0" smtClean="0">
                          <a:latin typeface="Times New Roman" pitchFamily="18" charset="0"/>
                          <a:cs typeface="Times New Roman" pitchFamily="18" charset="0"/>
                        </a:rPr>
                        <a:t>показателя</a:t>
                      </a:r>
                      <a:endParaRPr lang="ru-RU" sz="1600" dirty="0">
                        <a:latin typeface="Times New Roman" pitchFamily="18" charset="0"/>
                        <a:cs typeface="Times New Roman" pitchFamily="18" charset="0"/>
                      </a:endParaRPr>
                    </a:p>
                  </a:txBody>
                  <a:tcPr anchor="ctr"/>
                </a:tc>
                <a:tc>
                  <a:txBody>
                    <a:bodyPr/>
                    <a:lstStyle/>
                    <a:p>
                      <a:pPr algn="ctr" fontAlgn="ctr"/>
                      <a:r>
                        <a:rPr kumimoji="0" lang="ru-RU" sz="1600" b="1" kern="1200" baseline="0" dirty="0" smtClean="0">
                          <a:solidFill>
                            <a:schemeClr val="lt1"/>
                          </a:solidFill>
                          <a:latin typeface="Times New Roman" pitchFamily="18" charset="0"/>
                          <a:ea typeface="+mn-ea"/>
                          <a:cs typeface="Times New Roman" pitchFamily="18" charset="0"/>
                        </a:rPr>
                        <a:t>Факт 2022 года</a:t>
                      </a:r>
                    </a:p>
                  </a:txBody>
                  <a:tcPr marL="9525" marR="9525" marT="9525" marB="0" anchor="ctr"/>
                </a:tc>
                <a:tc>
                  <a:txBody>
                    <a:bodyPr/>
                    <a:lstStyle/>
                    <a:p>
                      <a:pPr algn="ctr" fontAlgn="ctr"/>
                      <a:r>
                        <a:rPr kumimoji="0" lang="ru-RU" sz="1600" b="1" kern="1200" baseline="0" dirty="0" smtClean="0">
                          <a:solidFill>
                            <a:schemeClr val="lt1"/>
                          </a:solidFill>
                          <a:latin typeface="Times New Roman" pitchFamily="18" charset="0"/>
                          <a:ea typeface="+mn-ea"/>
                          <a:cs typeface="Times New Roman" pitchFamily="18" charset="0"/>
                        </a:rPr>
                        <a:t> План  на 2023 год </a:t>
                      </a:r>
                    </a:p>
                  </a:txBody>
                  <a:tcPr marL="9525" marR="9525" marT="9525" marB="0" anchor="ctr"/>
                </a:tc>
                <a:tc>
                  <a:txBody>
                    <a:bodyPr/>
                    <a:lstStyle/>
                    <a:p>
                      <a:pPr algn="ctr" fontAlgn="ctr"/>
                      <a:r>
                        <a:rPr kumimoji="0" lang="ru-RU" sz="1600" b="1" kern="1200" baseline="0" dirty="0" smtClean="0">
                          <a:solidFill>
                            <a:schemeClr val="lt1"/>
                          </a:solidFill>
                          <a:latin typeface="Times New Roman" pitchFamily="18" charset="0"/>
                          <a:ea typeface="+mn-ea"/>
                          <a:cs typeface="Times New Roman" pitchFamily="18" charset="0"/>
                        </a:rPr>
                        <a:t>Фактическое исполнение 2023 года</a:t>
                      </a:r>
                    </a:p>
                  </a:txBody>
                  <a:tcPr marL="9525" marR="9525" marT="9525" marB="0" anchor="ctr"/>
                </a:tc>
                <a:tc>
                  <a:txBody>
                    <a:bodyPr/>
                    <a:lstStyle/>
                    <a:p>
                      <a:pPr algn="ctr" fontAlgn="ctr"/>
                      <a:r>
                        <a:rPr kumimoji="0" lang="ru-RU" sz="1600" b="1" kern="1200" baseline="0" dirty="0" smtClean="0">
                          <a:solidFill>
                            <a:schemeClr val="lt1"/>
                          </a:solidFill>
                          <a:latin typeface="Times New Roman" pitchFamily="18" charset="0"/>
                          <a:ea typeface="+mn-ea"/>
                          <a:cs typeface="Times New Roman" pitchFamily="18" charset="0"/>
                        </a:rPr>
                        <a:t> План  на 2024 год </a:t>
                      </a:r>
                    </a:p>
                  </a:txBody>
                  <a:tcPr marL="9525" marR="9525" marT="9525" marB="0" anchor="ctr"/>
                </a:tc>
                <a:tc>
                  <a:txBody>
                    <a:bodyPr/>
                    <a:lstStyle/>
                    <a:p>
                      <a:pPr algn="ctr" fontAlgn="ctr"/>
                      <a:r>
                        <a:rPr kumimoji="0" lang="ru-RU" sz="1600" b="1" kern="1200" baseline="0" dirty="0" smtClean="0">
                          <a:solidFill>
                            <a:schemeClr val="lt1"/>
                          </a:solidFill>
                          <a:latin typeface="Times New Roman" pitchFamily="18" charset="0"/>
                          <a:ea typeface="+mn-ea"/>
                          <a:cs typeface="Times New Roman" pitchFamily="18" charset="0"/>
                        </a:rPr>
                        <a:t> План  на 2025 год </a:t>
                      </a:r>
                    </a:p>
                  </a:txBody>
                  <a:tcPr marL="9525" marR="9525" marT="9525" marB="0" anchor="ctr"/>
                </a:tc>
                <a:tc>
                  <a:txBody>
                    <a:bodyPr/>
                    <a:lstStyle/>
                    <a:p>
                      <a:pPr algn="ctr" fontAlgn="ctr"/>
                      <a:r>
                        <a:rPr kumimoji="0" lang="ru-RU" sz="1600" b="1" kern="1200" baseline="0" dirty="0" smtClean="0">
                          <a:solidFill>
                            <a:schemeClr val="lt1"/>
                          </a:solidFill>
                          <a:latin typeface="Times New Roman" pitchFamily="18" charset="0"/>
                          <a:ea typeface="+mn-ea"/>
                          <a:cs typeface="Times New Roman" pitchFamily="18" charset="0"/>
                        </a:rPr>
                        <a:t> План  на 2026 год </a:t>
                      </a:r>
                    </a:p>
                  </a:txBody>
                  <a:tcPr marL="9525" marR="9525" marT="9525" marB="0" anchor="ctr"/>
                </a:tc>
                <a:extLst>
                  <a:ext uri="{0D108BD9-81ED-4DB2-BD59-A6C34878D82A}">
                    <a16:rowId xmlns="" xmlns:a16="http://schemas.microsoft.com/office/drawing/2014/main" val="10000"/>
                  </a:ext>
                </a:extLst>
              </a:tr>
              <a:tr h="1544613">
                <a:tc>
                  <a:txBody>
                    <a:bodyPr/>
                    <a:lstStyle/>
                    <a:p>
                      <a:pPr algn="ctr"/>
                      <a:r>
                        <a:rPr lang="ru-RU" sz="1600" dirty="0" smtClean="0">
                          <a:latin typeface="Times New Roman" pitchFamily="18" charset="0"/>
                          <a:cs typeface="Times New Roman" pitchFamily="18" charset="0"/>
                        </a:rPr>
                        <a:t>Налоговые доходы на душу населения, тыс. руб.</a:t>
                      </a:r>
                      <a:endParaRPr lang="ru-RU" sz="1600" dirty="0">
                        <a:latin typeface="Times New Roman" pitchFamily="18" charset="0"/>
                        <a:cs typeface="Times New Roman" pitchFamily="18" charset="0"/>
                      </a:endParaRPr>
                    </a:p>
                  </a:txBody>
                  <a:tcPr anchor="ctr"/>
                </a:tc>
                <a:tc>
                  <a:txBody>
                    <a:bodyPr/>
                    <a:lstStyle/>
                    <a:p>
                      <a:pPr algn="ctr" fontAlgn="b"/>
                      <a:r>
                        <a:rPr lang="ru-RU" sz="1600" b="0" i="0" u="none" strike="noStrike" dirty="0">
                          <a:solidFill>
                            <a:srgbClr val="000000"/>
                          </a:solidFill>
                          <a:latin typeface="Times New Roman" pitchFamily="18" charset="0"/>
                          <a:cs typeface="Times New Roman" pitchFamily="18" charset="0"/>
                        </a:rPr>
                        <a:t>18,0</a:t>
                      </a:r>
                    </a:p>
                  </a:txBody>
                  <a:tcPr marL="9525" marR="9525" marT="9525" marB="0" anchor="ctr"/>
                </a:tc>
                <a:tc>
                  <a:txBody>
                    <a:bodyPr/>
                    <a:lstStyle/>
                    <a:p>
                      <a:pPr algn="ctr" fontAlgn="b"/>
                      <a:r>
                        <a:rPr lang="ru-RU" sz="1600" b="0" i="0" u="none" strike="noStrike" dirty="0">
                          <a:solidFill>
                            <a:srgbClr val="000000"/>
                          </a:solidFill>
                          <a:latin typeface="Times New Roman" pitchFamily="18" charset="0"/>
                          <a:cs typeface="Times New Roman" pitchFamily="18" charset="0"/>
                        </a:rPr>
                        <a:t>24,5</a:t>
                      </a:r>
                    </a:p>
                  </a:txBody>
                  <a:tcPr marL="9525" marR="9525" marT="9525" marB="0" anchor="ctr"/>
                </a:tc>
                <a:tc>
                  <a:txBody>
                    <a:bodyPr/>
                    <a:lstStyle/>
                    <a:p>
                      <a:pPr algn="ctr" fontAlgn="b"/>
                      <a:r>
                        <a:rPr lang="ru-RU" sz="1600" b="0" i="0" u="none" strike="noStrike" dirty="0">
                          <a:solidFill>
                            <a:srgbClr val="000000"/>
                          </a:solidFill>
                          <a:latin typeface="Times New Roman" pitchFamily="18" charset="0"/>
                          <a:cs typeface="Times New Roman" pitchFamily="18" charset="0"/>
                        </a:rPr>
                        <a:t>29,2</a:t>
                      </a:r>
                    </a:p>
                  </a:txBody>
                  <a:tcPr marL="9525" marR="9525" marT="9525" marB="0" anchor="ctr"/>
                </a:tc>
                <a:tc>
                  <a:txBody>
                    <a:bodyPr/>
                    <a:lstStyle/>
                    <a:p>
                      <a:pPr algn="ctr" fontAlgn="b"/>
                      <a:r>
                        <a:rPr lang="ru-RU" sz="1600" b="0" i="0" u="none" strike="noStrike">
                          <a:solidFill>
                            <a:srgbClr val="000000"/>
                          </a:solidFill>
                          <a:latin typeface="Times New Roman" pitchFamily="18" charset="0"/>
                          <a:cs typeface="Times New Roman" pitchFamily="18" charset="0"/>
                        </a:rPr>
                        <a:t>26,4</a:t>
                      </a:r>
                    </a:p>
                  </a:txBody>
                  <a:tcPr marL="9525" marR="9525" marT="9525" marB="0" anchor="ctr"/>
                </a:tc>
                <a:tc>
                  <a:txBody>
                    <a:bodyPr/>
                    <a:lstStyle/>
                    <a:p>
                      <a:pPr algn="ctr" fontAlgn="b"/>
                      <a:r>
                        <a:rPr lang="ru-RU" sz="1600" b="0" i="0" u="none" strike="noStrike">
                          <a:solidFill>
                            <a:srgbClr val="000000"/>
                          </a:solidFill>
                          <a:latin typeface="Times New Roman" pitchFamily="18" charset="0"/>
                          <a:cs typeface="Times New Roman" pitchFamily="18" charset="0"/>
                        </a:rPr>
                        <a:t>24,8</a:t>
                      </a:r>
                    </a:p>
                  </a:txBody>
                  <a:tcPr marL="9525" marR="9525" marT="9525" marB="0" anchor="ctr"/>
                </a:tc>
                <a:tc>
                  <a:txBody>
                    <a:bodyPr/>
                    <a:lstStyle/>
                    <a:p>
                      <a:pPr algn="ctr" fontAlgn="b"/>
                      <a:r>
                        <a:rPr lang="ru-RU" sz="1600" b="0" i="0" u="none" strike="noStrike">
                          <a:solidFill>
                            <a:srgbClr val="000000"/>
                          </a:solidFill>
                          <a:latin typeface="Times New Roman" pitchFamily="18" charset="0"/>
                          <a:cs typeface="Times New Roman" pitchFamily="18" charset="0"/>
                        </a:rPr>
                        <a:t>28,0</a:t>
                      </a:r>
                    </a:p>
                  </a:txBody>
                  <a:tcPr marL="9525" marR="9525" marT="9525" marB="0" anchor="ctr"/>
                </a:tc>
                <a:extLst>
                  <a:ext uri="{0D108BD9-81ED-4DB2-BD59-A6C34878D82A}">
                    <a16:rowId xmlns="" xmlns:a16="http://schemas.microsoft.com/office/drawing/2014/main" val="10001"/>
                  </a:ext>
                </a:extLst>
              </a:tr>
              <a:tr h="1544613">
                <a:tc>
                  <a:txBody>
                    <a:bodyPr/>
                    <a:lstStyle/>
                    <a:p>
                      <a:pPr algn="ctr"/>
                      <a:r>
                        <a:rPr lang="ru-RU" sz="1600" dirty="0" smtClean="0">
                          <a:latin typeface="Times New Roman" pitchFamily="18" charset="0"/>
                          <a:cs typeface="Times New Roman" pitchFamily="18" charset="0"/>
                        </a:rPr>
                        <a:t>Неналоговые доходы на душу населения, тыс. руб.</a:t>
                      </a:r>
                      <a:endParaRPr lang="ru-RU" sz="1600" dirty="0">
                        <a:latin typeface="Times New Roman" pitchFamily="18" charset="0"/>
                        <a:cs typeface="Times New Roman" pitchFamily="18" charset="0"/>
                      </a:endParaRPr>
                    </a:p>
                  </a:txBody>
                  <a:tcPr anchor="ctr"/>
                </a:tc>
                <a:tc>
                  <a:txBody>
                    <a:bodyPr/>
                    <a:lstStyle/>
                    <a:p>
                      <a:pPr algn="ctr" fontAlgn="b"/>
                      <a:r>
                        <a:rPr lang="ru-RU" sz="1600" b="0" i="0" u="none" strike="noStrike">
                          <a:solidFill>
                            <a:srgbClr val="000000"/>
                          </a:solidFill>
                          <a:latin typeface="Times New Roman" pitchFamily="18" charset="0"/>
                          <a:cs typeface="Times New Roman" pitchFamily="18" charset="0"/>
                        </a:rPr>
                        <a:t>2,6</a:t>
                      </a:r>
                    </a:p>
                  </a:txBody>
                  <a:tcPr marL="9525" marR="9525" marT="9525" marB="0" anchor="ctr"/>
                </a:tc>
                <a:tc>
                  <a:txBody>
                    <a:bodyPr/>
                    <a:lstStyle/>
                    <a:p>
                      <a:pPr algn="ctr" fontAlgn="b"/>
                      <a:r>
                        <a:rPr lang="ru-RU" sz="1600" b="0" i="0" u="none" strike="noStrike">
                          <a:solidFill>
                            <a:srgbClr val="000000"/>
                          </a:solidFill>
                          <a:latin typeface="Times New Roman" pitchFamily="18" charset="0"/>
                          <a:cs typeface="Times New Roman" pitchFamily="18" charset="0"/>
                        </a:rPr>
                        <a:t>3,3</a:t>
                      </a:r>
                    </a:p>
                  </a:txBody>
                  <a:tcPr marL="9525" marR="9525" marT="9525" marB="0" anchor="ctr"/>
                </a:tc>
                <a:tc>
                  <a:txBody>
                    <a:bodyPr/>
                    <a:lstStyle/>
                    <a:p>
                      <a:pPr algn="ctr" fontAlgn="b"/>
                      <a:r>
                        <a:rPr lang="ru-RU" sz="1600" b="0" i="0" u="none" strike="noStrike" dirty="0">
                          <a:solidFill>
                            <a:srgbClr val="000000"/>
                          </a:solidFill>
                          <a:latin typeface="Times New Roman" pitchFamily="18" charset="0"/>
                          <a:cs typeface="Times New Roman" pitchFamily="18" charset="0"/>
                        </a:rPr>
                        <a:t>4,2</a:t>
                      </a:r>
                    </a:p>
                  </a:txBody>
                  <a:tcPr marL="9525" marR="9525" marT="9525" marB="0" anchor="ctr"/>
                </a:tc>
                <a:tc>
                  <a:txBody>
                    <a:bodyPr/>
                    <a:lstStyle/>
                    <a:p>
                      <a:pPr algn="ctr" fontAlgn="b"/>
                      <a:r>
                        <a:rPr lang="ru-RU" sz="1600" b="0" i="0" u="none" strike="noStrike" dirty="0">
                          <a:solidFill>
                            <a:srgbClr val="000000"/>
                          </a:solidFill>
                          <a:latin typeface="Times New Roman" pitchFamily="18" charset="0"/>
                          <a:cs typeface="Times New Roman" pitchFamily="18" charset="0"/>
                        </a:rPr>
                        <a:t>2,8</a:t>
                      </a:r>
                    </a:p>
                  </a:txBody>
                  <a:tcPr marL="9525" marR="9525" marT="9525" marB="0" anchor="ctr"/>
                </a:tc>
                <a:tc>
                  <a:txBody>
                    <a:bodyPr/>
                    <a:lstStyle/>
                    <a:p>
                      <a:pPr algn="ctr" fontAlgn="b"/>
                      <a:r>
                        <a:rPr lang="ru-RU" sz="1600" b="0" i="0" u="none" strike="noStrike" dirty="0">
                          <a:solidFill>
                            <a:srgbClr val="000000"/>
                          </a:solidFill>
                          <a:latin typeface="Times New Roman" pitchFamily="18" charset="0"/>
                          <a:cs typeface="Times New Roman" pitchFamily="18" charset="0"/>
                        </a:rPr>
                        <a:t>2,3</a:t>
                      </a:r>
                    </a:p>
                  </a:txBody>
                  <a:tcPr marL="9525" marR="9525" marT="9525" marB="0" anchor="ctr"/>
                </a:tc>
                <a:tc>
                  <a:txBody>
                    <a:bodyPr/>
                    <a:lstStyle/>
                    <a:p>
                      <a:pPr algn="ctr" fontAlgn="b"/>
                      <a:r>
                        <a:rPr lang="ru-RU" sz="1600" b="0" i="0" u="none" strike="noStrike" dirty="0">
                          <a:solidFill>
                            <a:srgbClr val="000000"/>
                          </a:solidFill>
                          <a:latin typeface="Times New Roman" pitchFamily="18" charset="0"/>
                          <a:cs typeface="Times New Roman" pitchFamily="18" charset="0"/>
                        </a:rPr>
                        <a:t>2,3</a:t>
                      </a:r>
                    </a:p>
                  </a:txBody>
                  <a:tcPr marL="9525" marR="9525" marT="9525" marB="0" anchor="ctr"/>
                </a:tc>
                <a:extLst>
                  <a:ext uri="{0D108BD9-81ED-4DB2-BD59-A6C34878D82A}">
                    <a16:rowId xmlns="" xmlns:a16="http://schemas.microsoft.com/office/drawing/2014/main" val="10002"/>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107505" y="1157785"/>
          <a:ext cx="8928000" cy="5192160"/>
        </p:xfrm>
        <a:graphic>
          <a:graphicData uri="http://schemas.openxmlformats.org/drawingml/2006/table">
            <a:tbl>
              <a:tblPr/>
              <a:tblGrid>
                <a:gridCol w="4392000"/>
                <a:gridCol w="756000"/>
                <a:gridCol w="756000"/>
                <a:gridCol w="756000"/>
                <a:gridCol w="756000"/>
                <a:gridCol w="756000"/>
                <a:gridCol w="756000"/>
              </a:tblGrid>
              <a:tr h="216000">
                <a:tc>
                  <a:txBody>
                    <a:bodyPr/>
                    <a:lstStyle/>
                    <a:p>
                      <a:pPr algn="ctr" fontAlgn="ctr"/>
                      <a:r>
                        <a:rPr lang="ru-RU" sz="900" b="1" i="0" u="none" strike="noStrike" dirty="0">
                          <a:solidFill>
                            <a:srgbClr val="000000"/>
                          </a:solidFill>
                          <a:latin typeface="Times New Roman"/>
                        </a:rPr>
                        <a:t>Наименование кода дохода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Факт 2022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 План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на 2023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Фактическое исполнение 2023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 План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на 2024 год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 План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на 2025 год </a:t>
                      </a:r>
                    </a:p>
                  </a:txBody>
                  <a:tcPr marL="9525" marR="9525" marT="9525" marB="0" anchor="ctr">
                    <a:lnL w="12700" cap="flat" cmpd="sng" algn="ctr">
                      <a:solidFill>
                        <a:srgbClr val="000000"/>
                      </a:solidFill>
                      <a:prstDash val="solid"/>
                      <a:round/>
                      <a:headEnd type="none" w="med" len="med"/>
                      <a:tailEnd type="none" w="med" len="med"/>
                    </a:lnL>
                  </a:tcPr>
                </a:tc>
                <a:tc>
                  <a:txBody>
                    <a:bodyPr/>
                    <a:lstStyle/>
                    <a:p>
                      <a:pPr algn="ctr" fontAlgn="ctr"/>
                      <a:r>
                        <a:rPr lang="ru-RU" sz="900" b="1" i="0" u="none" strike="noStrike" dirty="0">
                          <a:solidFill>
                            <a:srgbClr val="000000"/>
                          </a:solidFill>
                          <a:latin typeface="Times New Roman"/>
                        </a:rPr>
                        <a:t> План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на 2026 год </a:t>
                      </a:r>
                    </a:p>
                  </a:txBody>
                  <a:tcPr marL="9525" marR="9525" marT="9525" marB="0" anchor="ctr"/>
                </a:tc>
              </a:tr>
              <a:tr h="216000">
                <a:tc>
                  <a:txBody>
                    <a:bodyPr/>
                    <a:lstStyle/>
                    <a:p>
                      <a:pPr algn="ctr" fontAlgn="ctr"/>
                      <a:r>
                        <a:rPr lang="ru-RU" sz="800" b="1" i="0" u="none" strike="noStrike">
                          <a:solidFill>
                            <a:srgbClr val="000000"/>
                          </a:solidFill>
                          <a:latin typeface="Times New Roman"/>
                        </a:rPr>
                        <a:t>1</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fontAlgn="ctr"/>
                      <a:r>
                        <a:rPr lang="ru-RU" sz="800" b="1" i="0" u="none" strike="noStrike" dirty="0">
                          <a:solidFill>
                            <a:srgbClr val="000000"/>
                          </a:solidFill>
                          <a:latin typeface="Times New Roman"/>
                        </a:rPr>
                        <a:t>2</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fontAlgn="ctr"/>
                      <a:r>
                        <a:rPr lang="ru-RU" sz="800" b="1" i="0" u="none" strike="noStrike" dirty="0">
                          <a:solidFill>
                            <a:srgbClr val="000000"/>
                          </a:solidFill>
                          <a:latin typeface="Times New Roman"/>
                        </a:rPr>
                        <a:t>3</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fontAlgn="ctr"/>
                      <a:r>
                        <a:rPr lang="ru-RU" sz="800" b="1" i="0" u="none" strike="noStrike" dirty="0">
                          <a:solidFill>
                            <a:srgbClr val="000000"/>
                          </a:solidFill>
                          <a:latin typeface="Times New Roman"/>
                        </a:rPr>
                        <a:t>4</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fontAlgn="ctr"/>
                      <a:r>
                        <a:rPr lang="ru-RU" sz="800" b="1" i="0" u="none" strike="noStrike" dirty="0">
                          <a:solidFill>
                            <a:srgbClr val="000000"/>
                          </a:solidFill>
                          <a:latin typeface="Times New Roman"/>
                        </a:rPr>
                        <a:t>5</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r>
              <a:tr h="216000">
                <a:tc>
                  <a:txBody>
                    <a:bodyPr/>
                    <a:lstStyle/>
                    <a:p>
                      <a:pPr algn="l" fontAlgn="ctr"/>
                      <a:r>
                        <a:rPr lang="ru-RU" sz="900" b="1" i="0" u="none" strike="noStrike">
                          <a:solidFill>
                            <a:srgbClr val="000000"/>
                          </a:solidFill>
                          <a:latin typeface="Times New Roman"/>
                        </a:rPr>
                        <a:t>НАЛОГОВЫЕ И НЕНАЛОГОВЫЕ 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3 143 853,1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4 241 097,0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5 088 323,8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4 438 956,6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4 121 564,4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4 606 613,8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1" i="0" u="none" strike="noStrike">
                          <a:solidFill>
                            <a:srgbClr val="000000"/>
                          </a:solidFill>
                          <a:latin typeface="Times New Roman"/>
                        </a:rPr>
                        <a:t>НАЛОГИ НА ПРИБЫЛЬ, 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1 730 691,0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2 723 685,5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3 450 133,7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2 790 271,0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2 368 274,0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2 650 000,0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1" i="0" u="none" strike="noStrike" dirty="0">
                          <a:solidFill>
                            <a:srgbClr val="000000"/>
                          </a:solidFill>
                          <a:latin typeface="Times New Roman"/>
                        </a:rPr>
                        <a:t>Налог на доходы физических лиц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1 730 691,0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2 723 685,5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3 450 133,7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2 790 271,0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2 368 274,0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2 650 000,0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dirty="0">
                          <a:solidFill>
                            <a:srgbClr val="000000"/>
                          </a:solidFill>
                          <a:latin typeface="Times New Roman"/>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1 566 884,4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2 457 485,9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3 138 829,7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2 486 585,0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2 096 656,0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2 341 472,0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Налог на доходы физических лиц с доходов, полученных от осуществления деятельности физическими лицами, зарегистрированными в качестве индивидуальных предпринимателей, нотариусов, занимающихся частной практикой, адвокатов, учредивших адвокатские кабинеты, и других лиц, занимающихся частной практикой в соответствии со статьей 227 Налогового кодекса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5 199,3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4 950,0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2 370,8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5 554,0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7 300,0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Налог на доходы физических лиц с доходов, полученных физическими лицами в соответствии со статьей 228 Налогового кодекса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28 574,2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37 251,2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39 555,1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38 692,0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41 464,0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Налог на доходы физических лиц в виде фиксированных авансовых платежей с доходов, полученных физическими лицами, являющимися иностранными гражданами, осуществляющими трудовую деятельность по найму на основании патента в соответствии со статьей 227.1 Налогового кодекса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17 384,3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14 739,2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13 288,0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15 316,0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10 990,0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12 848,0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Налог на доходы физических лиц в части суммы налога, превышающей 650 000 рублей, относящейся к части налоговой базы, превышающей 5 000 000 рублей (за исключением налога на доходы физических лиц с сумм прибыли контролируемой иностранной компании, в том числе фиксированной прибыли контролируемой иностранной компании)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112 648,9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82 283,0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109 364,9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100 685,0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100 116,0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Налог на доходы физических лиц в отношении доходов от долевого участия в организации, полученных в виде дивидендов (в части суммы налога, не превышающей 650 000 рублей) (сумма платежа (перерасчеты, недоимка и задолженность по соответствующему платежу, в том числе по отмененному)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48 976,2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52 242,0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43 692,0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48 800,0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Налог на доходы физических лиц в отношении доходов от долевого участия в организации, полученных в виде дивидендов (в части суммы налога, превышающей 650 000 рублей) (сумма платежа (перерасчеты, недоимка и задолженность по соответствующему платежу, в том числе по отмененному)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78 000,0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94 483,2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96 685,0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80 690,0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98 000,0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21</a:t>
            </a:fld>
            <a:endParaRPr kumimoji="0" lang="ru-RU"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22</a:t>
            </a:fld>
            <a:endParaRPr kumimoji="0" lang="ru-RU" dirty="0"/>
          </a:p>
        </p:txBody>
      </p:sp>
      <p:graphicFrame>
        <p:nvGraphicFramePr>
          <p:cNvPr id="8" name="Таблица 7"/>
          <p:cNvGraphicFramePr>
            <a:graphicFrameLocks noGrp="1"/>
          </p:cNvGraphicFramePr>
          <p:nvPr/>
        </p:nvGraphicFramePr>
        <p:xfrm>
          <a:off x="107503" y="1124745"/>
          <a:ext cx="8928000" cy="5385180"/>
        </p:xfrm>
        <a:graphic>
          <a:graphicData uri="http://schemas.openxmlformats.org/drawingml/2006/table">
            <a:tbl>
              <a:tblPr/>
              <a:tblGrid>
                <a:gridCol w="4392000"/>
                <a:gridCol w="756000"/>
                <a:gridCol w="756000"/>
                <a:gridCol w="756000"/>
                <a:gridCol w="756000"/>
                <a:gridCol w="756000"/>
                <a:gridCol w="756000"/>
              </a:tblGrid>
              <a:tr h="324000">
                <a:tc>
                  <a:txBody>
                    <a:bodyPr/>
                    <a:lstStyle/>
                    <a:p>
                      <a:pPr algn="l" fontAlgn="ctr"/>
                      <a:r>
                        <a:rPr lang="ru-RU" sz="900" b="1" i="0" u="none" strike="noStrike" dirty="0">
                          <a:solidFill>
                            <a:srgbClr val="000000"/>
                          </a:solidFill>
                          <a:latin typeface="Times New Roman"/>
                        </a:rPr>
                        <a:t>НАЛОГИ НА ТОВАРЫ (РАБОТЫ, УСЛУГИ), РЕАЛИЗУЕМЫЕ НА ТЕРРИТОРИИ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18 500,9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17 878,0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18 335,4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19 522,0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20 732,0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21 606,0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1" i="0" u="none" strike="noStrike">
                          <a:solidFill>
                            <a:srgbClr val="000000"/>
                          </a:solidFill>
                          <a:latin typeface="Times New Roman"/>
                        </a:rPr>
                        <a:t>Акцизы по подакцизным товарам (продукции), производимым на территории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18 500,9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17 878,0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18 335,4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19 522,0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20 732,0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21 606,0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0" i="0" u="none" strike="noStrike">
                          <a:solidFill>
                            <a:srgbClr val="000000"/>
                          </a:solidFill>
                          <a:latin typeface="Times New Roman"/>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9 274,7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8 621,0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9 500,6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9 745,0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10 327,0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10 740,0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0" i="0" u="none" strike="noStrike">
                          <a:solidFill>
                            <a:srgbClr val="000000"/>
                          </a:solidFill>
                          <a:latin typeface="Times New Roman"/>
                        </a:rPr>
                        <a:t>Доходы от уплаты акцизов на моторные масла для дизельных и (или) карбюраторных (инжекторных) двигателей,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0" i="0" u="none" strike="noStrike">
                          <a:solidFill>
                            <a:srgbClr val="000000"/>
                          </a:solidFill>
                          <a:latin typeface="Times New Roman"/>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10 240,3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10 217,0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9 819,6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10 802,0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11 448,0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11 906,0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0" i="0" u="none" strike="noStrike">
                          <a:solidFill>
                            <a:srgbClr val="000000"/>
                          </a:solidFill>
                          <a:latin typeface="Times New Roman"/>
                        </a:rPr>
                        <a:t>Доходы от уплаты акцизов на прямогонный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-1 064,1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-1 009,0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-1 034,4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-1 080,0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-1 101,0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-1 101,0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1" i="0" u="none" strike="noStrike">
                          <a:solidFill>
                            <a:srgbClr val="000000"/>
                          </a:solidFill>
                          <a:latin typeface="Times New Roman"/>
                        </a:rPr>
                        <a:t>НАЛОГИ НА СОВОКУПНЫЙ ДОХОД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498 655,9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586 836,0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541 767,6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729 244,0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880 986,0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1 060 536,0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1" i="0" u="none" strike="noStrike">
                          <a:solidFill>
                            <a:srgbClr val="000000"/>
                          </a:solidFill>
                          <a:latin typeface="Times New Roman"/>
                        </a:rPr>
                        <a:t>Налог, взимаемый в связи с применением упрощенной системы налогообложения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456 131,3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555 540,0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526 121,6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676 403,0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822 073,0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996 314,0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0" i="0" u="none" strike="noStrike">
                          <a:solidFill>
                            <a:srgbClr val="000000"/>
                          </a:solidFill>
                          <a:latin typeface="Times New Roman"/>
                        </a:rPr>
                        <a:t>Налог, взимаемый с налогоплательщиков, выбравших в качестве объекта налогообложения 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380 146,8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459 799,0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443 060,9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565 217,0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685 026,0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835 414,0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0" i="0" u="none" strike="noStrike">
                          <a:solidFill>
                            <a:srgbClr val="000000"/>
                          </a:solidFill>
                          <a:latin typeface="Times New Roman"/>
                        </a:rPr>
                        <a:t>Налог, взимаемый с налогоплательщиков, выбравших в качестве объекта налогообложения доходы, уменьшенные на величину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76 000,9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95 741,0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83 060,9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111 186,0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137 047,0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160 900,0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0" i="0" u="none" strike="noStrike">
                          <a:solidFill>
                            <a:srgbClr val="000000"/>
                          </a:solidFill>
                          <a:latin typeface="Times New Roman"/>
                        </a:rPr>
                        <a:t>Минимальный налог, зачисляемый в бюджеты субъектов Российской Федерации (за налоговые периоды, истекшие до 1 января 2016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1" i="0" u="none" strike="noStrike">
                          <a:solidFill>
                            <a:srgbClr val="000000"/>
                          </a:solidFill>
                          <a:latin typeface="Times New Roman"/>
                        </a:rPr>
                        <a:t>Единый налог на вмененный доход для отдельных видов деятельности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-962,0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0" i="0" u="none" strike="noStrike" dirty="0">
                          <a:solidFill>
                            <a:srgbClr val="000000"/>
                          </a:solidFill>
                          <a:latin typeface="Times New Roman"/>
                        </a:rPr>
                        <a:t>Единый налог на вмененный доход для отдельных видов деятельности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1" i="0" u="none" strike="noStrike">
                          <a:solidFill>
                            <a:srgbClr val="000000"/>
                          </a:solidFill>
                          <a:latin typeface="Times New Roman"/>
                        </a:rPr>
                        <a:t>Налог, взимаемый в связи с применением патентной системы налогообложения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30 396,0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15 128,5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51 024,0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56 939,0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62 082,0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4000">
                <a:tc>
                  <a:txBody>
                    <a:bodyPr/>
                    <a:lstStyle/>
                    <a:p>
                      <a:pPr algn="l" fontAlgn="ctr"/>
                      <a:r>
                        <a:rPr lang="ru-RU" sz="900" b="0" i="0" u="none" strike="noStrike">
                          <a:solidFill>
                            <a:srgbClr val="000000"/>
                          </a:solidFill>
                          <a:latin typeface="Times New Roman"/>
                        </a:rPr>
                        <a:t>Налог, взимаемый в связи с применением патентной системы налогообложения, зачисляемый в бюджеты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30 396,0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15 128,5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51 024,0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56 939,0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62 082,0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23</a:t>
            </a:fld>
            <a:endParaRPr kumimoji="0" lang="ru-RU" dirty="0"/>
          </a:p>
        </p:txBody>
      </p:sp>
      <p:graphicFrame>
        <p:nvGraphicFramePr>
          <p:cNvPr id="7" name="Таблица 6"/>
          <p:cNvGraphicFramePr>
            <a:graphicFrameLocks noGrp="1"/>
          </p:cNvGraphicFramePr>
          <p:nvPr/>
        </p:nvGraphicFramePr>
        <p:xfrm>
          <a:off x="107504" y="1181060"/>
          <a:ext cx="8964000" cy="5128260"/>
        </p:xfrm>
        <a:graphic>
          <a:graphicData uri="http://schemas.openxmlformats.org/drawingml/2006/table">
            <a:tbl>
              <a:tblPr/>
              <a:tblGrid>
                <a:gridCol w="4428000"/>
                <a:gridCol w="756000"/>
                <a:gridCol w="756000"/>
                <a:gridCol w="756000"/>
                <a:gridCol w="756000"/>
                <a:gridCol w="756000"/>
                <a:gridCol w="756000"/>
              </a:tblGrid>
              <a:tr h="144000">
                <a:tc>
                  <a:txBody>
                    <a:bodyPr/>
                    <a:lstStyle/>
                    <a:p>
                      <a:pPr algn="l" fontAlgn="ctr"/>
                      <a:r>
                        <a:rPr lang="ru-RU" sz="900" b="1" i="0" u="none" strike="noStrike" dirty="0">
                          <a:solidFill>
                            <a:srgbClr val="000000"/>
                          </a:solidFill>
                          <a:latin typeface="Times New Roman"/>
                        </a:rPr>
                        <a:t>Налог, взимаемый в связи с применением специального налогового режима "Автоматизированная упрощенная система налогообложения"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42 390,3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1 479,5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1 817,0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1 974,0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2 140,0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Налог, взимаемый в связи с применением специального налогового режима "Автоматизированная упрощенная система налогообложения" (сумма платежа (перерасчеты, недоимка и задолженность по соответствующему платежу, в том числе по отмененному)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42 390,3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1 479,5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1 817,0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1 974,0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2 140,0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1" i="0" u="none" strike="noStrike" dirty="0">
                          <a:solidFill>
                            <a:srgbClr val="000000"/>
                          </a:solidFill>
                          <a:latin typeface="Times New Roman"/>
                        </a:rPr>
                        <a:t>НАЛОГИ НА ИМУЩЕСТВО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471 750,8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382 870,0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dirty="0">
                          <a:solidFill>
                            <a:srgbClr val="000000"/>
                          </a:solidFill>
                          <a:latin typeface="Times New Roman"/>
                        </a:rPr>
                        <a:t>418 173,8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448 180,0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478 952,0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502 111,0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1" i="0" u="none" strike="noStrike">
                          <a:solidFill>
                            <a:srgbClr val="000000"/>
                          </a:solidFill>
                          <a:latin typeface="Times New Roman"/>
                        </a:rPr>
                        <a:t>Налог на имущество физических лиц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103 795,9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102 083,0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111 451,9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dirty="0">
                          <a:solidFill>
                            <a:srgbClr val="000000"/>
                          </a:solidFill>
                          <a:latin typeface="Times New Roman"/>
                        </a:rPr>
                        <a:t>112 478,0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130 071,0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150 416,0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Налог на имущество физических лиц, взимаемый по ставкам, применяемым к объектам налогообложения, расположенным в границах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103 795,9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102 083,0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111 451,9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112 478,0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130 071,0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150 416,0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1" i="0" u="none" strike="noStrike" dirty="0">
                          <a:solidFill>
                            <a:srgbClr val="000000"/>
                          </a:solidFill>
                          <a:latin typeface="Times New Roman"/>
                        </a:rPr>
                        <a:t>Земельный налог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367 954,9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280 787,0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306 721,8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335 702,0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348 881,0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351 695,0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Земельный налог с организаций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332 588,1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247 106,0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273 590,3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300 021,0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311 200,0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313 045,0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Земельный налог с физических лиц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35 366,8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33 681,0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33 131,5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35 681,0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37 681,0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38 650,0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1" i="0" u="none" strike="noStrike" dirty="0">
                          <a:solidFill>
                            <a:srgbClr val="000000"/>
                          </a:solidFill>
                          <a:latin typeface="Times New Roman"/>
                        </a:rPr>
                        <a:t>ГОСУДАРСТВЕННАЯ ПОШЛИНА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24 356,1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20 472,0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19 698,9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23 393,0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24 675,0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25 727,0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1" i="0" u="none" strike="noStrike" dirty="0">
                          <a:solidFill>
                            <a:srgbClr val="000000"/>
                          </a:solidFill>
                          <a:latin typeface="Times New Roman"/>
                        </a:rPr>
                        <a:t>Государственная пошлина по делам, рассматриваемым в судах общей юрисдикции, мировыми судьями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24 291,9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20 362,0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19 578,9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23 258,0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24 560,0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25 592,0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Государственная пошлина по делам, рассматриваемым в судах общей юрисдикции, мировыми судьями (за исключением Верховного Суда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24 291,9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20 362,0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19 578,9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23 258,0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24 560,0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25 592,0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1" i="0" u="none" strike="noStrike" dirty="0">
                          <a:solidFill>
                            <a:srgbClr val="000000"/>
                          </a:solidFill>
                          <a:latin typeface="Times New Roman"/>
                        </a:rPr>
                        <a:t>Государственная пошлина за государственную регистрацию, а также за совершение прочих юридически значимых действий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115,0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135,0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Государственная пошлина за выдачу разрешения на установку рекламной конструкции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135,0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1" i="0" u="none" strike="noStrike" dirty="0">
                          <a:solidFill>
                            <a:srgbClr val="000000"/>
                          </a:solidFill>
                          <a:latin typeface="Times New Roman"/>
                        </a:rPr>
                        <a:t>ЗАДОЛЖЕННОСТЬ И ПЕРЕРАСЧЕТЫ ПО ОТМЕНЕННЫМ НАЛОГАМ, СБОРАМ И ИНЫМ ОБЯЗАТЕЛЬНЫМ ПЛАТЕЖАМ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Налог на прибыль организаций, зачислявшийся до 1 января 2005 года в местные бюджеты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Земельный налог (по обязательствам, возникшим до 1 января 2006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Прочие местные налоги и сборы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1" i="0" u="none" strike="noStrike" dirty="0">
                          <a:solidFill>
                            <a:srgbClr val="000000"/>
                          </a:solidFill>
                          <a:latin typeface="Times New Roman"/>
                        </a:rPr>
                        <a:t>ДОХОДЫ ОТ ИСПОЛЬЗОВАНИЯ ИМУЩЕСТВА, НАХОДЯЩЕГОСЯ В ГОСУДАРСТВЕННОЙ И МУНИЦИПАЛЬНОЙ СОБСТВЕННОСТИ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276 767,8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312 334,0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307 044,5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291 969,6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292 732,4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291 256,2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1" i="0" u="none" strike="noStrike">
                          <a:solidFill>
                            <a:srgbClr val="000000"/>
                          </a:solidFill>
                          <a:latin typeface="Times New Roman"/>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230 452,4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233 278,7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235 060,7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220 234,9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223 103,5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224 104,3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4000">
                <a:tc>
                  <a:txBody>
                    <a:bodyPr/>
                    <a:lstStyle/>
                    <a:p>
                      <a:pPr algn="l" fontAlgn="ctr"/>
                      <a:r>
                        <a:rPr lang="ru-RU" sz="900" b="0" i="0" u="none" strike="noStrike" dirty="0">
                          <a:solidFill>
                            <a:srgbClr val="000000"/>
                          </a:solidFill>
                          <a:latin typeface="Times New Roman"/>
                        </a:rPr>
                        <a:t>Доходы, получаемые в виде арендной платы за земельные участки, государственная собственность на которые не разграничена, а также средства от продажи права на заключение договоров аренды указанных земельных участков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204 240,6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206 000,0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205 754,2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195 000,0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195 418,0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195 418,0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24</a:t>
            </a:fld>
            <a:endParaRPr kumimoji="0" lang="ru-RU" dirty="0"/>
          </a:p>
        </p:txBody>
      </p:sp>
      <p:graphicFrame>
        <p:nvGraphicFramePr>
          <p:cNvPr id="7" name="Таблица 6"/>
          <p:cNvGraphicFramePr>
            <a:graphicFrameLocks noGrp="1"/>
          </p:cNvGraphicFramePr>
          <p:nvPr/>
        </p:nvGraphicFramePr>
        <p:xfrm>
          <a:off x="107504" y="1124744"/>
          <a:ext cx="8928000" cy="5403675"/>
        </p:xfrm>
        <a:graphic>
          <a:graphicData uri="http://schemas.openxmlformats.org/drawingml/2006/table">
            <a:tbl>
              <a:tblPr/>
              <a:tblGrid>
                <a:gridCol w="4392000"/>
                <a:gridCol w="756000"/>
                <a:gridCol w="756000"/>
                <a:gridCol w="756000"/>
                <a:gridCol w="756000"/>
                <a:gridCol w="756000"/>
                <a:gridCol w="756000"/>
              </a:tblGrid>
              <a:tr h="396000">
                <a:tc>
                  <a:txBody>
                    <a:bodyPr/>
                    <a:lstStyle/>
                    <a:p>
                      <a:pPr algn="l" fontAlgn="ctr"/>
                      <a:r>
                        <a:rPr lang="ru-RU" sz="900" b="0" i="0" u="none" strike="noStrike" dirty="0">
                          <a:solidFill>
                            <a:srgbClr val="000000"/>
                          </a:solidFill>
                          <a:latin typeface="Times New Roman"/>
                        </a:rPr>
                        <a:t>Доходы, получаемые в виде арендной платы за земли после разграничения государственной собственности на землю, а также средства от продажи права на заключение договоров аренды указанных земельных участков (за исключением земельных участков бюджетных и автономных учреждений)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3 486,1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2 863,8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2 564,0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2 564,0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6000">
                <a:tc>
                  <a:txBody>
                    <a:bodyPr/>
                    <a:lstStyle/>
                    <a:p>
                      <a:pPr algn="l" fontAlgn="ctr"/>
                      <a:r>
                        <a:rPr lang="ru-RU" sz="900" b="0" i="0" u="none" strike="noStrike">
                          <a:solidFill>
                            <a:srgbClr val="000000"/>
                          </a:solidFill>
                          <a:latin typeface="Times New Roman"/>
                        </a:rPr>
                        <a:t>Доходы от сдачи в аренду имущества, находящегося в оперативном управлении органов государственной власти, органов местного самоуправления, государственных внебюджетных фондов и созданных ими учреждений (за исключением имущества бюджетных и автономных учреждений)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307,3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244,3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6000">
                <a:tc>
                  <a:txBody>
                    <a:bodyPr/>
                    <a:lstStyle/>
                    <a:p>
                      <a:pPr algn="l" fontAlgn="ctr"/>
                      <a:r>
                        <a:rPr lang="ru-RU" sz="900" b="0" i="0" u="none" strike="noStrike">
                          <a:solidFill>
                            <a:srgbClr val="000000"/>
                          </a:solidFill>
                          <a:latin typeface="Times New Roman"/>
                        </a:rPr>
                        <a:t>Доходы от сдачи в аренду имущества, составляющего государственную (муниципальную) казну (за исключением земельных участков)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22 418,4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24 000,0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26 127,7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23 000,0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24 882,0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25 878,0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6000">
                <a:tc>
                  <a:txBody>
                    <a:bodyPr/>
                    <a:lstStyle/>
                    <a:p>
                      <a:pPr algn="l" fontAlgn="ctr"/>
                      <a:r>
                        <a:rPr lang="ru-RU" sz="900" b="1" i="0" u="none" strike="noStrike">
                          <a:solidFill>
                            <a:srgbClr val="000000"/>
                          </a:solidFill>
                          <a:latin typeface="Times New Roman"/>
                        </a:rPr>
                        <a:t>Плата по соглашениям об установлении сервитута в отношении земельных участков, находящихся в государственной или муниципальной собственности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131,6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567,0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566,4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130,0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6000">
                <a:tc>
                  <a:txBody>
                    <a:bodyPr/>
                    <a:lstStyle/>
                    <a:p>
                      <a:pPr algn="l" fontAlgn="ctr"/>
                      <a:r>
                        <a:rPr lang="ru-RU" sz="900" b="0" i="0" u="none" strike="noStrike">
                          <a:solidFill>
                            <a:srgbClr val="000000"/>
                          </a:solidFill>
                          <a:latin typeface="Times New Roman"/>
                        </a:rPr>
                        <a:t>Плата по соглашениям об установлении сервитута в отношении земельных участков, государственная собственность на которые не разграничена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6000">
                <a:tc>
                  <a:txBody>
                    <a:bodyPr/>
                    <a:lstStyle/>
                    <a:p>
                      <a:pPr algn="l" fontAlgn="ctr"/>
                      <a:r>
                        <a:rPr lang="ru-RU" sz="900" b="1" i="0" u="none" strike="noStrike">
                          <a:solidFill>
                            <a:srgbClr val="000000"/>
                          </a:solidFill>
                          <a:latin typeface="Times New Roman"/>
                        </a:rPr>
                        <a:t>Прочие доходы от использования имущества и прав, находящихся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dirty="0">
                          <a:solidFill>
                            <a:srgbClr val="000000"/>
                          </a:solidFill>
                          <a:latin typeface="Times New Roman"/>
                        </a:rPr>
                        <a:t>46 183,7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78 488,3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71 417,4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71 609,7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69 503,9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67 021,9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6000">
                <a:tc>
                  <a:txBody>
                    <a:bodyPr/>
                    <a:lstStyle/>
                    <a:p>
                      <a:pPr algn="l" fontAlgn="ctr"/>
                      <a:r>
                        <a:rPr lang="ru-RU" sz="900" b="0" i="0" u="none" strike="noStrike">
                          <a:solidFill>
                            <a:srgbClr val="000000"/>
                          </a:solidFill>
                          <a:latin typeface="Times New Roman"/>
                        </a:rPr>
                        <a:t>Прочие поступления от использования имущества, находящегося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33 005,4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58 885,2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51 367,5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53 859,7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53 893,9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50 591,9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dirty="0">
                          <a:solidFill>
                            <a:srgbClr val="000000"/>
                          </a:solidFill>
                          <a:latin typeface="Times New Roman"/>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13 178,3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19 603,1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20 049,9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17 750,0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15 610,0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16 430,0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dirty="0">
                          <a:solidFill>
                            <a:srgbClr val="000000"/>
                          </a:solidFill>
                          <a:latin typeface="Times New Roman"/>
                        </a:rPr>
                        <a:t>ПЛАТЕЖИ ПРИ ПОЛЬЗОВАНИИ ПРИРОДНЫМИ РЕСУРСАМИ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8 357,8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6 926,8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8 792,0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8 875,0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5 899,0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5 899,0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dirty="0">
                          <a:solidFill>
                            <a:srgbClr val="000000"/>
                          </a:solidFill>
                          <a:latin typeface="Times New Roman"/>
                        </a:rPr>
                        <a:t>Плата за негативное воздействие на окружающую среду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8 357,8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6 926,8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8 792,0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8 875,0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5 899,0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5 899,0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dirty="0">
                          <a:solidFill>
                            <a:srgbClr val="000000"/>
                          </a:solidFill>
                          <a:latin typeface="Times New Roman"/>
                        </a:rPr>
                        <a:t>Плата за выбросы загрязняющих веществ в атмосферный воздух стационарными объектами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304,9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409,9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469,1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516,0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350,0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350,0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dirty="0">
                          <a:solidFill>
                            <a:srgbClr val="000000"/>
                          </a:solidFill>
                          <a:latin typeface="Times New Roman"/>
                        </a:rPr>
                        <a:t>Плата за сбросы загрязняющих веществ в водные объекты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6 794,3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6 224,8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7 994,4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8 000,0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5 300,0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dirty="0">
                          <a:solidFill>
                            <a:srgbClr val="000000"/>
                          </a:solidFill>
                          <a:latin typeface="Times New Roman"/>
                        </a:rPr>
                        <a:t>Плата за размещение отходов производства и потребления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1 258,6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249,0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a:solidFill>
                            <a:srgbClr val="000000"/>
                          </a:solidFill>
                          <a:latin typeface="Times New Roman"/>
                        </a:rPr>
                        <a:t>ДОХОДЫ ОТ ОКАЗАНИЯ ПЛАТНЫХ УСЛУГ И КОМПЕНСАЦИИ ЗАТРАТ ГОСУДАРСТВА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27 644,8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27 579,1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108 742,4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36 331,0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14 225,0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14 389,7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25</a:t>
            </a:fld>
            <a:endParaRPr kumimoji="0" lang="ru-RU" dirty="0"/>
          </a:p>
        </p:txBody>
      </p:sp>
      <p:graphicFrame>
        <p:nvGraphicFramePr>
          <p:cNvPr id="7" name="Таблица 6"/>
          <p:cNvGraphicFramePr>
            <a:graphicFrameLocks noGrp="1"/>
          </p:cNvGraphicFramePr>
          <p:nvPr/>
        </p:nvGraphicFramePr>
        <p:xfrm>
          <a:off x="107504" y="1124744"/>
          <a:ext cx="8928000" cy="5650050"/>
        </p:xfrm>
        <a:graphic>
          <a:graphicData uri="http://schemas.openxmlformats.org/drawingml/2006/table">
            <a:tbl>
              <a:tblPr/>
              <a:tblGrid>
                <a:gridCol w="4392000"/>
                <a:gridCol w="756000"/>
                <a:gridCol w="756000"/>
                <a:gridCol w="756000"/>
                <a:gridCol w="756000"/>
                <a:gridCol w="756000"/>
                <a:gridCol w="756000"/>
              </a:tblGrid>
              <a:tr h="180000">
                <a:tc>
                  <a:txBody>
                    <a:bodyPr/>
                    <a:lstStyle/>
                    <a:p>
                      <a:pPr algn="l" fontAlgn="ctr"/>
                      <a:r>
                        <a:rPr lang="ru-RU" sz="900" b="1" i="0" u="none" strike="noStrike" dirty="0">
                          <a:solidFill>
                            <a:srgbClr val="000000"/>
                          </a:solidFill>
                          <a:latin typeface="Times New Roman"/>
                        </a:rPr>
                        <a:t>Доходы от оказания платных услуг (работ)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13 434,2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12 948,0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12 091,6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12 703,0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12 891,0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13 049,7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a:solidFill>
                            <a:srgbClr val="000000"/>
                          </a:solidFill>
                          <a:latin typeface="Times New Roman"/>
                        </a:rPr>
                        <a:t>Прочие доходы от оказания платных услуг (работ)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13 394,5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12 948,0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12 091,6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12 703,0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12 891,0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13 049,7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a:solidFill>
                            <a:srgbClr val="000000"/>
                          </a:solidFill>
                          <a:latin typeface="Times New Roman"/>
                        </a:rPr>
                        <a:t>Доходы от компенсации затрат государства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14 210,6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14 631,1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96 650,8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23 628,0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1 334,0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1 340,0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a:solidFill>
                            <a:srgbClr val="000000"/>
                          </a:solidFill>
                          <a:latin typeface="Times New Roman"/>
                        </a:rPr>
                        <a:t>Доходы, поступающие в порядке возмещения расходов, понесенных в связи с эксплуатацией имущества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a:solidFill>
                            <a:srgbClr val="000000"/>
                          </a:solidFill>
                          <a:latin typeface="Times New Roman"/>
                        </a:rPr>
                        <a:t>Прочие доходы от компенсации затрат государства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13 987,2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13 981,1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96 008,3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23 128,0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1 140,0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a:solidFill>
                            <a:srgbClr val="000000"/>
                          </a:solidFill>
                          <a:latin typeface="Times New Roman"/>
                        </a:rPr>
                        <a:t>ДОХОДЫ ОТ ПРОДАЖИ МАТЕРИАЛЬНЫХ И НЕМАТЕРИАЛЬНЫХ АКТИВОВ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62 975,5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124 367,3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172 597,9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65 000,0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22 000,0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a:solidFill>
                            <a:srgbClr val="000000"/>
                          </a:solidFill>
                          <a:latin typeface="Times New Roman"/>
                        </a:rPr>
                        <a:t>Доходы от продажи квартир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2 647,7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4 167,3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4 167,3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a:solidFill>
                            <a:srgbClr val="000000"/>
                          </a:solidFill>
                          <a:latin typeface="Times New Roman"/>
                        </a:rPr>
                        <a:t>Доходы от продажи квартир, находящихся в собственности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2 647,7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4 167,3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4 167,3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a:solidFill>
                            <a:srgbClr val="000000"/>
                          </a:solidFill>
                          <a:latin typeface="Times New Roman"/>
                        </a:rPr>
                        <a:t>Доходы от реализации имущества, находящегося в государственной и муниципальной собственности (за исключением движимого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45 205,7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51 200,0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52 481,8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28 000,0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12 000,0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a:solidFill>
                            <a:srgbClr val="000000"/>
                          </a:solidFill>
                          <a:latin typeface="Times New Roman"/>
                        </a:rPr>
                        <a:t>Доходы от реализации имущества, находящегося в собственности городских округов (за исключением движимого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основных средств по указанному имуществу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45 205,7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51 200,0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52 481,8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28 000,0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a:solidFill>
                            <a:srgbClr val="000000"/>
                          </a:solidFill>
                          <a:latin typeface="Times New Roman"/>
                        </a:rPr>
                        <a:t>Доходы от продажи земельных участков, находящихся в государственной и муниципальной собственности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7 054,7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41 500,0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83 680,2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a:solidFill>
                            <a:srgbClr val="000000"/>
                          </a:solidFill>
                          <a:latin typeface="Times New Roman"/>
                        </a:rPr>
                        <a:t>Доходы от продажи земельных участков, государственная собственность на которые не разграничена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7 054,7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41 500,0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83 680,2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3 000,0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dirty="0">
                          <a:solidFill>
                            <a:srgbClr val="000000"/>
                          </a:solidFill>
                          <a:latin typeface="Times New Roman"/>
                        </a:rPr>
                        <a:t>Плата за увеличение площади земельных участков, находящихся в частной собственности, в результате перераспределения таких земельных участков и земель (или) земельных участков, находящихся в государственной или муниципальной собственности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8 067,5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27 500,0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32 268,5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a:solidFill>
                            <a:srgbClr val="000000"/>
                          </a:solidFill>
                          <a:latin typeface="Times New Roman"/>
                        </a:rPr>
                        <a:t>Плата за увеличение площади земельных участков, находящихся в частной собственности, в результате перераспределения таких земельных участков и земель (или) земельных участков, государственная собственность на которые не разграничена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8 067,5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27 500,0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32 268,5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a:solidFill>
                            <a:srgbClr val="000000"/>
                          </a:solidFill>
                          <a:latin typeface="Times New Roman"/>
                        </a:rPr>
                        <a:t>ШТРАФЫ, САНКЦИИ, ВОЗМЕЩЕНИЕ УЩЕРБА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20 275,6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30 022,7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34 983,8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26 171,0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13 089,0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13 089,0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1" i="0" u="none" strike="noStrike">
                          <a:solidFill>
                            <a:srgbClr val="000000"/>
                          </a:solidFill>
                          <a:latin typeface="Times New Roman"/>
                        </a:rPr>
                        <a:t>Административные штрафы, установленные Кодексом Российской Федерации об административных правонарушениях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1 887,4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1 440,3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2 368,8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1 808,5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1 847,5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1 847,5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a:solidFill>
                            <a:srgbClr val="000000"/>
                          </a:solidFill>
                          <a:latin typeface="Times New Roman"/>
                        </a:rPr>
                        <a:t>Административные штрафы, установленные главой 5 Кодекса Российской Федерации об административных правонарушениях, за административные правонарушения, посягающие на права граждан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18,7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0000">
                <a:tc>
                  <a:txBody>
                    <a:bodyPr/>
                    <a:lstStyle/>
                    <a:p>
                      <a:pPr algn="l" fontAlgn="ctr"/>
                      <a:r>
                        <a:rPr lang="ru-RU" sz="900" b="0" i="0" u="none" strike="noStrike" dirty="0">
                          <a:solidFill>
                            <a:srgbClr val="000000"/>
                          </a:solidFill>
                          <a:latin typeface="Times New Roman"/>
                        </a:rPr>
                        <a:t>Административные штрафы, установленные главой 6 Кодекса Российской Федерации об административных правонарушениях, за административные правонарушения, посягающие на здоровье, санитарно-эпидемиологическое благополучие населения и общественную нравственность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143,0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26</a:t>
            </a:fld>
            <a:endParaRPr kumimoji="0" lang="ru-RU" dirty="0"/>
          </a:p>
        </p:txBody>
      </p:sp>
      <p:graphicFrame>
        <p:nvGraphicFramePr>
          <p:cNvPr id="7" name="Таблица 6"/>
          <p:cNvGraphicFramePr>
            <a:graphicFrameLocks noGrp="1"/>
          </p:cNvGraphicFramePr>
          <p:nvPr/>
        </p:nvGraphicFramePr>
        <p:xfrm>
          <a:off x="107504" y="1124744"/>
          <a:ext cx="8928000" cy="5326380"/>
        </p:xfrm>
        <a:graphic>
          <a:graphicData uri="http://schemas.openxmlformats.org/drawingml/2006/table">
            <a:tbl>
              <a:tblPr/>
              <a:tblGrid>
                <a:gridCol w="4392000"/>
                <a:gridCol w="756000"/>
                <a:gridCol w="756000"/>
                <a:gridCol w="756000"/>
                <a:gridCol w="756000"/>
                <a:gridCol w="756000"/>
                <a:gridCol w="756000"/>
              </a:tblGrid>
              <a:tr h="216000">
                <a:tc>
                  <a:txBody>
                    <a:bodyPr/>
                    <a:lstStyle/>
                    <a:p>
                      <a:pPr algn="l" fontAlgn="ctr"/>
                      <a:r>
                        <a:rPr lang="ru-RU" sz="900" b="0" i="0" u="none" strike="noStrike" dirty="0">
                          <a:solidFill>
                            <a:srgbClr val="000000"/>
                          </a:solidFill>
                          <a:latin typeface="Times New Roman"/>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88,2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Административные штрафы, установленные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191,3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Административные штрафы, установленные главой 9 Кодекса Российской Федерации об административных правонарушениях, за административные правонарушения в промышленности, строительстве и энергетике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Административные штрафы, установленные главой 13 Кодекса Российской Федерации об административных правонарушениях, за административные правонарушения в области связи и информации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Административные штрафы, установленные главой 14 Кодекса Российской Федерации об административных правонарушениях, за административные правонарушения в области предпринимательской деятельности и деятельности саморегулируемых организаций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160,9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1 169,0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1 169,0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Административные штрафы, установленные главой 17 Кодекса Российской Федерации об административных правонарушениях, за административные правонарушения, посягающие на институты государственной власти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300,5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300,5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Административные штрафы, установленные главой 20 Кодекса Российской Федерации об административных правонарушениях, за административные правонарушения, посягающие на общественный порядок и общественную безопасность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769,2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1 774,5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13 080,0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10 580,0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10 580,0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1" i="0" u="none" strike="noStrike">
                          <a:solidFill>
                            <a:srgbClr val="000000"/>
                          </a:solidFill>
                          <a:latin typeface="Times New Roman"/>
                        </a:rPr>
                        <a:t>Административные штрафы, установленные законами субъектов Российской Федерации об административных правонарушениях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2 772,0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13 080,0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10 580,0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10 580,0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0" i="0" u="none" strike="noStrike">
                          <a:solidFill>
                            <a:srgbClr val="000000"/>
                          </a:solidFill>
                          <a:latin typeface="Times New Roman"/>
                        </a:rPr>
                        <a:t>Административные штрафы, установленные законами субъектов Российской Федерации об административных правонарушениях, за нарушение муниципальных правовых актов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2 772,0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361,0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6000">
                <a:tc>
                  <a:txBody>
                    <a:bodyPr/>
                    <a:lstStyle/>
                    <a:p>
                      <a:pPr algn="l" fontAlgn="ctr"/>
                      <a:r>
                        <a:rPr lang="ru-RU" sz="900" b="1" i="0" u="none" strike="noStrike" dirty="0">
                          <a:solidFill>
                            <a:srgbClr val="000000"/>
                          </a:solidFill>
                          <a:latin typeface="Times New Roman"/>
                        </a:rPr>
                        <a:t>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 органом управления государственным внебюджетным фондом, казенным учреждением, Центральным банком Российской Федерации, иной организацией, действующей от имени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16 457,3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14 621,5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14 865,4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647,0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361,0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27</a:t>
            </a:fld>
            <a:endParaRPr kumimoji="0" lang="ru-RU" dirty="0"/>
          </a:p>
        </p:txBody>
      </p:sp>
      <p:graphicFrame>
        <p:nvGraphicFramePr>
          <p:cNvPr id="7" name="Таблица 6"/>
          <p:cNvGraphicFramePr>
            <a:graphicFrameLocks noGrp="1"/>
          </p:cNvGraphicFramePr>
          <p:nvPr/>
        </p:nvGraphicFramePr>
        <p:xfrm>
          <a:off x="107504" y="1124744"/>
          <a:ext cx="8928000" cy="5227320"/>
        </p:xfrm>
        <a:graphic>
          <a:graphicData uri="http://schemas.openxmlformats.org/drawingml/2006/table">
            <a:tbl>
              <a:tblPr/>
              <a:tblGrid>
                <a:gridCol w="4392000"/>
                <a:gridCol w="756000"/>
                <a:gridCol w="756000"/>
                <a:gridCol w="756000"/>
                <a:gridCol w="756000"/>
                <a:gridCol w="756000"/>
                <a:gridCol w="756000"/>
              </a:tblGrid>
              <a:tr h="108000">
                <a:tc>
                  <a:txBody>
                    <a:bodyPr/>
                    <a:lstStyle/>
                    <a:p>
                      <a:pPr algn="l" fontAlgn="ctr"/>
                      <a:r>
                        <a:rPr lang="ru-RU" sz="900" b="0" i="0" u="none" strike="noStrike" dirty="0">
                          <a:solidFill>
                            <a:srgbClr val="000000"/>
                          </a:solidFill>
                          <a:latin typeface="Times New Roman"/>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 казенным учреждением, Центральным банком Российской Федерации, государственной корпорацией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16 457,3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14 621,5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14 865,4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10 335,0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a:solidFill>
                            <a:srgbClr val="000000"/>
                          </a:solidFill>
                          <a:latin typeface="Times New Roman"/>
                        </a:rPr>
                        <a:t>Платежи в целях возмещения причиненного ущерба (убытков)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1 662,9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841,9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5 511,1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Платежи в целях возмещения убытков, причиненных уклонением от заключения муниципального контракта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4 442,4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Доходы от денежных взысканий (штрафов), поступающие в счет погашения задолженности, образовавшейся до 1 января 2020 года, подлежащие зачислению в бюджеты бюджетной системы Российской Федерации по нормативам, действовавшим в 2019 году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1 624,8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1 068,7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a:solidFill>
                            <a:srgbClr val="000000"/>
                          </a:solidFill>
                          <a:latin typeface="Times New Roman"/>
                        </a:rPr>
                        <a:t>Платежи, уплачиваемые в целях возмещения вреда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Платежи по искам о возмещении вреда, причиненного окружающей среде, а также платежи, уплачиваемые при добровольном возмещении вреда, причиненного окружающей среде (за исключением вреда, причиненного окружающей среде на особо охраняемых природных территориях, вреда, причиненного водным объектам, атмосферному воздуху, почвам, недрам, объектам животного мира, занесенным в Красную книгу Российской Федерации, а также иным объектам животного мира, не относящимся к объектам охоты и рыболовства и среде их обитания), подлежащие зачислению в бюджет муниципального образования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dirty="0">
                          <a:solidFill>
                            <a:srgbClr val="000000"/>
                          </a:solidFill>
                          <a:latin typeface="Times New Roman"/>
                        </a:rPr>
                        <a:t>Доходы от сумм пеней, предусмотренных законодательством Российской Федерации о налогах и сборах, подлежащие зачислению в бюджеты субъектов Российской Федерации по нормативу, установленному Бюджетным кодексом Российской Федерации, распределяемые Федеральным казначейством между бюджетами субъектов Российской Федерации в соответствии с федеральным законом о федеральном бюджете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10 347,0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11 885,5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dirty="0">
                          <a:solidFill>
                            <a:srgbClr val="000000"/>
                          </a:solidFill>
                          <a:latin typeface="Times New Roman"/>
                        </a:rPr>
                        <a:t>ПРОЧИЕ НЕНАЛОГОВЫЕ 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3 862,3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7 782,0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7 782,0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неналоговые 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3 862,3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7 782,0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7 782,0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dirty="0">
                          <a:solidFill>
                            <a:srgbClr val="000000"/>
                          </a:solidFill>
                          <a:latin typeface="Times New Roman"/>
                        </a:rPr>
                        <a:t>Инициативные платежи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Инициативные платежи, зачисляемые в бюджеты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dirty="0">
                          <a:solidFill>
                            <a:srgbClr val="000000"/>
                          </a:solidFill>
                          <a:latin typeface="Times New Roman"/>
                        </a:rPr>
                        <a:t>БЕЗВОЗМЕЗДНЫЕ ПОСТУПЛЕНИЯ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3 406 942,5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3 680 635,2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3 526 181,9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3 325 686,5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3 604 898,5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6 493 087,9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dirty="0">
                          <a:solidFill>
                            <a:srgbClr val="000000"/>
                          </a:solidFill>
                          <a:latin typeface="Times New Roman"/>
                        </a:rPr>
                        <a:t>БЕЗВОЗМЕЗДНЫЕ ПОСТУПЛЕНИЯ ОТ ДРУГИХ БЮДЖЕТОВ БЮДЖЕТНОЙ СИСТЕМЫ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3 420 203,5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3 675 635,2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3 585 409,6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3 325 686,5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3 604 898,5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6 493 087,9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dirty="0">
                          <a:solidFill>
                            <a:srgbClr val="000000"/>
                          </a:solidFill>
                          <a:latin typeface="Times New Roman"/>
                        </a:rPr>
                        <a:t>Дотации бюджетам бюджетной системы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61 591,0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38 742,0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956 326,1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1 235 073,0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4 139 406,5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дотации бюджетам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61 591,0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38 742,0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167 290,6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170 000,0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150 000,0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dirty="0">
                          <a:solidFill>
                            <a:srgbClr val="000000"/>
                          </a:solidFill>
                          <a:latin typeface="Times New Roman"/>
                        </a:rPr>
                        <a:t>Субсидии бюджетам бюджетной системы Российской Федерации (межбюджетные субсидии)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301 939,9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1 370 284,8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1 227 646,1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21 859,1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212 460,8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28</a:t>
            </a:fld>
            <a:endParaRPr kumimoji="0" lang="ru-RU" dirty="0"/>
          </a:p>
        </p:txBody>
      </p:sp>
      <p:graphicFrame>
        <p:nvGraphicFramePr>
          <p:cNvPr id="7" name="Таблица 6"/>
          <p:cNvGraphicFramePr>
            <a:graphicFrameLocks noGrp="1"/>
          </p:cNvGraphicFramePr>
          <p:nvPr/>
        </p:nvGraphicFramePr>
        <p:xfrm>
          <a:off x="107504" y="1118949"/>
          <a:ext cx="8928000" cy="5619750"/>
        </p:xfrm>
        <a:graphic>
          <a:graphicData uri="http://schemas.openxmlformats.org/drawingml/2006/table">
            <a:tbl>
              <a:tblPr/>
              <a:tblGrid>
                <a:gridCol w="4392000"/>
                <a:gridCol w="756000"/>
                <a:gridCol w="756000"/>
                <a:gridCol w="756000"/>
                <a:gridCol w="756000"/>
                <a:gridCol w="756000"/>
                <a:gridCol w="756000"/>
              </a:tblGrid>
              <a:tr h="108000">
                <a:tc>
                  <a:txBody>
                    <a:bodyPr/>
                    <a:lstStyle/>
                    <a:p>
                      <a:pPr algn="l" fontAlgn="ctr"/>
                      <a:r>
                        <a:rPr lang="ru-RU" sz="900" b="0" i="0" u="none" strike="noStrike" dirty="0">
                          <a:solidFill>
                            <a:srgbClr val="000000"/>
                          </a:solidFill>
                          <a:latin typeface="Times New Roman"/>
                        </a:rPr>
                        <a:t>Субсидии бюджетам городских округов на обеспечение мероприятий по переселению граждан из аварийного жилищного фонда, в том числе переселению граждан из аварийного жилищного фонда с учетом необходимости развития малоэтажного жилищного строительства, за счет средств бюджетов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45 662,7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183 083,5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134 987,9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71 039,5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78 354,7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86 845,3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Субсидия на реализацию мероприятий федеральной целевой программы «Увековечение памяти погибших при защите Отечества на 2019-2024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1 925,7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2 870,5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1 925,6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b"/>
                      <a:r>
                        <a:rPr lang="ru-RU" sz="900" b="0" i="0" u="none" strike="noStrike">
                          <a:solidFill>
                            <a:srgbClr val="000000"/>
                          </a:solidFill>
                          <a:latin typeface="Times New Roman"/>
                        </a:rPr>
                        <a:t>Субсидии бюджетам городских округов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71 039,4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66 643,1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627,0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Субсидия бюджетам городских округов на поддержку отрасли культуры (модернизация библиотек в части комплектования книжных фондов муниципальных общедоступных библиотек)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13 346,5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115 092,9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Субсидии бюджетам городских округов на реализацию программ формирования современной городской среды (в части благоустройства общественных территорий)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59 530,8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20 995,7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20 995,7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56 972,3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3 025 946,5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 (благоустройство скверов)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3 246,9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44 640,0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39 937,9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52 290,0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289 519,5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289 519,5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Субсидии бюджетам городских округов на реализацию мероприятий по модернизации школьных систем образования (проведение работ по капитальному ремонту зданий региональных (муниципальных) общеобразовательных организаций)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60 741,5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25 127,7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25 127,7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Субсидии бюджетам городских округов на реализацию мероприятий по модернизации школьных систем образования (оснащение отремонтированных зданий общеобразовательных организаций средствами обучения и воспитания)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34 116,1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5 349,1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5 349,1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Субсидии бюджетам городских округов на обеспечение оснащения государственных и муниципальных общеобразовательных организаций, в том числе структурных подразделений указанных организаций, государственными символами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84 460,3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Субсидии бюджетам городских округов на софинансирование капитальных вложений в объекты государственной (муниципальной) собственности в рамках нового строительства и реконструкции (Строительство и реконструкция объектов водоснабжения)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12 699,0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4 452,5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dirty="0">
                          <a:solidFill>
                            <a:srgbClr val="000000"/>
                          </a:solidFill>
                          <a:latin typeface="Times New Roman"/>
                        </a:rPr>
                        <a:t>Прочие субсидии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2 866 511,9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716 095,3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638 897,5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641 302,4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811 155,8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661 601,3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Прочие субсидии бюджетам городских округов (софинансирование работ по капитальному ремонту и ремонту автомобильных дорог общего пользования местного значения)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14 735,6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89 038,0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82 424,3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9 759,0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6 897,0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(ремонт подъездов в многоквартирных домах)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65 490,0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14 079,5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12 779,3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11 435,3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29</a:t>
            </a:fld>
            <a:endParaRPr kumimoji="0" lang="ru-RU" dirty="0"/>
          </a:p>
        </p:txBody>
      </p:sp>
      <p:graphicFrame>
        <p:nvGraphicFramePr>
          <p:cNvPr id="7" name="Таблица 6"/>
          <p:cNvGraphicFramePr>
            <a:graphicFrameLocks noGrp="1"/>
          </p:cNvGraphicFramePr>
          <p:nvPr/>
        </p:nvGraphicFramePr>
        <p:xfrm>
          <a:off x="107504" y="1124744"/>
          <a:ext cx="8928000" cy="5217795"/>
        </p:xfrm>
        <a:graphic>
          <a:graphicData uri="http://schemas.openxmlformats.org/drawingml/2006/table">
            <a:tbl>
              <a:tblPr/>
              <a:tblGrid>
                <a:gridCol w="4392000"/>
                <a:gridCol w="756000"/>
                <a:gridCol w="756000"/>
                <a:gridCol w="756000"/>
                <a:gridCol w="756000"/>
                <a:gridCol w="756000"/>
                <a:gridCol w="756000"/>
              </a:tblGrid>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(на государственную поддержку частных дошкольных образовательных организаций, частных общеобразовательных организаций и индивидуальных предпринимателей, осуществляющих образовательную деятельность по основным общеобразовательным программам дошкольного образования, с целью возмещения расходов на присмотр и уход, содержание имущества и арендную плату за использование помещений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1 224,4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1 320,0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1 320,0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26 862,0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(организация питания обучающихся, получающих основное 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 в Московской области)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3 659,5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42 167,0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42 166,3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1 282,0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1 282,0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1 282,0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(мероприятия по организации отдыха детей в каникулярное время)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1 253,0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6 721,0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6 546,0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39 991,0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(обустройство и установка детских игровых площадок на территории муниципальных образований Московской области)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2 643,2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2 643,2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7 991,0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8 513,0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8 580,0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(ремонт дворовых территорий)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40 914,0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40 445,9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39 521,9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242 956,2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221 344,9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(ямочный ремонт асфальтового покрытия дворовых территорий)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6 999,0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26 763,2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26 763,2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23 400,0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18 859,7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(создание и ремонт пешеходных коммуникаций)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19 660,0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6 577,0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6 463,1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635 592,0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(реализация проектов граждан, сформированных в рамках практик инициативного бюджетирования)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7 044,6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3 336,8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2 438,7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46 090,0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19 752,8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(проведение работ по капитальному ремонту зданий региональных (муниципальных) общеобразовательных организаций)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58 754,5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279 723,1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210 040,8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2 775,9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2 775,9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(оснащение отремонтированных зданий общеобразовательных организаций средствами обучения и воспитания)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26 284,3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15 505,0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14 115,6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(благоустройство лесопарковых зон)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185 271,9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184 441,9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18 000,0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a:t>
                      </a:r>
                      <a:r>
                        <a:rPr lang="ru-RU" sz="900" b="0" i="0" u="none" strike="noStrike" dirty="0" err="1">
                          <a:solidFill>
                            <a:srgbClr val="000000"/>
                          </a:solidFill>
                          <a:latin typeface="Times New Roman"/>
                        </a:rPr>
                        <a:t>софинансирование</a:t>
                      </a:r>
                      <a:r>
                        <a:rPr lang="ru-RU" sz="900" b="0" i="0" u="none" strike="noStrike" dirty="0">
                          <a:solidFill>
                            <a:srgbClr val="000000"/>
                          </a:solidFill>
                          <a:latin typeface="Times New Roman"/>
                        </a:rPr>
                        <a:t> расходов на организацию деятельности многофункциональных центров предоставления государственных и муниципальных услуг)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20 239,0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3 726,0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991,9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(благоустройство территорий муниципальных общеобразовательных организаций, в зданиях которых выполнен капитальный ремонт)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5 520,5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16 076,5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15 690,6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8 838,6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(создание доступной среды в муниципальных учреждениях культуры)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8 258,4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dirty="0">
                          <a:solidFill>
                            <a:srgbClr val="000000"/>
                          </a:solidFill>
                          <a:latin typeface="Times New Roman"/>
                        </a:rPr>
                        <a:t>Прочие субсидии бюджетам городских округов (создание доступной среды в муниципальных учреждениях дополнительного образования сферы культуры</a:t>
                      </a:r>
                      <a:br>
                        <a:rPr lang="ru-RU" sz="900" b="0" i="0" u="none" strike="noStrike" dirty="0">
                          <a:solidFill>
                            <a:srgbClr val="000000"/>
                          </a:solidFill>
                          <a:latin typeface="Times New Roman"/>
                        </a:rPr>
                      </a:br>
                      <a:r>
                        <a:rPr lang="ru-RU" sz="900" b="0" i="0" u="none" strike="noStrike" dirty="0">
                          <a:solidFill>
                            <a:srgbClr val="000000"/>
                          </a:solidFill>
                          <a:latin typeface="Times New Roman"/>
                        </a:rPr>
                        <a:t>(неконкурсная)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254 593,8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291,7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291,7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213 278,5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497 649,9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848600" cy="940966"/>
          </a:xfrm>
          <a:effectLst/>
        </p:spPr>
        <p:txBody>
          <a:bodyPr>
            <a:noAutofit/>
          </a:bodyPr>
          <a:lstStyle/>
          <a:p>
            <a:pPr algn="ctr"/>
            <a:r>
              <a:rPr lang="ru-RU" sz="28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Уважаемые жители городского округа Электросталь Московской области!</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179512" y="2348880"/>
            <a:ext cx="8749480" cy="3960440"/>
          </a:xfrm>
        </p:spPr>
        <p:txBody>
          <a:bodyPr>
            <a:normAutofit/>
          </a:bodyPr>
          <a:lstStyle/>
          <a:p>
            <a:pPr marL="0" indent="355600" algn="just">
              <a:buNone/>
            </a:pPr>
            <a:r>
              <a:rPr lang="ru-RU" sz="1300" dirty="0" smtClean="0">
                <a:ln>
                  <a:solidFill>
                    <a:schemeClr val="tx1"/>
                  </a:solidFill>
                </a:ln>
              </a:rPr>
              <a:t>Предлагаем Вашему вниманию "Бюджет для граждан", подготовленный на основе показателей бюджета городского округа Электросталь Московской области по итогам 2023 года, решения Совета депутатов городского округа Электросталь Московской области от 27.03.2024 № 338/50 «О проведении публичных слушаний по обсуждению проекта  решения Совета депутатов городского округа Электросталь Московской области «Об исполнении бюджета городского округа Электросталь Московской области за 2023 год»</a:t>
            </a:r>
          </a:p>
          <a:p>
            <a:pPr marL="0" indent="355600" algn="just">
              <a:buNone/>
            </a:pPr>
            <a:r>
              <a:rPr lang="ru-RU" sz="1300" dirty="0" smtClean="0">
                <a:ln>
                  <a:solidFill>
                    <a:schemeClr val="tx1"/>
                  </a:solidFill>
                </a:ln>
              </a:rPr>
              <a:t>Представленная информация в доступной форме рассказывает широкому кругу лиц о бюджетной системе и бюджете городского округа и его основных показателях, ведь жители города, являясь налогоплательщиками, потребителями государственных и муниципальных услуг и, по сути, источником правовых норм, которые закрепляют формат распределения общественных благ, должны быть уверены в том, что передаваемые ими в распоряжение городского округа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a:p>
            <a:pPr marL="0" indent="355600" algn="just">
              <a:buNone/>
            </a:pPr>
            <a:endParaRPr lang="ru-RU" sz="1400" dirty="0" smtClean="0">
              <a:ln>
                <a:solidFill>
                  <a:schemeClr val="tx1"/>
                </a:solidFill>
              </a:ln>
            </a:endParaRPr>
          </a:p>
          <a:p>
            <a:pPr marL="0" indent="355600" algn="just">
              <a:buNone/>
            </a:pPr>
            <a:endParaRPr lang="ru-RU" sz="1800" dirty="0"/>
          </a:p>
        </p:txBody>
      </p:sp>
      <p:sp>
        <p:nvSpPr>
          <p:cNvPr id="6" name="TextBox 5"/>
          <p:cNvSpPr txBox="1"/>
          <p:nvPr/>
        </p:nvSpPr>
        <p:spPr>
          <a:xfrm>
            <a:off x="4860032" y="5157192"/>
            <a:ext cx="2808312" cy="954107"/>
          </a:xfrm>
          <a:prstGeom prst="rect">
            <a:avLst/>
          </a:prstGeom>
          <a:noFill/>
        </p:spPr>
        <p:txBody>
          <a:bodyPr wrap="square" rtlCol="0">
            <a:spAutoFit/>
          </a:bodyPr>
          <a:lstStyle/>
          <a:p>
            <a:r>
              <a:rPr lang="ru-RU" sz="1400" dirty="0" smtClean="0"/>
              <a:t>Председатель Совета депутатов городского округа Электросталь</a:t>
            </a:r>
          </a:p>
          <a:p>
            <a:endParaRPr lang="ru-RU" sz="1400" dirty="0" smtClean="0"/>
          </a:p>
          <a:p>
            <a:pPr fontAlgn="base"/>
            <a:r>
              <a:rPr lang="ru-RU" sz="1400" dirty="0" smtClean="0"/>
              <a:t>Мироничев Олег Иванович</a:t>
            </a:r>
          </a:p>
        </p:txBody>
      </p:sp>
      <p:sp>
        <p:nvSpPr>
          <p:cNvPr id="7" name="TextBox 6"/>
          <p:cNvSpPr txBox="1"/>
          <p:nvPr/>
        </p:nvSpPr>
        <p:spPr>
          <a:xfrm>
            <a:off x="1619672" y="5157192"/>
            <a:ext cx="3168352" cy="1169551"/>
          </a:xfrm>
          <a:prstGeom prst="rect">
            <a:avLst/>
          </a:prstGeom>
          <a:noFill/>
        </p:spPr>
        <p:txBody>
          <a:bodyPr wrap="square" rtlCol="0">
            <a:spAutoFit/>
          </a:bodyPr>
          <a:lstStyle/>
          <a:p>
            <a:r>
              <a:rPr lang="ru-RU" sz="1400" dirty="0" smtClean="0"/>
              <a:t>Глава городского округа </a:t>
            </a:r>
          </a:p>
          <a:p>
            <a:r>
              <a:rPr lang="ru-RU" sz="1400" dirty="0" smtClean="0"/>
              <a:t>Электросталь</a:t>
            </a:r>
          </a:p>
          <a:p>
            <a:endParaRPr lang="ru-RU" sz="1400" dirty="0" smtClean="0"/>
          </a:p>
          <a:p>
            <a:r>
              <a:rPr lang="ru-RU" sz="1400" dirty="0" smtClean="0"/>
              <a:t>Волкова Инна Юрьевна</a:t>
            </a:r>
          </a:p>
          <a:p>
            <a:endParaRPr lang="ru-RU" sz="1400" dirty="0" smtClean="0"/>
          </a:p>
        </p:txBody>
      </p:sp>
      <p:pic>
        <p:nvPicPr>
          <p:cNvPr id="15" name="Picture 8" descr="C:\Users\Александр\Downloads\01.jpg"/>
          <p:cNvPicPr>
            <a:picLocks noChangeAspect="1" noChangeArrowheads="1"/>
          </p:cNvPicPr>
          <p:nvPr/>
        </p:nvPicPr>
        <p:blipFill>
          <a:blip r:embed="rId2"/>
          <a:srcRect/>
          <a:stretch>
            <a:fillRect/>
          </a:stretch>
        </p:blipFill>
        <p:spPr bwMode="auto">
          <a:xfrm>
            <a:off x="8028000" y="1124744"/>
            <a:ext cx="1080120" cy="1224136"/>
          </a:xfrm>
          <a:prstGeom prst="rect">
            <a:avLst/>
          </a:prstGeom>
          <a:noFill/>
        </p:spPr>
      </p:pic>
      <p:pic>
        <p:nvPicPr>
          <p:cNvPr id="16" name="Picture 11" descr="C:\Users\Александр\Downloads\21268_20161013_230836t.jpg"/>
          <p:cNvPicPr>
            <a:picLocks noChangeAspect="1" noChangeArrowheads="1"/>
          </p:cNvPicPr>
          <p:nvPr/>
        </p:nvPicPr>
        <p:blipFill>
          <a:blip r:embed="rId3"/>
          <a:srcRect/>
          <a:stretch>
            <a:fillRect/>
          </a:stretch>
        </p:blipFill>
        <p:spPr bwMode="auto">
          <a:xfrm>
            <a:off x="4283968" y="1124744"/>
            <a:ext cx="864096" cy="1224136"/>
          </a:xfrm>
          <a:prstGeom prst="rect">
            <a:avLst/>
          </a:prstGeom>
          <a:noFill/>
        </p:spPr>
      </p:pic>
      <p:pic>
        <p:nvPicPr>
          <p:cNvPr id="17" name="Picture 13" descr="C:\Users\Александр\Downloads\images (6).jpg"/>
          <p:cNvPicPr>
            <a:picLocks noChangeAspect="1" noChangeArrowheads="1"/>
          </p:cNvPicPr>
          <p:nvPr/>
        </p:nvPicPr>
        <p:blipFill>
          <a:blip r:embed="rId4"/>
          <a:srcRect/>
          <a:stretch>
            <a:fillRect/>
          </a:stretch>
        </p:blipFill>
        <p:spPr bwMode="auto">
          <a:xfrm>
            <a:off x="6804248" y="1124744"/>
            <a:ext cx="1152128" cy="1224136"/>
          </a:xfrm>
          <a:prstGeom prst="rect">
            <a:avLst/>
          </a:prstGeom>
          <a:noFill/>
        </p:spPr>
      </p:pic>
      <p:pic>
        <p:nvPicPr>
          <p:cNvPr id="18" name="Picture 14" descr="C:\Users\Александр\Downloads\завод.bmp"/>
          <p:cNvPicPr>
            <a:picLocks noChangeAspect="1" noChangeArrowheads="1"/>
          </p:cNvPicPr>
          <p:nvPr/>
        </p:nvPicPr>
        <p:blipFill>
          <a:blip r:embed="rId5"/>
          <a:srcRect/>
          <a:stretch>
            <a:fillRect/>
          </a:stretch>
        </p:blipFill>
        <p:spPr bwMode="auto">
          <a:xfrm>
            <a:off x="1475656" y="1124744"/>
            <a:ext cx="1512168" cy="1224136"/>
          </a:xfrm>
          <a:prstGeom prst="rect">
            <a:avLst/>
          </a:prstGeom>
          <a:noFill/>
        </p:spPr>
      </p:pic>
      <p:pic>
        <p:nvPicPr>
          <p:cNvPr id="19" name="Picture 15" descr="C:\Users\Александр\Downloads\_29302_1.jpg"/>
          <p:cNvPicPr>
            <a:picLocks noChangeAspect="1" noChangeArrowheads="1"/>
          </p:cNvPicPr>
          <p:nvPr/>
        </p:nvPicPr>
        <p:blipFill>
          <a:blip r:embed="rId6"/>
          <a:srcRect/>
          <a:stretch>
            <a:fillRect/>
          </a:stretch>
        </p:blipFill>
        <p:spPr bwMode="auto">
          <a:xfrm>
            <a:off x="36000" y="1124744"/>
            <a:ext cx="1368152" cy="1224136"/>
          </a:xfrm>
          <a:prstGeom prst="rect">
            <a:avLst/>
          </a:prstGeom>
          <a:noFill/>
        </p:spPr>
      </p:pic>
      <p:pic>
        <p:nvPicPr>
          <p:cNvPr id="20" name="Picture 19" descr="C:\Users\Александр\Downloads\images (7).jpg"/>
          <p:cNvPicPr>
            <a:picLocks noChangeAspect="1" noChangeArrowheads="1"/>
          </p:cNvPicPr>
          <p:nvPr/>
        </p:nvPicPr>
        <p:blipFill>
          <a:blip r:embed="rId7"/>
          <a:srcRect/>
          <a:stretch>
            <a:fillRect/>
          </a:stretch>
        </p:blipFill>
        <p:spPr bwMode="auto">
          <a:xfrm>
            <a:off x="3059832" y="1124744"/>
            <a:ext cx="1152949" cy="1224136"/>
          </a:xfrm>
          <a:prstGeom prst="rect">
            <a:avLst/>
          </a:prstGeom>
          <a:noFill/>
        </p:spPr>
      </p:pic>
      <p:pic>
        <p:nvPicPr>
          <p:cNvPr id="21" name="Picture 20" descr="C:\Users\Александр\Downloads\images (8).jpg"/>
          <p:cNvPicPr>
            <a:picLocks noChangeAspect="1" noChangeArrowheads="1"/>
          </p:cNvPicPr>
          <p:nvPr/>
        </p:nvPicPr>
        <p:blipFill>
          <a:blip r:embed="rId8"/>
          <a:srcRect/>
          <a:stretch>
            <a:fillRect/>
          </a:stretch>
        </p:blipFill>
        <p:spPr bwMode="auto">
          <a:xfrm>
            <a:off x="5220072" y="1124744"/>
            <a:ext cx="1512168" cy="1224136"/>
          </a:xfrm>
          <a:prstGeom prst="rect">
            <a:avLst/>
          </a:prstGeom>
          <a:noFill/>
        </p:spPr>
      </p:pic>
      <p:pic>
        <p:nvPicPr>
          <p:cNvPr id="4" name="Picture 2" descr="E:\usersnew\user\Без названия (1).jpg"/>
          <p:cNvPicPr>
            <a:picLocks noChangeAspect="1" noChangeArrowheads="1"/>
          </p:cNvPicPr>
          <p:nvPr/>
        </p:nvPicPr>
        <p:blipFill>
          <a:blip r:embed="rId9"/>
          <a:srcRect/>
          <a:stretch>
            <a:fillRect/>
          </a:stretch>
        </p:blipFill>
        <p:spPr bwMode="auto">
          <a:xfrm>
            <a:off x="323528" y="4725144"/>
            <a:ext cx="1254685" cy="1872208"/>
          </a:xfrm>
          <a:prstGeom prst="rect">
            <a:avLst/>
          </a:prstGeom>
          <a:noFill/>
        </p:spPr>
      </p:pic>
      <p:pic>
        <p:nvPicPr>
          <p:cNvPr id="22" name="Picture 3" descr="C:\Users\Геннадий\Desktop\Мироничев.jpg"/>
          <p:cNvPicPr>
            <a:picLocks noChangeAspect="1" noChangeArrowheads="1"/>
          </p:cNvPicPr>
          <p:nvPr/>
        </p:nvPicPr>
        <p:blipFill>
          <a:blip r:embed="rId10"/>
          <a:srcRect/>
          <a:stretch>
            <a:fillRect/>
          </a:stretch>
        </p:blipFill>
        <p:spPr bwMode="auto">
          <a:xfrm>
            <a:off x="7456473" y="4864224"/>
            <a:ext cx="1325835" cy="1733128"/>
          </a:xfrm>
          <a:prstGeom prst="rect">
            <a:avLst/>
          </a:prstGeom>
          <a:noFill/>
        </p:spPr>
      </p:pic>
      <p:sp>
        <p:nvSpPr>
          <p:cNvPr id="24" name="Номер слайда 13"/>
          <p:cNvSpPr>
            <a:spLocks noGrp="1"/>
          </p:cNvSpPr>
          <p:nvPr>
            <p:ph type="sldNum" sz="quarter" idx="12"/>
          </p:nvPr>
        </p:nvSpPr>
        <p:spPr>
          <a:xfrm>
            <a:off x="8349552" y="6566488"/>
            <a:ext cx="758952" cy="246888"/>
          </a:xfrm>
        </p:spPr>
        <p:txBody>
          <a:bodyPr/>
          <a:lstStyle/>
          <a:p>
            <a:fld id="{8A4431D5-1B33-458B-8AFD-CECCB0FA18CB}" type="slidenum">
              <a:rPr lang="ru-RU" smtClean="0"/>
              <a:pPr/>
              <a:t>3</a:t>
            </a:fld>
            <a:endParaRPr kumimoji="0" lang="ru-RU"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30</a:t>
            </a:fld>
            <a:endParaRPr kumimoji="0" lang="ru-RU" dirty="0"/>
          </a:p>
        </p:txBody>
      </p:sp>
      <p:graphicFrame>
        <p:nvGraphicFramePr>
          <p:cNvPr id="7" name="Таблица 6"/>
          <p:cNvGraphicFramePr>
            <a:graphicFrameLocks noGrp="1"/>
          </p:cNvGraphicFramePr>
          <p:nvPr/>
        </p:nvGraphicFramePr>
        <p:xfrm>
          <a:off x="107504" y="1124744"/>
          <a:ext cx="8928000" cy="5373177"/>
        </p:xfrm>
        <a:graphic>
          <a:graphicData uri="http://schemas.openxmlformats.org/drawingml/2006/table">
            <a:tbl>
              <a:tblPr/>
              <a:tblGrid>
                <a:gridCol w="4392000"/>
                <a:gridCol w="756000"/>
                <a:gridCol w="756000"/>
                <a:gridCol w="756000"/>
                <a:gridCol w="756000"/>
                <a:gridCol w="756000"/>
                <a:gridCol w="756000"/>
              </a:tblGrid>
              <a:tr h="0">
                <a:tc>
                  <a:txBody>
                    <a:bodyPr/>
                    <a:lstStyle/>
                    <a:p>
                      <a:pPr algn="l" fontAlgn="ctr"/>
                      <a:r>
                        <a:rPr lang="ru-RU" sz="900" b="1" i="0" u="none" strike="noStrike" dirty="0">
                          <a:solidFill>
                            <a:srgbClr val="000000"/>
                          </a:solidFill>
                          <a:latin typeface="Times New Roman"/>
                        </a:rPr>
                        <a:t>Субвенции бюджетам бюджетной системы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2 275 937,0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2 284 184,0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2 292 405,6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2 369 360,4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2 369 825,5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2 353 681,5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0">
                <a:tc>
                  <a:txBody>
                    <a:bodyPr/>
                    <a:lstStyle/>
                    <a:p>
                      <a:pPr algn="l" fontAlgn="ctr"/>
                      <a:r>
                        <a:rPr lang="ru-RU" sz="900" b="0" i="0" u="none" strike="noStrike">
                          <a:solidFill>
                            <a:srgbClr val="000000"/>
                          </a:solidFill>
                          <a:latin typeface="Times New Roman"/>
                        </a:rPr>
                        <a:t>Субвенции бюджетам городских округов на выполнение  передаваемых полномочий субъектов Российской Федерации (обеспечение переданных полномочий по временному хранению, комплектованию, учету и использованию архивных документов, относящихся к собственности Московской области и временно хранящихся в муниципальных архивах)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55 743,0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1 523,0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1 523,0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6 616,0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6 663,0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6 701,0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0">
                <a:tc>
                  <a:txBody>
                    <a:bodyPr/>
                    <a:lstStyle/>
                    <a:p>
                      <a:pPr algn="l" fontAlgn="ctr"/>
                      <a:r>
                        <a:rPr lang="ru-RU" sz="900" b="0" i="0" u="none" strike="noStrike">
                          <a:solidFill>
                            <a:srgbClr val="000000"/>
                          </a:solidFill>
                          <a:latin typeface="Times New Roman"/>
                        </a:rPr>
                        <a:t>Субвенции бюджетам городских округов на выполнение  передаваемых полномочий субъектов Российской Федерации (создание комиссий по делам несовершеннолетних и защите их прав муниципальных образований Московской области)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5 807,0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5 763,8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3 178,0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3 175,0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3 175,0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0">
                <a:tc>
                  <a:txBody>
                    <a:bodyPr/>
                    <a:lstStyle/>
                    <a:p>
                      <a:pPr algn="l" fontAlgn="ctr"/>
                      <a:r>
                        <a:rPr lang="ru-RU" sz="900" b="0" i="0" u="none" strike="noStrike">
                          <a:solidFill>
                            <a:srgbClr val="000000"/>
                          </a:solidFill>
                          <a:latin typeface="Times New Roman"/>
                        </a:rPr>
                        <a:t>Субвенции бюджетам городских округов на выполнение  передаваемых полномочий субъектов Российской Федерации (организация мероприятий при осуществлении деятельности по обращению с собаками без владельцев)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5 689,0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2 929,0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2 929,0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1 205,0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1 205,0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1 205,0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0">
                <a:tc>
                  <a:txBody>
                    <a:bodyPr/>
                    <a:lstStyle/>
                    <a:p>
                      <a:pPr algn="l" fontAlgn="ctr"/>
                      <a:r>
                        <a:rPr lang="ru-RU" sz="900" b="0" i="0" u="none" strike="noStrike">
                          <a:solidFill>
                            <a:srgbClr val="000000"/>
                          </a:solidFill>
                          <a:latin typeface="Times New Roman"/>
                        </a:rPr>
                        <a:t>Субвенции бюджетам городских округов на выполнение  передаваемых полномочий субъектов Российской Федерации  (создание административных комиссий, уполномоченных рассматривать дела об административных правонарушениях в сфере благоустройства)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3 034,0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232,5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0">
                <a:tc>
                  <a:txBody>
                    <a:bodyPr/>
                    <a:lstStyle/>
                    <a:p>
                      <a:pPr algn="l" fontAlgn="ctr"/>
                      <a:r>
                        <a:rPr lang="ru-RU" sz="900" b="0" i="0" u="none" strike="noStrike">
                          <a:solidFill>
                            <a:srgbClr val="000000"/>
                          </a:solidFill>
                          <a:latin typeface="Times New Roman"/>
                        </a:rPr>
                        <a:t>Субвенции бюджетам городских округов на выполнение  передаваемых полномочий субъектов Российской Федерации  (компенсация проезда к месту учебы и обратно отдельным категориям обучающихся по очной форме обучения муниципальных общеобразовательных организаций)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1 163,0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0">
                <a:tc>
                  <a:txBody>
                    <a:bodyPr/>
                    <a:lstStyle/>
                    <a:p>
                      <a:pPr algn="l" fontAlgn="ctr"/>
                      <a:r>
                        <a:rPr lang="ru-RU" sz="900" b="0" i="0" u="none" strike="noStrike">
                          <a:solidFill>
                            <a:srgbClr val="000000"/>
                          </a:solidFill>
                          <a:latin typeface="Times New Roman"/>
                        </a:rPr>
                        <a:t>Субвенции бюджетам городских округов на выполнение  передаваемых полномочий субъектов Российской Федерации  (организации деятельности по сбору (в том числе раздельному сбору), транспортированию, обработке, утилизации отходов, в том числе бытового мусора, на лесных участках в составе земель лесного фонда, не предоставленных гражданам и юридическим лицам)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5 012,0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5 012,0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5 012,0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0">
                <a:tc>
                  <a:txBody>
                    <a:bodyPr/>
                    <a:lstStyle/>
                    <a:p>
                      <a:pPr algn="l" fontAlgn="ctr"/>
                      <a:r>
                        <a:rPr lang="ru-RU" sz="900" b="0" i="0" u="none" strike="noStrike" dirty="0">
                          <a:solidFill>
                            <a:srgbClr val="000000"/>
                          </a:solidFill>
                          <a:latin typeface="Times New Roman"/>
                        </a:rPr>
                        <a:t>Субвенции бюджетам городских округов на выполнение передаваемых полномочий субъектов Российской Федерации (осуществление переданных органам местного самоуправления полномочий по региональному государственному жилищному контролю (надзору) за соблюдением гражданами требований правил пользования газом)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1 093,0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1 068,7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37 212,0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37 212,0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37 212,0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40167">
                <a:tc>
                  <a:txBody>
                    <a:bodyPr/>
                    <a:lstStyle/>
                    <a:p>
                      <a:pPr algn="l" fontAlgn="ctr"/>
                      <a:r>
                        <a:rPr lang="ru-RU" sz="900" b="0" i="0" u="none" strike="noStrike" dirty="0">
                          <a:solidFill>
                            <a:srgbClr val="000000"/>
                          </a:solidFill>
                          <a:latin typeface="Times New Roman"/>
                        </a:rPr>
                        <a:t>Субвенции бюджетам городских округов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45 618,0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43 904,0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55 481,0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55 481,0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39 630,0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40167">
                <a:tc>
                  <a:txBody>
                    <a:bodyPr/>
                    <a:lstStyle/>
                    <a:p>
                      <a:pPr algn="l" fontAlgn="ctr"/>
                      <a:r>
                        <a:rPr lang="ru-RU" sz="900" b="0" i="0" u="none" strike="noStrike">
                          <a:solidFill>
                            <a:srgbClr val="000000"/>
                          </a:solidFill>
                          <a:latin typeface="Times New Roman"/>
                        </a:rPr>
                        <a:t>Субвенции бюджетам городских округов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39 808,0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64 852,0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62 623,0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11 975,0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12 396,6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12 396,6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40167">
                <a:tc>
                  <a:txBody>
                    <a:bodyPr/>
                    <a:lstStyle/>
                    <a:p>
                      <a:pPr algn="l" fontAlgn="ctr"/>
                      <a:r>
                        <a:rPr lang="ru-RU" sz="900" b="0" i="0" u="none" strike="noStrike" dirty="0">
                          <a:solidFill>
                            <a:srgbClr val="000000"/>
                          </a:solidFill>
                          <a:latin typeface="Times New Roman"/>
                        </a:rPr>
                        <a:t>Субвенции бюджетам городских округов на осуществление первичного воинского учета органами местного самоуправления поселений, муниципальных и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42 451,0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11 462,5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11 452,3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31</a:t>
            </a:fld>
            <a:endParaRPr kumimoji="0" lang="ru-RU" dirty="0"/>
          </a:p>
        </p:txBody>
      </p:sp>
      <p:graphicFrame>
        <p:nvGraphicFramePr>
          <p:cNvPr id="7" name="Таблица 6"/>
          <p:cNvGraphicFramePr>
            <a:graphicFrameLocks noGrp="1"/>
          </p:cNvGraphicFramePr>
          <p:nvPr/>
        </p:nvGraphicFramePr>
        <p:xfrm>
          <a:off x="107504" y="1124744"/>
          <a:ext cx="8928000" cy="5572125"/>
        </p:xfrm>
        <a:graphic>
          <a:graphicData uri="http://schemas.openxmlformats.org/drawingml/2006/table">
            <a:tbl>
              <a:tblPr/>
              <a:tblGrid>
                <a:gridCol w="4392000"/>
                <a:gridCol w="756000"/>
                <a:gridCol w="756000"/>
                <a:gridCol w="756000"/>
                <a:gridCol w="756000"/>
                <a:gridCol w="756000"/>
                <a:gridCol w="756000"/>
              </a:tblGrid>
              <a:tr h="108000">
                <a:tc>
                  <a:txBody>
                    <a:bodyPr/>
                    <a:lstStyle/>
                    <a:p>
                      <a:pPr algn="l" fontAlgn="ctr"/>
                      <a:r>
                        <a:rPr lang="ru-RU" sz="900" b="0" i="0" u="none" strike="noStrike" dirty="0">
                          <a:solidFill>
                            <a:srgbClr val="000000"/>
                          </a:solidFill>
                          <a:latin typeface="Times New Roman"/>
                        </a:rPr>
                        <a:t>Субвенции бюджетам городских округов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10 540,0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7 119,0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7 119,0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5 733,0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Субвенции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1 552,0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7 505,5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7 505,5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50 817,0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50 817,0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51 872,0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Субвенции бюдетам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51 560,0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51 872,0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51 872,0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1" i="0" u="none" strike="noStrike">
                          <a:solidFill>
                            <a:srgbClr val="000000"/>
                          </a:solidFill>
                          <a:latin typeface="Times New Roman"/>
                        </a:rPr>
                        <a:t>Прочие субвенции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2 063 089,7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2 090 177,0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2 102 448,2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2 189 344,0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2 189 344,0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2 189 344,0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Прочие субвенции бюджетам городских округов (осуществление переданных полномочий Московской области по транспортировке в морг, включая погрузоразгрузочные работы, с мест обнаружения или происшествия умерших для производства судебно-медицинской экспертизы)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805,0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1 469,0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1 469,0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1 469,0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Прочие субвенции бюджетам городских округов (осуществление государственных полномочий Московской области в области земельных отношений)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494,0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3 093,0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2 980,6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18 618,0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18 618,0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18 618,0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8000">
                <a:tc>
                  <a:txBody>
                    <a:bodyPr/>
                    <a:lstStyle/>
                    <a:p>
                      <a:pPr algn="l" fontAlgn="ctr"/>
                      <a:r>
                        <a:rPr lang="ru-RU" sz="900" b="0" i="0" u="none" strike="noStrike">
                          <a:solidFill>
                            <a:srgbClr val="000000"/>
                          </a:solidFill>
                          <a:latin typeface="Times New Roman"/>
                        </a:rPr>
                        <a:t>Прочие субвенции бюджетам городских округов ( финансовое обеспечение получения гражданами дошкольного образования в частных дошкольных образовательных организациях,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и обеспечение питанием отдельных категорий обучающихся по очной форме обучения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17 493,0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17 250,6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2 169 257,0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2 169 257,0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a:solidFill>
                            <a:srgbClr val="000000"/>
                          </a:solidFill>
                          <a:latin typeface="Times New Roman"/>
                        </a:rPr>
                        <a:t>2 169 257,0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2000">
                <a:tc>
                  <a:txBody>
                    <a:bodyPr/>
                    <a:lstStyle/>
                    <a:p>
                      <a:pPr algn="l" fontAlgn="ctr"/>
                      <a:r>
                        <a:rPr lang="ru-RU" sz="900" b="0" i="0" u="none" strike="noStrike" dirty="0">
                          <a:solidFill>
                            <a:srgbClr val="000000"/>
                          </a:solidFill>
                          <a:latin typeface="Times New Roman"/>
                        </a:rPr>
                        <a:t>Прочие субвенции бюджетам городских округов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1 991 045,0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2 067 989,0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2 080 820,0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2000">
                <a:tc>
                  <a:txBody>
                    <a:bodyPr/>
                    <a:lstStyle/>
                    <a:p>
                      <a:pPr algn="l" fontAlgn="ctr"/>
                      <a:r>
                        <a:rPr lang="ru-RU" sz="900" b="0" i="0" u="none" strike="noStrike">
                          <a:solidFill>
                            <a:srgbClr val="000000"/>
                          </a:solidFill>
                          <a:latin typeface="Times New Roman"/>
                        </a:rPr>
                        <a:t>Прочие субвенции бюджетам городских округов (осуществление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15 605,0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797,0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797,0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1" cy="707886"/>
          </a:xfrm>
          <a:prstGeom prst="rect">
            <a:avLst/>
          </a:prstGeom>
        </p:spPr>
        <p:txBody>
          <a:bodyPr wrap="square">
            <a:spAutoFit/>
          </a:bodyPr>
          <a:lstStyle/>
          <a:p>
            <a:pPr algn="ctr"/>
            <a:r>
              <a:rPr lang="ru-RU"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об объеме и структуре налоговых и неналоговых доходов, а также межбюджетных трансфертах, в динамике 2022 - 2026 годов, тыс.руб.</a:t>
            </a:r>
            <a:endParaRPr lang="ru-RU" sz="2000" b="1" dirty="0">
              <a:ln w="12700">
                <a:solidFill>
                  <a:schemeClr val="tx2">
                    <a:satMod val="155000"/>
                  </a:schemeClr>
                </a:solidFill>
                <a:prstDash val="solid"/>
              </a:ln>
              <a:solidFill>
                <a:schemeClr val="tx2"/>
              </a:solidFill>
            </a:endParaRPr>
          </a:p>
        </p:txBody>
      </p:sp>
      <p:sp>
        <p:nvSpPr>
          <p:cNvPr id="10" name="Выноска 1 9"/>
          <p:cNvSpPr/>
          <p:nvPr/>
        </p:nvSpPr>
        <p:spPr>
          <a:xfrm>
            <a:off x="2339752" y="4221088"/>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p:txBody>
      </p:sp>
      <p:sp>
        <p:nvSpPr>
          <p:cNvPr id="11" name="Выноска 1 10"/>
          <p:cNvSpPr/>
          <p:nvPr/>
        </p:nvSpPr>
        <p:spPr>
          <a:xfrm>
            <a:off x="2123728" y="5157192"/>
            <a:ext cx="1728192" cy="360040"/>
          </a:xfrm>
          <a:prstGeom prst="borderCallout1">
            <a:avLst>
              <a:gd name="adj1" fmla="val 43919"/>
              <a:gd name="adj2" fmla="val 106831"/>
              <a:gd name="adj3" fmla="val 199445"/>
              <a:gd name="adj4" fmla="val 1431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p:txBody>
      </p:sp>
      <p:sp>
        <p:nvSpPr>
          <p:cNvPr id="26" name="Номер слайда 25"/>
          <p:cNvSpPr>
            <a:spLocks noGrp="1"/>
          </p:cNvSpPr>
          <p:nvPr>
            <p:ph type="sldNum" sz="quarter" idx="12"/>
          </p:nvPr>
        </p:nvSpPr>
        <p:spPr/>
        <p:txBody>
          <a:bodyPr/>
          <a:lstStyle/>
          <a:p>
            <a:fld id="{8A4431D5-1B33-458B-8AFD-CECCB0FA18CB}" type="slidenum">
              <a:rPr lang="ru-RU" smtClean="0"/>
              <a:pPr/>
              <a:t>32</a:t>
            </a:fld>
            <a:endParaRPr kumimoji="0" lang="ru-RU" dirty="0"/>
          </a:p>
        </p:txBody>
      </p:sp>
      <p:graphicFrame>
        <p:nvGraphicFramePr>
          <p:cNvPr id="7" name="Таблица 6"/>
          <p:cNvGraphicFramePr>
            <a:graphicFrameLocks noGrp="1"/>
          </p:cNvGraphicFramePr>
          <p:nvPr/>
        </p:nvGraphicFramePr>
        <p:xfrm>
          <a:off x="107504" y="1124744"/>
          <a:ext cx="8928000" cy="5227320"/>
        </p:xfrm>
        <a:graphic>
          <a:graphicData uri="http://schemas.openxmlformats.org/drawingml/2006/table">
            <a:tbl>
              <a:tblPr/>
              <a:tblGrid>
                <a:gridCol w="4392000"/>
                <a:gridCol w="756000"/>
                <a:gridCol w="756000"/>
                <a:gridCol w="756000"/>
                <a:gridCol w="756000"/>
                <a:gridCol w="756000"/>
                <a:gridCol w="756000"/>
              </a:tblGrid>
              <a:tr h="72000">
                <a:tc>
                  <a:txBody>
                    <a:bodyPr/>
                    <a:lstStyle/>
                    <a:p>
                      <a:pPr algn="l" fontAlgn="ctr"/>
                      <a:r>
                        <a:rPr lang="ru-RU" sz="900" b="1" i="0" u="none" strike="noStrike" dirty="0">
                          <a:solidFill>
                            <a:srgbClr val="000000"/>
                          </a:solidFill>
                          <a:latin typeface="Times New Roman"/>
                        </a:rPr>
                        <a:t>Иные межбюджетные трансферты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55 337,7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21 166,3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26 615,8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Межбюджетные трансферты, передаваемые бюджетам городских округов на создание модельных муниципальных библиотек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2 416,0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Межбюджетные трансферты, передаваемые бюджетам городских округов на поддержку отрасли культуры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52 921,7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1" i="0" u="none" strike="noStrike" dirty="0">
                          <a:solidFill>
                            <a:srgbClr val="000000"/>
                          </a:solidFill>
                          <a:latin typeface="Times New Roman"/>
                        </a:rPr>
                        <a:t>Прочие межбюджетные трансферты, передаваемые бюджетам  городских округов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16 033,0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21 482,5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Прочие межбюджетные трансферты, передаваемые бюджетам  городских округов (финансовое обеспечение расходов в связи с освобождением семей отдельных категорий граждан от платы, взимаемой за присмотр и уход за ребенком в муниципальных образовательных организациях в Московской области, реализующих программы дошкольного образования)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3 479,0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3 033,5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Прочие межбюджетные трансферты, передаваемые бюджетам  городских округов (предоставление детям отдельных категорий граждан права бесплатного посещения занятий по дополнительным образовательным программам, реализуемым на платной основе в муниципальных образовательных организациях)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Прочие межбюджетные трансферты, передаваемые бюджетам  городских округов (финансирование организаций дополнительного образования сферы культуры, направленное на социальную поддержку одаренных детей)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Прочие межбюджетные трансферты, передаваемые бюджетам  городских округов (сохранение достигнутого уровня заработной платы работников муниципальных учреждений культуры)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9 996,0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9 996,0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Прочие межбюджетные трансферты, передаваемые бюджетам  городских округов (сохранение достигнутого уровня заработной платы отдельных категорий работников в сферах здравоохранения, культуры)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1 003,0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1 377,0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Прочие межбюджетные трансферты, передаваемые бюджетам  городских округов (сохранение достигнутого уровня заработной платы отдельных категорий работников организаций дополнительного образования сферы физической культуры и спорта)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5 521,0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1" i="0" u="none" strike="noStrike" dirty="0">
                          <a:solidFill>
                            <a:srgbClr val="000000"/>
                          </a:solidFill>
                          <a:latin typeface="Times New Roman"/>
                        </a:rPr>
                        <a:t>ПРОЧИЕ БЕЗВОЗМЕЗДНЫЕ ПОСТУПЛЕНИЯ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Прочие безвозмездные поступления в бюджеты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5 000,0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1" i="0" u="none" strike="noStrike" dirty="0">
                          <a:solidFill>
                            <a:srgbClr val="000000"/>
                          </a:solidFill>
                          <a:latin typeface="Times New Roman"/>
                        </a:rPr>
                        <a:t>Возврат остатков субсидий, субвенций и иных межбюджетных трансфертов, имеющих целевое назначение, прошлых лет из бюджетов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-13 261,0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-64 227,7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Возврат остатков иных межбюджетных трансфертов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из бюджетов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-1 655,9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-1 695,6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l" fontAlgn="ctr"/>
                      <a:r>
                        <a:rPr lang="ru-RU" sz="900" b="0" i="0" u="none" strike="noStrike" dirty="0">
                          <a:solidFill>
                            <a:srgbClr val="000000"/>
                          </a:solidFill>
                          <a:latin typeface="Times New Roman"/>
                        </a:rPr>
                        <a:t>Возврат остатков субсидий, субвенций и иных межбюджетных трансфертов, имеющих целевое назначение, прошлых лет из бюджетов городских округов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a:solidFill>
                            <a:srgbClr val="000000"/>
                          </a:solidFill>
                          <a:latin typeface="Times New Roman"/>
                        </a:rPr>
                        <a:t>-11 605,1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-62 532,1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0" i="0" u="none" strike="noStrike" dirty="0" smtClean="0">
                          <a:solidFill>
                            <a:srgbClr val="000000"/>
                          </a:solidFill>
                          <a:latin typeface="Times New Roman"/>
                        </a:rPr>
                        <a:t>0,0</a:t>
                      </a:r>
                      <a:endParaRPr lang="ru-RU" sz="9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2000">
                <a:tc>
                  <a:txBody>
                    <a:bodyPr/>
                    <a:lstStyle/>
                    <a:p>
                      <a:pPr algn="ctr" fontAlgn="ctr"/>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ИТОГО:</a:t>
                      </a:r>
                      <a:endParaRPr lang="ru-RU" sz="9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6 550 795,6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7 921 732,2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8 614 505,7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1" i="0" u="none" strike="noStrike">
                          <a:solidFill>
                            <a:srgbClr val="000000"/>
                          </a:solidFill>
                          <a:latin typeface="Times New Roman"/>
                        </a:rPr>
                        <a:t>7 764 643,1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a:solidFill>
                            <a:srgbClr val="000000"/>
                          </a:solidFill>
                          <a:latin typeface="Times New Roman"/>
                        </a:rPr>
                        <a:t>7 726 462,9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900" b="1" i="0" u="none" strike="noStrike" dirty="0">
                          <a:solidFill>
                            <a:srgbClr val="000000"/>
                          </a:solidFill>
                          <a:latin typeface="Times New Roman"/>
                        </a:rPr>
                        <a:t>11 099 701,7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cs typeface="Arial Cyr" pitchFamily="34" charset="0"/>
              </a:rPr>
              <a:t>Структура налоговых доходов бюджета городского округа на 2023 год, млн. руб., %.</a:t>
            </a: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2" name="Номер слайда 11"/>
          <p:cNvSpPr>
            <a:spLocks noGrp="1"/>
          </p:cNvSpPr>
          <p:nvPr>
            <p:ph type="sldNum" sz="quarter" idx="12"/>
          </p:nvPr>
        </p:nvSpPr>
        <p:spPr/>
        <p:txBody>
          <a:bodyPr/>
          <a:lstStyle/>
          <a:p>
            <a:fld id="{8A4431D5-1B33-458B-8AFD-CECCB0FA18CB}" type="slidenum">
              <a:rPr lang="ru-RU" smtClean="0"/>
              <a:pPr/>
              <a:t>33</a:t>
            </a:fld>
            <a:endParaRPr kumimoji="0" lang="ru-RU" dirty="0"/>
          </a:p>
        </p:txBody>
      </p:sp>
      <p:graphicFrame>
        <p:nvGraphicFramePr>
          <p:cNvPr id="7" name="Диаграмма 6"/>
          <p:cNvGraphicFramePr/>
          <p:nvPr>
            <p:extLst>
              <p:ext uri="{D42A27DB-BD31-4B8C-83A1-F6EECF244321}">
                <p14:modId xmlns="" xmlns:p14="http://schemas.microsoft.com/office/powerpoint/2010/main" val="2859623480"/>
              </p:ext>
            </p:extLst>
          </p:nvPr>
        </p:nvGraphicFramePr>
        <p:xfrm>
          <a:off x="-540568" y="1196752"/>
          <a:ext cx="9684568" cy="5760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686800" cy="838200"/>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cs typeface="Arial Cyr" pitchFamily="34" charset="0"/>
              </a:rPr>
              <a:t>Структура неналоговых доходов бюджета городского округа на 2023 год, млн. руб., %.</a:t>
            </a: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Номер слайда 12"/>
          <p:cNvSpPr>
            <a:spLocks noGrp="1"/>
          </p:cNvSpPr>
          <p:nvPr>
            <p:ph type="sldNum" sz="quarter" idx="12"/>
          </p:nvPr>
        </p:nvSpPr>
        <p:spPr/>
        <p:txBody>
          <a:bodyPr/>
          <a:lstStyle/>
          <a:p>
            <a:fld id="{8A4431D5-1B33-458B-8AFD-CECCB0FA18CB}" type="slidenum">
              <a:rPr lang="ru-RU" smtClean="0"/>
              <a:pPr/>
              <a:t>34</a:t>
            </a:fld>
            <a:endParaRPr kumimoji="0" lang="ru-RU" dirty="0"/>
          </a:p>
        </p:txBody>
      </p:sp>
      <p:graphicFrame>
        <p:nvGraphicFramePr>
          <p:cNvPr id="7" name="Диаграмма 6"/>
          <p:cNvGraphicFramePr/>
          <p:nvPr>
            <p:extLst>
              <p:ext uri="{D42A27DB-BD31-4B8C-83A1-F6EECF244321}">
                <p14:modId xmlns="" xmlns:p14="http://schemas.microsoft.com/office/powerpoint/2010/main" val="629719922"/>
              </p:ext>
            </p:extLst>
          </p:nvPr>
        </p:nvGraphicFramePr>
        <p:xfrm>
          <a:off x="-324544" y="1268760"/>
          <a:ext cx="9468544" cy="56886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01122" cy="778098"/>
          </a:xfrm>
        </p:spPr>
        <p:txBody>
          <a:bodyPr>
            <a:normAutofit fontScale="90000"/>
          </a:bodyPr>
          <a:lstStyle/>
          <a:p>
            <a:pPr algn="ctr"/>
            <a:r>
              <a:rPr lang="ru-RU" sz="27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Мероприятия, нацеленные на мобилизацию доходов в бюджет городского округа</a:t>
            </a:r>
            <a:endParaRPr lang="ru-RU"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2" name="Номер слайда 11"/>
          <p:cNvSpPr>
            <a:spLocks noGrp="1"/>
          </p:cNvSpPr>
          <p:nvPr>
            <p:ph type="sldNum" sz="quarter" idx="12"/>
          </p:nvPr>
        </p:nvSpPr>
        <p:spPr/>
        <p:txBody>
          <a:bodyPr/>
          <a:lstStyle/>
          <a:p>
            <a:fld id="{8A4431D5-1B33-458B-8AFD-CECCB0FA18CB}" type="slidenum">
              <a:rPr lang="ru-RU" smtClean="0"/>
              <a:pPr/>
              <a:t>35</a:t>
            </a:fld>
            <a:endParaRPr kumimoji="0" lang="ru-RU" dirty="0"/>
          </a:p>
        </p:txBody>
      </p:sp>
      <p:graphicFrame>
        <p:nvGraphicFramePr>
          <p:cNvPr id="9" name="Схема 8"/>
          <p:cNvGraphicFramePr/>
          <p:nvPr/>
        </p:nvGraphicFramePr>
        <p:xfrm>
          <a:off x="0" y="1124744"/>
          <a:ext cx="9144000" cy="51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Александр\Downloads\14398.jpg"/>
          <p:cNvPicPr>
            <a:picLocks noChangeAspect="1" noChangeArrowheads="1"/>
          </p:cNvPicPr>
          <p:nvPr/>
        </p:nvPicPr>
        <p:blipFill>
          <a:blip r:embed="rId7"/>
          <a:srcRect/>
          <a:stretch>
            <a:fillRect/>
          </a:stretch>
        </p:blipFill>
        <p:spPr bwMode="auto">
          <a:xfrm>
            <a:off x="3563888" y="5373216"/>
            <a:ext cx="2448272" cy="1334703"/>
          </a:xfrm>
          <a:prstGeom prst="rect">
            <a:avLst/>
          </a:prstGeom>
          <a:noFill/>
        </p:spPr>
      </p:pic>
      <p:pic>
        <p:nvPicPr>
          <p:cNvPr id="1027" name="Picture 3" descr="C:\Users\Александр\Downloads\increase_income.jpg"/>
          <p:cNvPicPr>
            <a:picLocks noChangeAspect="1" noChangeArrowheads="1"/>
          </p:cNvPicPr>
          <p:nvPr/>
        </p:nvPicPr>
        <p:blipFill>
          <a:blip r:embed="rId8"/>
          <a:srcRect/>
          <a:stretch>
            <a:fillRect/>
          </a:stretch>
        </p:blipFill>
        <p:spPr bwMode="auto">
          <a:xfrm>
            <a:off x="6372200" y="5110674"/>
            <a:ext cx="2619541" cy="1702702"/>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88640"/>
            <a:ext cx="8501122" cy="778098"/>
          </a:xfrm>
        </p:spPr>
        <p:txBody>
          <a:bodyPr>
            <a:normAutofit fontScale="90000"/>
          </a:bodyPr>
          <a:lstStyle/>
          <a:p>
            <a:pPr algn="ctr"/>
            <a:r>
              <a:rPr lang="ru-RU" sz="20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Удельный объем налоговых и неналоговых доходов бюджета г.о.Электросталь в расчете на душу населения по сравнению с другими муниципальными образованиями Московской области *</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2" name="Номер слайда 11"/>
          <p:cNvSpPr>
            <a:spLocks noGrp="1"/>
          </p:cNvSpPr>
          <p:nvPr>
            <p:ph type="sldNum" sz="quarter" idx="12"/>
          </p:nvPr>
        </p:nvSpPr>
        <p:spPr/>
        <p:txBody>
          <a:bodyPr/>
          <a:lstStyle/>
          <a:p>
            <a:fld id="{8A4431D5-1B33-458B-8AFD-CECCB0FA18CB}" type="slidenum">
              <a:rPr lang="ru-RU" smtClean="0"/>
              <a:pPr/>
              <a:t>36</a:t>
            </a:fld>
            <a:endParaRPr kumimoji="0" lang="ru-RU" dirty="0"/>
          </a:p>
        </p:txBody>
      </p:sp>
      <p:graphicFrame>
        <p:nvGraphicFramePr>
          <p:cNvPr id="14" name="Диаграмма 13"/>
          <p:cNvGraphicFramePr/>
          <p:nvPr/>
        </p:nvGraphicFramePr>
        <p:xfrm>
          <a:off x="0" y="1052736"/>
          <a:ext cx="9144000" cy="58052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Александр\Downloads\budget_outgo.png"/>
          <p:cNvPicPr>
            <a:picLocks noChangeAspect="1" noChangeArrowheads="1"/>
          </p:cNvPicPr>
          <p:nvPr/>
        </p:nvPicPr>
        <p:blipFill>
          <a:blip r:embed="rId2"/>
          <a:srcRect/>
          <a:stretch>
            <a:fillRect/>
          </a:stretch>
        </p:blipFill>
        <p:spPr bwMode="auto">
          <a:xfrm>
            <a:off x="6300192" y="4570885"/>
            <a:ext cx="2596102" cy="2287115"/>
          </a:xfrm>
          <a:prstGeom prst="rect">
            <a:avLst/>
          </a:prstGeom>
          <a:noFill/>
        </p:spPr>
      </p:pic>
      <p:sp>
        <p:nvSpPr>
          <p:cNvPr id="2" name="Заголовок 1"/>
          <p:cNvSpPr>
            <a:spLocks noGrp="1"/>
          </p:cNvSpPr>
          <p:nvPr>
            <p:ph type="title"/>
          </p:nvPr>
        </p:nvSpPr>
        <p:spPr>
          <a:xfrm>
            <a:off x="457200" y="274638"/>
            <a:ext cx="7848600"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Расходы бюджета городского округа Электросталь за период  2022 -- 2026 годов.</a:t>
            </a: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0" y="1196752"/>
            <a:ext cx="7848600" cy="194421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177800" indent="0" algn="just">
              <a:buNone/>
            </a:pPr>
            <a:r>
              <a:rPr lang="ru-RU" sz="16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Основными направлениями расходов бюджета является социальная сфера и ЖКХ, а так же культурная сфера и физическая культура и спорт.</a:t>
            </a:r>
            <a:endParaRPr lang="ru-RU" sz="1600" b="1"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7" name="Таблица 6"/>
          <p:cNvGraphicFramePr>
            <a:graphicFrameLocks noGrp="1"/>
          </p:cNvGraphicFramePr>
          <p:nvPr/>
        </p:nvGraphicFramePr>
        <p:xfrm>
          <a:off x="179512" y="1844824"/>
          <a:ext cx="5868272" cy="4691520"/>
        </p:xfrm>
        <a:graphic>
          <a:graphicData uri="http://schemas.openxmlformats.org/drawingml/2006/table">
            <a:tbl>
              <a:tblPr firstRow="1" bandRow="1">
                <a:tableStyleId>{5C22544A-7EE6-4342-B048-85BDC9FD1C3A}</a:tableStyleId>
              </a:tblPr>
              <a:tblGrid>
                <a:gridCol w="2448272"/>
                <a:gridCol w="684000"/>
                <a:gridCol w="684000"/>
                <a:gridCol w="684000"/>
                <a:gridCol w="684000"/>
                <a:gridCol w="684000"/>
              </a:tblGrid>
              <a:tr h="668643">
                <a:tc>
                  <a:txBody>
                    <a:bodyPr/>
                    <a:lstStyle/>
                    <a:p>
                      <a:pPr algn="ctr"/>
                      <a:r>
                        <a:rPr lang="ru-RU" sz="1400" dirty="0" smtClean="0">
                          <a:latin typeface="Times New Roman" pitchFamily="18" charset="0"/>
                          <a:cs typeface="Times New Roman" pitchFamily="18" charset="0"/>
                        </a:rPr>
                        <a:t>Наименование</a:t>
                      </a:r>
                      <a:r>
                        <a:rPr lang="ru-RU" sz="1400" baseline="0" dirty="0" smtClean="0">
                          <a:latin typeface="Times New Roman" pitchFamily="18" charset="0"/>
                          <a:cs typeface="Times New Roman" pitchFamily="18" charset="0"/>
                        </a:rPr>
                        <a:t> расхода по разделу классификации расходов бюджета</a:t>
                      </a:r>
                      <a:endParaRPr lang="ru-RU" sz="1400" dirty="0">
                        <a:latin typeface="Times New Roman" pitchFamily="18" charset="0"/>
                        <a:cs typeface="Times New Roman" pitchFamily="18" charset="0"/>
                      </a:endParaRPr>
                    </a:p>
                  </a:txBody>
                  <a:tcPr/>
                </a:tc>
                <a:tc>
                  <a:txBody>
                    <a:bodyPr/>
                    <a:lstStyle/>
                    <a:p>
                      <a:pPr algn="ctr"/>
                      <a:r>
                        <a:rPr lang="ru-RU" sz="1050" dirty="0" smtClean="0">
                          <a:latin typeface="Times New Roman" pitchFamily="18" charset="0"/>
                          <a:cs typeface="Times New Roman" pitchFamily="18" charset="0"/>
                        </a:rPr>
                        <a:t>2022 г.</a:t>
                      </a:r>
                    </a:p>
                    <a:p>
                      <a:pPr algn="ctr"/>
                      <a:r>
                        <a:rPr lang="ru-RU" sz="1000" dirty="0" smtClean="0">
                          <a:latin typeface="Times New Roman" pitchFamily="18" charset="0"/>
                          <a:cs typeface="Times New Roman" pitchFamily="18" charset="0"/>
                        </a:rPr>
                        <a:t>млн.руб.</a:t>
                      </a:r>
                      <a:endParaRPr lang="ru-RU" sz="1000" dirty="0">
                        <a:latin typeface="Times New Roman" pitchFamily="18" charset="0"/>
                        <a:cs typeface="Times New Roman" pitchFamily="18" charset="0"/>
                      </a:endParaRPr>
                    </a:p>
                  </a:txBody>
                  <a:tcPr anchor="ctr"/>
                </a:tc>
                <a:tc>
                  <a:txBody>
                    <a:bodyPr/>
                    <a:lstStyle/>
                    <a:p>
                      <a:pPr algn="ctr"/>
                      <a:r>
                        <a:rPr lang="ru-RU" sz="1050" dirty="0" smtClean="0">
                          <a:latin typeface="Times New Roman" pitchFamily="18" charset="0"/>
                          <a:cs typeface="Times New Roman" pitchFamily="18" charset="0"/>
                        </a:rPr>
                        <a:t>2023 г.</a:t>
                      </a:r>
                    </a:p>
                    <a:p>
                      <a:pPr algn="ctr"/>
                      <a:r>
                        <a:rPr lang="ru-RU" sz="1000" dirty="0" smtClean="0">
                          <a:latin typeface="Times New Roman" pitchFamily="18" charset="0"/>
                          <a:cs typeface="Times New Roman" pitchFamily="18" charset="0"/>
                        </a:rPr>
                        <a:t>млн.руб.</a:t>
                      </a:r>
                      <a:endParaRPr lang="ru-RU" sz="1000" dirty="0">
                        <a:latin typeface="Times New Roman" pitchFamily="18" charset="0"/>
                        <a:cs typeface="Times New Roman" pitchFamily="18" charset="0"/>
                      </a:endParaRPr>
                    </a:p>
                  </a:txBody>
                  <a:tcPr anchor="ctr"/>
                </a:tc>
                <a:tc>
                  <a:txBody>
                    <a:bodyPr/>
                    <a:lstStyle/>
                    <a:p>
                      <a:pPr algn="ctr"/>
                      <a:r>
                        <a:rPr lang="ru-RU" sz="1050" dirty="0" smtClean="0">
                          <a:latin typeface="Times New Roman" pitchFamily="18" charset="0"/>
                          <a:cs typeface="Times New Roman" pitchFamily="18" charset="0"/>
                        </a:rPr>
                        <a:t>2024 г.</a:t>
                      </a:r>
                    </a:p>
                    <a:p>
                      <a:pPr algn="ctr"/>
                      <a:r>
                        <a:rPr lang="ru-RU" sz="1000" dirty="0" smtClean="0">
                          <a:latin typeface="Times New Roman" pitchFamily="18" charset="0"/>
                          <a:cs typeface="Times New Roman" pitchFamily="18" charset="0"/>
                        </a:rPr>
                        <a:t>млн.руб.</a:t>
                      </a:r>
                      <a:endParaRPr lang="ru-RU" sz="1000" dirty="0">
                        <a:latin typeface="Times New Roman" pitchFamily="18" charset="0"/>
                        <a:cs typeface="Times New Roman" pitchFamily="18" charset="0"/>
                      </a:endParaRPr>
                    </a:p>
                  </a:txBody>
                  <a:tcPr anchor="ctr"/>
                </a:tc>
                <a:tc>
                  <a:txBody>
                    <a:bodyPr/>
                    <a:lstStyle/>
                    <a:p>
                      <a:pPr algn="ctr"/>
                      <a:r>
                        <a:rPr lang="ru-RU" sz="1050" dirty="0" smtClean="0">
                          <a:latin typeface="Times New Roman" pitchFamily="18" charset="0"/>
                          <a:cs typeface="Times New Roman" pitchFamily="18" charset="0"/>
                        </a:rPr>
                        <a:t>2025 г.</a:t>
                      </a:r>
                      <a:r>
                        <a:rPr lang="ru-RU" sz="1050" baseline="0" dirty="0" smtClean="0">
                          <a:latin typeface="Times New Roman" pitchFamily="18" charset="0"/>
                          <a:cs typeface="Times New Roman" pitchFamily="18" charset="0"/>
                        </a:rPr>
                        <a:t> </a:t>
                      </a:r>
                    </a:p>
                    <a:p>
                      <a:pPr algn="ctr"/>
                      <a:r>
                        <a:rPr lang="ru-RU" sz="1000" dirty="0" smtClean="0">
                          <a:latin typeface="Times New Roman" pitchFamily="18" charset="0"/>
                          <a:cs typeface="Times New Roman" pitchFamily="18" charset="0"/>
                        </a:rPr>
                        <a:t>млн.руб.</a:t>
                      </a:r>
                      <a:endParaRPr lang="ru-RU" sz="1050" dirty="0">
                        <a:latin typeface="Times New Roman" pitchFamily="18" charset="0"/>
                        <a:cs typeface="Times New Roman" pitchFamily="18" charset="0"/>
                      </a:endParaRPr>
                    </a:p>
                  </a:txBody>
                  <a:tcPr anchor="ctr"/>
                </a:tc>
                <a:tc>
                  <a:txBody>
                    <a:bodyPr/>
                    <a:lstStyle/>
                    <a:p>
                      <a:pPr algn="ctr"/>
                      <a:r>
                        <a:rPr lang="ru-RU" sz="1050" dirty="0" smtClean="0">
                          <a:latin typeface="Times New Roman" pitchFamily="18" charset="0"/>
                          <a:cs typeface="Times New Roman" pitchFamily="18" charset="0"/>
                        </a:rPr>
                        <a:t>2026г. </a:t>
                      </a:r>
                    </a:p>
                    <a:p>
                      <a:pPr algn="ctr"/>
                      <a:r>
                        <a:rPr lang="ru-RU" sz="1000" dirty="0" smtClean="0">
                          <a:latin typeface="Times New Roman" pitchFamily="18" charset="0"/>
                          <a:cs typeface="Times New Roman" pitchFamily="18" charset="0"/>
                        </a:rPr>
                        <a:t>млн.руб.</a:t>
                      </a:r>
                      <a:endParaRPr lang="ru-RU" sz="1000" dirty="0">
                        <a:latin typeface="Times New Roman" pitchFamily="18" charset="0"/>
                        <a:cs typeface="Times New Roman" pitchFamily="18" charset="0"/>
                      </a:endParaRPr>
                    </a:p>
                  </a:txBody>
                  <a:tcPr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Общегосударственные вопросы</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566,7</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658,6</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714,6</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638,1</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654,5</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Национальная безопасность и правоохранительная деятельность</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76,0</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84,6</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88,7</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84,4</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87,5</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Национальная экономика</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390,6</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511,2</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478,8</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273,1</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303,0</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Жилищно-коммунальное хозяйство </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1 274,3</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2 064,8</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1 231,0</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1 199,7</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2 187,6</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Охрана окружающей среды</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69,3</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20,8</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13,5</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79,6</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3 202,6</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Национальная оборона</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10,9</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11,9</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12,5</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12,5</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13,0</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Образование </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3 399,1</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3 862,9</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4 056,6</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3 891,9</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3 650,1</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Культура, кинематография</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215,0</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261,1</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549,8</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916,6</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265,2</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Социальная политика </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132,6</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113,1</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113,8</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105,1</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94,5</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Физическая культура и спорт </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252,1</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331,1</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502,8</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413,2</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399,3</a:t>
                      </a:r>
                    </a:p>
                  </a:txBody>
                  <a:tcPr marL="9525" marR="9525" marT="9525" marB="0" anchor="ctr"/>
                </a:tc>
              </a:tr>
              <a:tr h="360000">
                <a:tc>
                  <a:txBody>
                    <a:bodyPr/>
                    <a:lstStyle/>
                    <a:p>
                      <a:pPr algn="l" fontAlgn="t"/>
                      <a:r>
                        <a:rPr lang="ru-RU" sz="1100" b="0" i="0" u="none" strike="noStrike" dirty="0">
                          <a:solidFill>
                            <a:srgbClr val="000000"/>
                          </a:solidFill>
                          <a:latin typeface="Times New Roman" pitchFamily="18" charset="0"/>
                          <a:cs typeface="Times New Roman" pitchFamily="18" charset="0"/>
                        </a:rPr>
                        <a:t>Обслуживание муниципального долга</a:t>
                      </a: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1,0</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t"/>
                      <a:r>
                        <a:rPr lang="ru-RU" sz="1100" b="0" i="0" u="none" strike="noStrike" dirty="0" smtClean="0">
                          <a:solidFill>
                            <a:srgbClr val="000000"/>
                          </a:solidFill>
                          <a:latin typeface="Times New Roman" pitchFamily="18" charset="0"/>
                          <a:cs typeface="Times New Roman" pitchFamily="18" charset="0"/>
                        </a:rPr>
                        <a:t>0,7</a:t>
                      </a:r>
                      <a:endParaRPr lang="ru-RU" sz="11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2,4</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2,4</a:t>
                      </a:r>
                    </a:p>
                  </a:txBody>
                  <a:tcPr marL="9525" marR="9525" marT="9525" marB="0" anchor="ctr"/>
                </a:tc>
                <a:tc>
                  <a:txBody>
                    <a:bodyPr/>
                    <a:lstStyle/>
                    <a:p>
                      <a:pPr algn="ctr" fontAlgn="b"/>
                      <a:r>
                        <a:rPr kumimoji="0" lang="ru-RU" sz="1100" b="0" i="0" u="none" strike="noStrike" kern="1200" dirty="0" smtClean="0">
                          <a:solidFill>
                            <a:srgbClr val="000000"/>
                          </a:solidFill>
                          <a:latin typeface="Times New Roman" pitchFamily="18" charset="0"/>
                          <a:ea typeface="+mn-ea"/>
                          <a:cs typeface="Times New Roman" pitchFamily="18" charset="0"/>
                        </a:rPr>
                        <a:t>2,4</a:t>
                      </a:r>
                    </a:p>
                  </a:txBody>
                  <a:tcPr marL="9525" marR="9525" marT="9525" marB="0" anchor="ctr"/>
                </a:tc>
              </a:tr>
            </a:tbl>
          </a:graphicData>
        </a:graphic>
      </p:graphicFrame>
      <p:sp>
        <p:nvSpPr>
          <p:cNvPr id="12" name="Номер слайда 11"/>
          <p:cNvSpPr>
            <a:spLocks noGrp="1"/>
          </p:cNvSpPr>
          <p:nvPr>
            <p:ph type="sldNum" sz="quarter" idx="12"/>
          </p:nvPr>
        </p:nvSpPr>
        <p:spPr/>
        <p:txBody>
          <a:bodyPr/>
          <a:lstStyle/>
          <a:p>
            <a:fld id="{8A4431D5-1B33-458B-8AFD-CECCB0FA18CB}" type="slidenum">
              <a:rPr lang="ru-RU" smtClean="0"/>
              <a:pPr/>
              <a:t>37</a:t>
            </a:fld>
            <a:endParaRPr kumimoji="0" lang="ru-RU" dirty="0"/>
          </a:p>
        </p:txBody>
      </p:sp>
      <p:graphicFrame>
        <p:nvGraphicFramePr>
          <p:cNvPr id="8" name="Схема 7"/>
          <p:cNvGraphicFramePr/>
          <p:nvPr/>
        </p:nvGraphicFramePr>
        <p:xfrm>
          <a:off x="5940152" y="2636912"/>
          <a:ext cx="3203848"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012160" y="2060848"/>
            <a:ext cx="2952328" cy="523220"/>
          </a:xfrm>
          <a:prstGeom prst="rect">
            <a:avLst/>
          </a:prstGeom>
          <a:noFill/>
        </p:spPr>
        <p:txBody>
          <a:bodyPr wrap="square" rtlCol="0">
            <a:spAutoFit/>
          </a:bodyPr>
          <a:lstStyle/>
          <a:p>
            <a:pPr algn="ctr"/>
            <a:r>
              <a:rPr lang="ru-RU" sz="1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Расходы на социально-культурную сферу</a:t>
            </a:r>
            <a:endParaRPr lang="ru-RU" sz="1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778098"/>
          </a:xfrm>
        </p:spPr>
        <p:txBody>
          <a:bodyPr>
            <a:noAutofit/>
          </a:bodyPr>
          <a:lstStyle/>
          <a:p>
            <a:pPr algn="ctr"/>
            <a:r>
              <a:rPr lang="ru-RU" sz="2000" b="1" cap="none"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Информация о распределении ассигнований по разделам и подразделам классификации расходов бюджета г.о.Электросталь на 2023 год</a:t>
            </a:r>
            <a:endParaRPr lang="ru-RU" sz="2000" b="1" cap="none"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2" name="Номер слайда 11"/>
          <p:cNvSpPr>
            <a:spLocks noGrp="1"/>
          </p:cNvSpPr>
          <p:nvPr>
            <p:ph type="sldNum" sz="quarter" idx="12"/>
          </p:nvPr>
        </p:nvSpPr>
        <p:spPr/>
        <p:txBody>
          <a:bodyPr/>
          <a:lstStyle/>
          <a:p>
            <a:fld id="{8A4431D5-1B33-458B-8AFD-CECCB0FA18CB}" type="slidenum">
              <a:rPr lang="ru-RU" sz="2000" smtClean="0">
                <a:latin typeface="Times New Roman" pitchFamily="18" charset="0"/>
                <a:cs typeface="Times New Roman" pitchFamily="18" charset="0"/>
              </a:rPr>
              <a:pPr/>
              <a:t>38</a:t>
            </a:fld>
            <a:endParaRPr kumimoji="0" lang="ru-RU" sz="20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79512" y="1124744"/>
          <a:ext cx="8712969" cy="5430092"/>
        </p:xfrm>
        <a:graphic>
          <a:graphicData uri="http://schemas.openxmlformats.org/drawingml/2006/table">
            <a:tbl>
              <a:tblPr/>
              <a:tblGrid>
                <a:gridCol w="4844344"/>
                <a:gridCol w="582005"/>
                <a:gridCol w="718947"/>
                <a:gridCol w="821656"/>
                <a:gridCol w="821656"/>
                <a:gridCol w="924361"/>
              </a:tblGrid>
              <a:tr h="467567">
                <a:tc>
                  <a:txBody>
                    <a:bodyPr/>
                    <a:lstStyle/>
                    <a:p>
                      <a:pPr algn="ctr" fontAlgn="ctr"/>
                      <a:r>
                        <a:rPr lang="ru-RU" sz="1000" b="1" i="0" u="none" strike="noStrike" dirty="0">
                          <a:solidFill>
                            <a:srgbClr val="000000"/>
                          </a:solidFill>
                          <a:latin typeface="Times New Roman" pitchFamily="18" charset="0"/>
                          <a:cs typeface="Times New Roman" pitchFamily="18" charset="0"/>
                        </a:rPr>
                        <a:t>Наименование расходов</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pitchFamily="18" charset="0"/>
                          <a:cs typeface="Times New Roman" pitchFamily="18" charset="0"/>
                        </a:rPr>
                        <a:t>Раздел</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pitchFamily="18" charset="0"/>
                          <a:cs typeface="Times New Roman" pitchFamily="18" charset="0"/>
                        </a:rPr>
                        <a:t>Подраздел</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План </a:t>
                      </a:r>
                      <a:br>
                        <a:rPr lang="ru-RU" sz="1000" b="1" i="0" u="none" strike="noStrike" dirty="0">
                          <a:solidFill>
                            <a:srgbClr val="000000"/>
                          </a:solidFill>
                          <a:latin typeface="Times New Roman" pitchFamily="18" charset="0"/>
                          <a:cs typeface="Times New Roman" pitchFamily="18" charset="0"/>
                        </a:rPr>
                      </a:br>
                      <a:r>
                        <a:rPr lang="ru-RU" sz="1000" b="1" i="0" u="none" strike="noStrike" dirty="0">
                          <a:solidFill>
                            <a:srgbClr val="000000"/>
                          </a:solidFill>
                          <a:latin typeface="Times New Roman" pitchFamily="18" charset="0"/>
                          <a:cs typeface="Times New Roman" pitchFamily="18" charset="0"/>
                        </a:rPr>
                        <a:t>на </a:t>
                      </a:r>
                      <a:r>
                        <a:rPr lang="ru-RU" sz="1000" b="1" i="0" u="none" strike="noStrike" dirty="0" smtClean="0">
                          <a:solidFill>
                            <a:srgbClr val="000000"/>
                          </a:solidFill>
                          <a:latin typeface="Times New Roman" pitchFamily="18" charset="0"/>
                          <a:cs typeface="Times New Roman" pitchFamily="18" charset="0"/>
                        </a:rPr>
                        <a:t>2023 </a:t>
                      </a:r>
                      <a:r>
                        <a:rPr lang="ru-RU" sz="1000" b="1" i="0" u="none" strike="noStrike" dirty="0">
                          <a:solidFill>
                            <a:srgbClr val="000000"/>
                          </a:solidFill>
                          <a:latin typeface="Times New Roman" pitchFamily="18" charset="0"/>
                          <a:cs typeface="Times New Roman" pitchFamily="18" charset="0"/>
                        </a:rPr>
                        <a:t>год</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Исполнено</a:t>
                      </a:r>
                      <a:br>
                        <a:rPr lang="ru-RU" sz="1000" b="1" i="0" u="none" strike="noStrike" dirty="0">
                          <a:solidFill>
                            <a:srgbClr val="000000"/>
                          </a:solidFill>
                          <a:latin typeface="Times New Roman" pitchFamily="18" charset="0"/>
                          <a:cs typeface="Times New Roman" pitchFamily="18" charset="0"/>
                        </a:rPr>
                      </a:br>
                      <a:r>
                        <a:rPr lang="ru-RU" sz="1000" b="1" i="0" u="none" strike="noStrike" dirty="0">
                          <a:solidFill>
                            <a:srgbClr val="000000"/>
                          </a:solidFill>
                          <a:latin typeface="Times New Roman" pitchFamily="18" charset="0"/>
                          <a:cs typeface="Times New Roman" pitchFamily="18" charset="0"/>
                        </a:rPr>
                        <a:t> за </a:t>
                      </a:r>
                      <a:r>
                        <a:rPr lang="ru-RU" sz="1000" b="1" i="0" u="none" strike="noStrike" dirty="0" smtClean="0">
                          <a:solidFill>
                            <a:srgbClr val="000000"/>
                          </a:solidFill>
                          <a:latin typeface="Times New Roman" pitchFamily="18" charset="0"/>
                          <a:cs typeface="Times New Roman" pitchFamily="18" charset="0"/>
                        </a:rPr>
                        <a:t>2023 </a:t>
                      </a:r>
                      <a:r>
                        <a:rPr lang="ru-RU" sz="1000" b="1" i="0" u="none" strike="noStrike" dirty="0">
                          <a:solidFill>
                            <a:srgbClr val="000000"/>
                          </a:solidFill>
                          <a:latin typeface="Times New Roman" pitchFamily="18" charset="0"/>
                          <a:cs typeface="Times New Roman" pitchFamily="18" charset="0"/>
                        </a:rPr>
                        <a:t>год</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pitchFamily="18" charset="0"/>
                          <a:cs typeface="Times New Roman" pitchFamily="18" charset="0"/>
                        </a:rPr>
                        <a:t>% исполнения</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Общегосударственные вопросы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676 182,2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658 563,7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280">
                <a:tc>
                  <a:txBody>
                    <a:bodyPr/>
                    <a:lstStyle/>
                    <a:p>
                      <a:pPr algn="l" fontAlgn="ctr"/>
                      <a:r>
                        <a:rPr lang="ru-RU" sz="1000" b="0" i="0" u="none" strike="noStrike" dirty="0">
                          <a:solidFill>
                            <a:srgbClr val="000000"/>
                          </a:solidFill>
                          <a:latin typeface="Times New Roman"/>
                        </a:rPr>
                        <a:t>Функционирование высшего должностного лица субъекта Российской Федерации и муниципального образования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4 446,8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4 420,4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419">
                <a:tc>
                  <a:txBody>
                    <a:bodyPr/>
                    <a:lstStyle/>
                    <a:p>
                      <a:pPr algn="l" fontAlgn="ctr"/>
                      <a:r>
                        <a:rPr lang="ru-RU" sz="1000" b="0" i="0" u="none" strike="noStrike" dirty="0">
                          <a:solidFill>
                            <a:srgbClr val="000000"/>
                          </a:solidFill>
                          <a:latin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3 995,9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3 985,5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419">
                <a:tc>
                  <a:txBody>
                    <a:bodyPr/>
                    <a:lstStyle/>
                    <a:p>
                      <a:pPr algn="l" fontAlgn="ctr"/>
                      <a:r>
                        <a:rPr lang="ru-RU" sz="1000" b="0" i="0" u="none" strike="noStrike">
                          <a:solidFill>
                            <a:srgbClr val="000000"/>
                          </a:solidFill>
                          <a:latin typeface="Times New Roman"/>
                        </a:rPr>
                        <a:t>Функционирование Правительства Российской Федерации, высших исполнительных органов субъектов Российской Федерации, местных администраций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158 422,7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156 562,5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280">
                <a:tc>
                  <a:txBody>
                    <a:bodyPr/>
                    <a:lstStyle/>
                    <a:p>
                      <a:pPr algn="l" fontAlgn="ctr"/>
                      <a:r>
                        <a:rPr lang="ru-RU" sz="1000" b="0" i="0" u="none" strike="noStrike">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39 373,4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38 912,3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Резервные фонды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1 300,2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Другие общегосударственные вопросы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468 643,3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454 683,0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035">
                <a:tc>
                  <a:txBody>
                    <a:bodyPr/>
                    <a:lstStyle/>
                    <a:p>
                      <a:pPr algn="l" fontAlgn="ctr"/>
                      <a:r>
                        <a:rPr lang="ru-RU" sz="1000" b="0" i="0" u="none" strike="noStrike">
                          <a:solidFill>
                            <a:srgbClr val="000000"/>
                          </a:solidFill>
                          <a:latin typeface="Times New Roman"/>
                        </a:rPr>
                        <a:t>Национальная оборона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11 880,7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11 870,5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Мобилизационная и вневойсковая подготовка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11 462,5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11 452,3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Мобилизационная подготовка экономики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418,2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418,2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Национальная безопасность и правоохранительная деятельность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87 630,9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84 617,4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Гражданская оборона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2 605,1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2 593,3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280">
                <a:tc>
                  <a:txBody>
                    <a:bodyPr/>
                    <a:lstStyle/>
                    <a:p>
                      <a:pPr algn="l" fontAlgn="ctr"/>
                      <a:r>
                        <a:rPr lang="ru-RU" sz="10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61 185,8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59 939,4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280">
                <a:tc>
                  <a:txBody>
                    <a:bodyPr/>
                    <a:lstStyle/>
                    <a:p>
                      <a:pPr algn="l" fontAlgn="ctr"/>
                      <a:r>
                        <a:rPr lang="ru-RU" sz="1000" b="0" i="0" u="none" strike="noStrike">
                          <a:solidFill>
                            <a:srgbClr val="000000"/>
                          </a:solidFill>
                          <a:latin typeface="Times New Roman"/>
                        </a:rPr>
                        <a:t>Другие вопросы в области национальной безопасности и правоохранительной деятельности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23 840,0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22 084,7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Национальная экономика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526 810,1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511 156,7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Сельское хозяйство и рыболовство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2 929,0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2 909,0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Транспорт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Дорожное хозяйство (дорожные фонды)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511 730,5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496 688,5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Связь и информатика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7 999,2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7 605,8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dirty="0">
                          <a:solidFill>
                            <a:srgbClr val="000000"/>
                          </a:solidFill>
                          <a:latin typeface="Times New Roman"/>
                        </a:rPr>
                        <a:t>Другие вопросы в области национальной экономики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4 151,4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3 953,3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dirty="0">
                          <a:solidFill>
                            <a:srgbClr val="000000"/>
                          </a:solidFill>
                          <a:latin typeface="Times New Roman"/>
                        </a:rPr>
                        <a:t>95,2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dirty="0">
                          <a:solidFill>
                            <a:srgbClr val="000000"/>
                          </a:solidFill>
                          <a:latin typeface="Times New Roman"/>
                        </a:rPr>
                        <a:t>Жилищно-коммунальное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2 201 781,9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2 064 803,5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Жилищное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283 435,6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266 714,8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Коммунальное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131 835,2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113 557,0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86,1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dirty="0">
                          <a:solidFill>
                            <a:srgbClr val="000000"/>
                          </a:solidFill>
                          <a:latin typeface="Times New Roman"/>
                        </a:rPr>
                        <a:t>Благоустройство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1 745 561,7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1 644 756,5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Другие вопросы в области жилищно-коммунального хозяйства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40 949,4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39 775,2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dirty="0">
                          <a:solidFill>
                            <a:srgbClr val="000000"/>
                          </a:solidFill>
                          <a:latin typeface="Times New Roman"/>
                        </a:rPr>
                        <a:t>97,1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778098"/>
          </a:xfrm>
        </p:spPr>
        <p:txBody>
          <a:bodyPr>
            <a:noAutofit/>
          </a:bodyPr>
          <a:lstStyle/>
          <a:p>
            <a:pPr algn="ctr"/>
            <a:r>
              <a:rPr lang="ru-RU" sz="2000" b="1" cap="none"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Информация о распределении ассигнований по разделам и подразделам классификации расходов бюджета г.о.Электросталь на 2023 год</a:t>
            </a:r>
            <a:endParaRPr lang="ru-RU" sz="2000" b="1" cap="none"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2" name="Номер слайда 11"/>
          <p:cNvSpPr>
            <a:spLocks noGrp="1"/>
          </p:cNvSpPr>
          <p:nvPr>
            <p:ph type="sldNum" sz="quarter" idx="12"/>
          </p:nvPr>
        </p:nvSpPr>
        <p:spPr/>
        <p:txBody>
          <a:bodyPr/>
          <a:lstStyle/>
          <a:p>
            <a:fld id="{8A4431D5-1B33-458B-8AFD-CECCB0FA18CB}" type="slidenum">
              <a:rPr lang="ru-RU" sz="2000" smtClean="0">
                <a:latin typeface="Times New Roman" pitchFamily="18" charset="0"/>
                <a:cs typeface="Times New Roman" pitchFamily="18" charset="0"/>
              </a:rPr>
              <a:pPr/>
              <a:t>39</a:t>
            </a:fld>
            <a:endParaRPr kumimoji="0" lang="ru-RU" sz="20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79512" y="1124744"/>
          <a:ext cx="8712969" cy="4398122"/>
        </p:xfrm>
        <a:graphic>
          <a:graphicData uri="http://schemas.openxmlformats.org/drawingml/2006/table">
            <a:tbl>
              <a:tblPr/>
              <a:tblGrid>
                <a:gridCol w="4844344"/>
                <a:gridCol w="582005"/>
                <a:gridCol w="718947"/>
                <a:gridCol w="821656"/>
                <a:gridCol w="821656"/>
                <a:gridCol w="924361"/>
              </a:tblGrid>
              <a:tr h="467567">
                <a:tc>
                  <a:txBody>
                    <a:bodyPr/>
                    <a:lstStyle/>
                    <a:p>
                      <a:pPr algn="ctr" fontAlgn="ctr"/>
                      <a:r>
                        <a:rPr lang="ru-RU" sz="1000" b="1" i="0" u="none" strike="noStrike" dirty="0">
                          <a:solidFill>
                            <a:srgbClr val="000000"/>
                          </a:solidFill>
                          <a:latin typeface="Times New Roman" pitchFamily="18" charset="0"/>
                          <a:cs typeface="Times New Roman" pitchFamily="18" charset="0"/>
                        </a:rPr>
                        <a:t>Наименование расходов</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pitchFamily="18" charset="0"/>
                          <a:cs typeface="Times New Roman" pitchFamily="18" charset="0"/>
                        </a:rPr>
                        <a:t>Раздел</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pitchFamily="18" charset="0"/>
                          <a:cs typeface="Times New Roman" pitchFamily="18" charset="0"/>
                        </a:rPr>
                        <a:t>Подраздел</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План </a:t>
                      </a:r>
                      <a:br>
                        <a:rPr lang="ru-RU" sz="1000" b="1" i="0" u="none" strike="noStrike" dirty="0">
                          <a:solidFill>
                            <a:srgbClr val="000000"/>
                          </a:solidFill>
                          <a:latin typeface="Times New Roman" pitchFamily="18" charset="0"/>
                          <a:cs typeface="Times New Roman" pitchFamily="18" charset="0"/>
                        </a:rPr>
                      </a:br>
                      <a:r>
                        <a:rPr lang="ru-RU" sz="1000" b="1" i="0" u="none" strike="noStrike" dirty="0">
                          <a:solidFill>
                            <a:srgbClr val="000000"/>
                          </a:solidFill>
                          <a:latin typeface="Times New Roman" pitchFamily="18" charset="0"/>
                          <a:cs typeface="Times New Roman" pitchFamily="18" charset="0"/>
                        </a:rPr>
                        <a:t>на </a:t>
                      </a:r>
                      <a:r>
                        <a:rPr lang="ru-RU" sz="1000" b="1" i="0" u="none" strike="noStrike" dirty="0" smtClean="0">
                          <a:solidFill>
                            <a:srgbClr val="000000"/>
                          </a:solidFill>
                          <a:latin typeface="Times New Roman" pitchFamily="18" charset="0"/>
                          <a:cs typeface="Times New Roman" pitchFamily="18" charset="0"/>
                        </a:rPr>
                        <a:t>2023 </a:t>
                      </a:r>
                      <a:r>
                        <a:rPr lang="ru-RU" sz="1000" b="1" i="0" u="none" strike="noStrike" dirty="0">
                          <a:solidFill>
                            <a:srgbClr val="000000"/>
                          </a:solidFill>
                          <a:latin typeface="Times New Roman" pitchFamily="18" charset="0"/>
                          <a:cs typeface="Times New Roman" pitchFamily="18" charset="0"/>
                        </a:rPr>
                        <a:t>год</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itchFamily="18" charset="0"/>
                          <a:cs typeface="Times New Roman" pitchFamily="18" charset="0"/>
                        </a:rPr>
                        <a:t>Исполнено</a:t>
                      </a:r>
                      <a:br>
                        <a:rPr lang="ru-RU" sz="1000" b="1" i="0" u="none" strike="noStrike" dirty="0">
                          <a:solidFill>
                            <a:srgbClr val="000000"/>
                          </a:solidFill>
                          <a:latin typeface="Times New Roman" pitchFamily="18" charset="0"/>
                          <a:cs typeface="Times New Roman" pitchFamily="18" charset="0"/>
                        </a:rPr>
                      </a:br>
                      <a:r>
                        <a:rPr lang="ru-RU" sz="1000" b="1" i="0" u="none" strike="noStrike" dirty="0">
                          <a:solidFill>
                            <a:srgbClr val="000000"/>
                          </a:solidFill>
                          <a:latin typeface="Times New Roman" pitchFamily="18" charset="0"/>
                          <a:cs typeface="Times New Roman" pitchFamily="18" charset="0"/>
                        </a:rPr>
                        <a:t> за </a:t>
                      </a:r>
                      <a:r>
                        <a:rPr lang="ru-RU" sz="1000" b="1" i="0" u="none" strike="noStrike" dirty="0" smtClean="0">
                          <a:solidFill>
                            <a:srgbClr val="000000"/>
                          </a:solidFill>
                          <a:latin typeface="Times New Roman" pitchFamily="18" charset="0"/>
                          <a:cs typeface="Times New Roman" pitchFamily="18" charset="0"/>
                        </a:rPr>
                        <a:t>2023 </a:t>
                      </a:r>
                      <a:r>
                        <a:rPr lang="ru-RU" sz="1000" b="1" i="0" u="none" strike="noStrike" dirty="0">
                          <a:solidFill>
                            <a:srgbClr val="000000"/>
                          </a:solidFill>
                          <a:latin typeface="Times New Roman" pitchFamily="18" charset="0"/>
                          <a:cs typeface="Times New Roman" pitchFamily="18" charset="0"/>
                        </a:rPr>
                        <a:t>год</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pitchFamily="18" charset="0"/>
                          <a:cs typeface="Times New Roman" pitchFamily="18" charset="0"/>
                        </a:rPr>
                        <a:t>% исполнения</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dirty="0">
                          <a:solidFill>
                            <a:srgbClr val="000000"/>
                          </a:solidFill>
                          <a:latin typeface="Times New Roman"/>
                        </a:rPr>
                        <a:t>Охрана окружающей среды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20 901,6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20 770,5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Другие вопросы в области охраны окружающей среды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20 901,6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20 770,5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3 988 988,5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3 862 921,9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Дошкольное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722 993,9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721 567,5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Общее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2 851 809,9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2 728 587,9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Дополнительное образование детей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283 020,5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282 435,4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Профессиональная подготовка, переподготовка и повышение квалификации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1 052,9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798,5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75,8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Молодежная политика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35 556,7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35 364,4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Другие вопросы в области образования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94 554,6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94 168,2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Культура, кинематография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261 682,1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261 136,1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Культура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245 894,9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245 487,8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280">
                <a:tc>
                  <a:txBody>
                    <a:bodyPr/>
                    <a:lstStyle/>
                    <a:p>
                      <a:pPr algn="l" fontAlgn="ctr"/>
                      <a:r>
                        <a:rPr lang="ru-RU" sz="1000" b="0" i="0" u="none" strike="noStrike">
                          <a:solidFill>
                            <a:srgbClr val="000000"/>
                          </a:solidFill>
                          <a:latin typeface="Times New Roman"/>
                        </a:rPr>
                        <a:t>Другие вопросы в области культуры, кинематографии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15 787,1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15 648,3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Социальная политика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116 049,2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113 130,4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Пенсионное обеспечение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8 270,2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8 060,7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Социальное обеспечение населения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Охрана семьи и детства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107 419,0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104 709,8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dirty="0">
                          <a:solidFill>
                            <a:srgbClr val="000000"/>
                          </a:solidFill>
                          <a:latin typeface="Times New Roman"/>
                        </a:rPr>
                        <a:t>97,5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dirty="0">
                          <a:solidFill>
                            <a:srgbClr val="000000"/>
                          </a:solidFill>
                          <a:latin typeface="Times New Roman"/>
                        </a:rPr>
                        <a:t>Физическая культура и 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331 483,4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331 099,8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Физическая культура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163 596,5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163 388,5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Массовый 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Спорт высших достижений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158 306,4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158 306,4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Другие вопросы в области физической культуры и спорта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9 450,5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9 404,9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99,5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Обслуживание государственного (муниципального) долга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5 339,5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721,6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13,5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l" fontAlgn="ctr"/>
                      <a:r>
                        <a:rPr lang="ru-RU" sz="1000" b="0" i="0" u="none" strike="noStrike">
                          <a:solidFill>
                            <a:srgbClr val="000000"/>
                          </a:solidFill>
                          <a:latin typeface="Times New Roman"/>
                        </a:rPr>
                        <a:t>Обслуживание государственного (муниципального) внутреннего долга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5 339,5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a:solidFill>
                            <a:srgbClr val="000000"/>
                          </a:solidFill>
                          <a:latin typeface="Times New Roman"/>
                        </a:rPr>
                        <a:t>721,6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0" i="0" u="none" strike="noStrike" dirty="0">
                          <a:solidFill>
                            <a:srgbClr val="000000"/>
                          </a:solidFill>
                          <a:latin typeface="Times New Roman"/>
                        </a:rPr>
                        <a:t>13,5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9">
                <a:tc>
                  <a:txBody>
                    <a:bodyPr/>
                    <a:lstStyle/>
                    <a:p>
                      <a:pPr algn="ctr" fontAlgn="ctr"/>
                      <a:r>
                        <a:rPr lang="ru-RU" sz="1000" b="1" i="0" u="none" strike="noStrike" dirty="0">
                          <a:solidFill>
                            <a:srgbClr val="000000"/>
                          </a:solidFill>
                          <a:latin typeface="Times New Roman" pitchFamily="18" charset="0"/>
                          <a:cs typeface="Times New Roman" pitchFamily="18" charset="0"/>
                        </a:rPr>
                        <a:t>ВСЕГО</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1" i="0" u="none" strike="noStrike" dirty="0">
                          <a:solidFill>
                            <a:srgbClr val="000000"/>
                          </a:solidFill>
                          <a:latin typeface="Times New Roman" pitchFamily="18" charset="0"/>
                          <a:cs typeface="Times New Roman" pitchFamily="18" charset="0"/>
                        </a:rPr>
                        <a:t> </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1" i="0" u="none" strike="noStrike" dirty="0">
                          <a:solidFill>
                            <a:srgbClr val="000000"/>
                          </a:solidFill>
                          <a:latin typeface="Times New Roman" pitchFamily="18" charset="0"/>
                          <a:cs typeface="Times New Roman" pitchFamily="18" charset="0"/>
                        </a:rPr>
                        <a:t> </a:t>
                      </a:r>
                    </a:p>
                  </a:txBody>
                  <a:tcPr marL="3635" marR="3635" marT="3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dirty="0">
                          <a:solidFill>
                            <a:srgbClr val="000000"/>
                          </a:solidFill>
                          <a:latin typeface="Times New Roman"/>
                        </a:rPr>
                        <a:t>8 228 729,9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dirty="0">
                          <a:solidFill>
                            <a:srgbClr val="000000"/>
                          </a:solidFill>
                          <a:latin typeface="Times New Roman"/>
                        </a:rPr>
                        <a:t>7 920 792,0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dirty="0">
                          <a:solidFill>
                            <a:srgbClr val="000000"/>
                          </a:solidFill>
                          <a:latin typeface="Times New Roman"/>
                        </a:rPr>
                        <a:t>96,3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Александр\Downloads\dokumenty.png"/>
          <p:cNvPicPr>
            <a:picLocks noChangeAspect="1" noChangeArrowheads="1"/>
          </p:cNvPicPr>
          <p:nvPr/>
        </p:nvPicPr>
        <p:blipFill>
          <a:blip r:embed="rId2"/>
          <a:srcRect/>
          <a:stretch>
            <a:fillRect/>
          </a:stretch>
        </p:blipFill>
        <p:spPr bwMode="auto">
          <a:xfrm>
            <a:off x="6516216" y="4869160"/>
            <a:ext cx="2699792" cy="1844120"/>
          </a:xfrm>
          <a:prstGeom prst="rect">
            <a:avLst/>
          </a:prstGeom>
          <a:noFill/>
        </p:spPr>
      </p:pic>
      <p:pic>
        <p:nvPicPr>
          <p:cNvPr id="8" name="Picture 3" descr="C:\Users\Александр\Downloads\766a249237yiyi0b.png"/>
          <p:cNvPicPr>
            <a:picLocks noChangeAspect="1" noChangeArrowheads="1"/>
          </p:cNvPicPr>
          <p:nvPr/>
        </p:nvPicPr>
        <p:blipFill>
          <a:blip r:embed="rId3"/>
          <a:srcRect/>
          <a:stretch>
            <a:fillRect/>
          </a:stretch>
        </p:blipFill>
        <p:spPr bwMode="auto">
          <a:xfrm>
            <a:off x="0" y="4653136"/>
            <a:ext cx="2915816" cy="2111051"/>
          </a:xfrm>
          <a:prstGeom prst="rect">
            <a:avLst/>
          </a:prstGeom>
          <a:noFill/>
        </p:spPr>
      </p:pic>
      <p:sp>
        <p:nvSpPr>
          <p:cNvPr id="2" name="Заголовок 1"/>
          <p:cNvSpPr>
            <a:spLocks noGrp="1"/>
          </p:cNvSpPr>
          <p:nvPr>
            <p:ph type="title"/>
          </p:nvPr>
        </p:nvSpPr>
        <p:spPr>
          <a:xfrm>
            <a:off x="0" y="188640"/>
            <a:ext cx="9144000" cy="850106"/>
          </a:xfrm>
        </p:spPr>
        <p:txBody>
          <a:bodyPr>
            <a:normAutofit/>
          </a:bodyPr>
          <a:lstStyle/>
          <a:p>
            <a:pPr algn="ctr" fontAlgn="auto">
              <a:spcAft>
                <a:spcPts val="0"/>
              </a:spcAft>
              <a:defRPr/>
            </a:pPr>
            <a:r>
              <a:rPr lang="ru-RU"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Нормативная база формирования проекта отчета </a:t>
            </a:r>
            <a:r>
              <a:rPr lang="ru-RU" sz="24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исполения</a:t>
            </a:r>
            <a:r>
              <a:rPr lang="ru-RU"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 бюджета городского округа Электросталь:</a:t>
            </a:r>
            <a:endParaRPr lang="ru-RU"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Заголовок 5"/>
          <p:cNvSpPr txBox="1">
            <a:spLocks/>
          </p:cNvSpPr>
          <p:nvPr/>
        </p:nvSpPr>
        <p:spPr>
          <a:xfrm>
            <a:off x="323528" y="2708920"/>
            <a:ext cx="8572560" cy="3312368"/>
          </a:xfrm>
          <a:prstGeom prst="rect">
            <a:avLst/>
          </a:prstGeom>
          <a:no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bIns="91440" anchor="b"/>
          <a:lstStyle/>
          <a:p>
            <a:pPr fontAlgn="auto">
              <a:spcAft>
                <a:spcPts val="0"/>
              </a:spcAft>
              <a:defRPr/>
            </a:pPr>
            <a:endParaRPr sz="2800" b="1" dirty="0" smtClean="0"/>
          </a:p>
          <a:p>
            <a:pPr fontAlgn="auto">
              <a:spcAft>
                <a:spcPts val="0"/>
              </a:spcAft>
              <a:defRPr/>
            </a:pPr>
            <a:endParaRPr lang="ru-RU" sz="2800" b="1" dirty="0" smtClean="0"/>
          </a:p>
          <a:p>
            <a:pPr marL="271463" indent="-271463" algn="just" fontAlgn="auto">
              <a:spcAft>
                <a:spcPts val="0"/>
              </a:spcAft>
              <a:buFont typeface="Wingdings" pitchFamily="2" charset="2"/>
              <a:buChar char="ü"/>
              <a:defRPr/>
            </a:pP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Федеральный</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закон</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от</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06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октября</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2003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года</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 131-ФЗ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Об</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общих</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принципах</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организации</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местного</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самоуправления</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в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Российской</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Федерации</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a:t>
            </a:r>
          </a:p>
          <a:p>
            <a:pPr marL="271463" indent="-271463" algn="just" fontAlgn="auto">
              <a:spcAft>
                <a:spcPts val="0"/>
              </a:spcAft>
              <a:buFont typeface="Wingdings" pitchFamily="2" charset="2"/>
              <a:buChar char="ü"/>
              <a:defRPr/>
            </a:pP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Бюджетный</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кодекс</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Российской</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sz="2400" b="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Федерации</a:t>
            </a:r>
            <a:r>
              <a:rPr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a:t>
            </a:r>
          </a:p>
          <a:p>
            <a:pPr marL="271463" indent="-271463" algn="just">
              <a:buFont typeface="Wingdings" pitchFamily="2" charset="2"/>
              <a:buChar char="ü"/>
            </a:pPr>
            <a:r>
              <a:rPr lang="ru-RU"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Устав городского округа Электросталь Московской области;</a:t>
            </a:r>
          </a:p>
          <a:p>
            <a:pPr marL="271463" indent="-271463" algn="just">
              <a:buFont typeface="Wingdings" pitchFamily="2" charset="2"/>
              <a:buChar char="ü"/>
            </a:pPr>
            <a:r>
              <a:rPr lang="ru-RU"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Положение о бюджетном процессе в городском округе Электросталь Московской области;</a:t>
            </a:r>
          </a:p>
          <a:p>
            <a:pPr marL="271463" indent="-271463" algn="just">
              <a:buFont typeface="Wingdings" pitchFamily="2" charset="2"/>
              <a:buChar char="ü"/>
            </a:pPr>
            <a:r>
              <a:rPr lang="ru-RU"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решение Совета депутатов городского округа Электросталь Московской области от 15.12.2022  №  193/35 "О бюджете городского округа Электросталь Московской области на 2023 год и на плановый период 2024 и 2025 годов" (с изменениями)</a:t>
            </a:r>
          </a:p>
          <a:p>
            <a:pPr fontAlgn="auto">
              <a:spcAft>
                <a:spcPts val="0"/>
              </a:spcAft>
              <a:defRPr/>
            </a:pP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Номер слайда 13"/>
          <p:cNvSpPr>
            <a:spLocks noGrp="1"/>
          </p:cNvSpPr>
          <p:nvPr>
            <p:ph type="sldNum" sz="quarter" idx="12"/>
          </p:nvPr>
        </p:nvSpPr>
        <p:spPr/>
        <p:txBody>
          <a:bodyPr/>
          <a:lstStyle/>
          <a:p>
            <a:fld id="{8A4431D5-1B33-458B-8AFD-CECCB0FA18CB}" type="slidenum">
              <a:rPr lang="ru-RU" smtClean="0"/>
              <a:pPr/>
              <a:t>4</a:t>
            </a:fld>
            <a:endParaRPr kumimoji="0" lang="ru-RU"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nvGraphicFramePr>
        <p:xfrm>
          <a:off x="-587864" y="1196752"/>
          <a:ext cx="9731863"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11" name="Прямоугольник 10"/>
          <p:cNvSpPr/>
          <p:nvPr/>
        </p:nvSpPr>
        <p:spPr>
          <a:xfrm>
            <a:off x="0" y="188640"/>
            <a:ext cx="9144000" cy="830997"/>
          </a:xfrm>
          <a:prstGeom prst="rect">
            <a:avLst/>
          </a:prstGeom>
        </p:spPr>
        <p:txBody>
          <a:bodyPr wrap="square">
            <a:spAutoFit/>
          </a:bodyPr>
          <a:lstStyle/>
          <a:p>
            <a:pPr algn="ctr">
              <a:buNone/>
            </a:pPr>
            <a:r>
              <a:rPr lang="ru-RU" sz="2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Arial Cyr" pitchFamily="34" charset="0"/>
              </a:rPr>
              <a:t>Структура расходов бюджета городского округа в разрезе отраслей  в 2023 году, %.</a:t>
            </a:r>
            <a:endParaRPr lang="ru-RU"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5" name="Номер слайда 14"/>
          <p:cNvSpPr>
            <a:spLocks noGrp="1"/>
          </p:cNvSpPr>
          <p:nvPr>
            <p:ph type="sldNum" sz="quarter" idx="12"/>
          </p:nvPr>
        </p:nvSpPr>
        <p:spPr/>
        <p:txBody>
          <a:bodyPr/>
          <a:lstStyle/>
          <a:p>
            <a:fld id="{8A4431D5-1B33-458B-8AFD-CECCB0FA18CB}" type="slidenum">
              <a:rPr lang="ru-RU" smtClean="0"/>
              <a:pPr/>
              <a:t>40</a:t>
            </a:fld>
            <a:endParaRPr kumimoji="0" lang="ru-RU"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2396517479"/>
              </p:ext>
            </p:extLst>
          </p:nvPr>
        </p:nvGraphicFramePr>
        <p:xfrm>
          <a:off x="0" y="1196751"/>
          <a:ext cx="9144000" cy="5135445"/>
        </p:xfrm>
        <a:graphic>
          <a:graphicData uri="http://schemas.openxmlformats.org/drawingml/2006/table">
            <a:tbl>
              <a:tblPr firstRow="1" bandRow="1">
                <a:tableStyleId>{5C22544A-7EE6-4342-B048-85BDC9FD1C3A}</a:tableStyleId>
              </a:tblPr>
              <a:tblGrid>
                <a:gridCol w="2773181"/>
                <a:gridCol w="1124263">
                  <a:extLst>
                    <a:ext uri="{9D8B030D-6E8A-4147-A177-3AD203B41FA5}">
                      <a16:colId xmlns="" xmlns:a16="http://schemas.microsoft.com/office/drawing/2014/main" val="20000"/>
                    </a:ext>
                  </a:extLst>
                </a:gridCol>
                <a:gridCol w="1527564">
                  <a:extLst>
                    <a:ext uri="{9D8B030D-6E8A-4147-A177-3AD203B41FA5}">
                      <a16:colId xmlns="" xmlns:a16="http://schemas.microsoft.com/office/drawing/2014/main" val="20001"/>
                    </a:ext>
                  </a:extLst>
                </a:gridCol>
                <a:gridCol w="2145026">
                  <a:extLst>
                    <a:ext uri="{9D8B030D-6E8A-4147-A177-3AD203B41FA5}">
                      <a16:colId xmlns="" xmlns:a16="http://schemas.microsoft.com/office/drawing/2014/main" val="20002"/>
                    </a:ext>
                  </a:extLst>
                </a:gridCol>
                <a:gridCol w="791125">
                  <a:extLst>
                    <a:ext uri="{9D8B030D-6E8A-4147-A177-3AD203B41FA5}">
                      <a16:colId xmlns="" xmlns:a16="http://schemas.microsoft.com/office/drawing/2014/main" val="20004"/>
                    </a:ext>
                  </a:extLst>
                </a:gridCol>
                <a:gridCol w="782841">
                  <a:extLst>
                    <a:ext uri="{9D8B030D-6E8A-4147-A177-3AD203B41FA5}">
                      <a16:colId xmlns="" xmlns:a16="http://schemas.microsoft.com/office/drawing/2014/main" val="20005"/>
                    </a:ext>
                  </a:extLst>
                </a:gridCol>
              </a:tblGrid>
              <a:tr h="115200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900" kern="1200" dirty="0" smtClean="0">
                          <a:effectLst/>
                        </a:rPr>
                        <a:t>Нормативно-правовой</a:t>
                      </a:r>
                      <a:r>
                        <a:rPr lang="ru-RU" sz="900" kern="1200" baseline="0" dirty="0" smtClean="0">
                          <a:effectLst/>
                        </a:rPr>
                        <a:t> акт, которым установлены меры социальной  поддержки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u-RU" sz="900" kern="1200" dirty="0" smtClean="0">
                          <a:effectLst/>
                        </a:rPr>
                        <a:t>Наименование муниципальной программы/ подпрограммы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u-RU" sz="900" kern="1200" dirty="0">
                          <a:effectLst/>
                        </a:rPr>
                        <a:t>Целевая группа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u-RU" sz="900" kern="1200" dirty="0" smtClean="0">
                          <a:effectLst/>
                        </a:rPr>
                        <a:t>Наименование меры социальной поддержки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u-RU" sz="800" kern="1200" dirty="0" smtClean="0">
                          <a:effectLst/>
                        </a:rPr>
                        <a:t>Численность</a:t>
                      </a:r>
                      <a:r>
                        <a:rPr lang="ru-RU" sz="900" kern="1200" dirty="0" smtClean="0">
                          <a:effectLst/>
                        </a:rPr>
                        <a:t> </a:t>
                      </a:r>
                      <a:r>
                        <a:rPr lang="ru-RU" sz="800" kern="1200" dirty="0" smtClean="0">
                          <a:effectLst/>
                        </a:rPr>
                        <a:t>целевой</a:t>
                      </a:r>
                      <a:r>
                        <a:rPr lang="ru-RU" sz="900" kern="1200" dirty="0" smtClean="0">
                          <a:effectLst/>
                        </a:rPr>
                        <a:t> группы (человек)</a:t>
                      </a:r>
                    </a:p>
                  </a:txBody>
                  <a:tcPr anchor="ctr"/>
                </a:tc>
                <a:tc>
                  <a:txBody>
                    <a:bodyPr/>
                    <a:lstStyle/>
                    <a:p>
                      <a:pPr algn="ctr">
                        <a:lnSpc>
                          <a:spcPct val="107000"/>
                        </a:lnSpc>
                        <a:spcAft>
                          <a:spcPts val="0"/>
                        </a:spcAft>
                      </a:pPr>
                      <a:r>
                        <a:rPr lang="ru-RU" sz="900" kern="1200" dirty="0" smtClean="0">
                          <a:effectLst/>
                        </a:rPr>
                        <a:t>Объем финансирования в 2023</a:t>
                      </a:r>
                      <a:r>
                        <a:rPr lang="ru-RU" sz="900" kern="1200" baseline="0" dirty="0" smtClean="0">
                          <a:effectLst/>
                        </a:rPr>
                        <a:t> </a:t>
                      </a:r>
                      <a:r>
                        <a:rPr lang="ru-RU" sz="900" kern="1200" dirty="0" smtClean="0">
                          <a:effectLst/>
                        </a:rPr>
                        <a:t>году, </a:t>
                      </a:r>
                    </a:p>
                    <a:p>
                      <a:pPr algn="ctr">
                        <a:lnSpc>
                          <a:spcPct val="107000"/>
                        </a:lnSpc>
                        <a:spcAft>
                          <a:spcPts val="0"/>
                        </a:spcAft>
                      </a:pPr>
                      <a:r>
                        <a:rPr lang="ru-RU" sz="900" kern="1200" dirty="0" smtClean="0">
                          <a:effectLst/>
                        </a:rPr>
                        <a:t>(тыс.руб.) </a:t>
                      </a:r>
                    </a:p>
                  </a:txBody>
                  <a:tcPr anchor="ctr"/>
                </a:tc>
                <a:extLst>
                  <a:ext uri="{0D108BD9-81ED-4DB2-BD59-A6C34878D82A}">
                    <a16:rowId xmlns="" xmlns:a16="http://schemas.microsoft.com/office/drawing/2014/main" val="10000"/>
                  </a:ext>
                </a:extLst>
              </a:tr>
              <a:tr h="36000">
                <a:tc>
                  <a:txBody>
                    <a:bodyPr/>
                    <a:lstStyle/>
                    <a:p>
                      <a:pPr algn="l" fontAlgn="t"/>
                      <a:endParaRPr lang="ru-RU" sz="800" b="0" i="0" u="none" strike="noStrike" dirty="0">
                        <a:solidFill>
                          <a:srgbClr val="000000"/>
                        </a:solidFill>
                        <a:latin typeface="Times New Roman"/>
                      </a:endParaRPr>
                    </a:p>
                  </a:txBody>
                  <a:tcPr marL="9525" marR="9525" marT="9525" marB="0"/>
                </a:tc>
                <a:tc>
                  <a:txBody>
                    <a:bodyPr/>
                    <a:lstStyle/>
                    <a:p>
                      <a:pPr algn="l" fontAlgn="t"/>
                      <a:endParaRPr lang="ru-RU" sz="800" b="0" i="0" u="none" strike="noStrike" dirty="0">
                        <a:solidFill>
                          <a:srgbClr val="000000"/>
                        </a:solidFill>
                        <a:latin typeface="Times New Roman"/>
                      </a:endParaRPr>
                    </a:p>
                  </a:txBody>
                  <a:tcPr marL="9525" marR="9525" marT="9525" marB="0"/>
                </a:tc>
                <a:tc>
                  <a:txBody>
                    <a:bodyPr/>
                    <a:lstStyle/>
                    <a:p>
                      <a:pPr algn="l" fontAlgn="t"/>
                      <a:endParaRPr lang="ru-RU" sz="800" b="0" i="0" u="none" strike="noStrike" dirty="0">
                        <a:solidFill>
                          <a:srgbClr val="000000"/>
                        </a:solidFill>
                        <a:latin typeface="Times New Roman"/>
                      </a:endParaRPr>
                    </a:p>
                  </a:txBody>
                  <a:tcPr marL="9525" marR="9525" marT="9525" marB="0"/>
                </a:tc>
                <a:tc>
                  <a:txBody>
                    <a:bodyPr/>
                    <a:lstStyle/>
                    <a:p>
                      <a:pPr algn="l" fontAlgn="t"/>
                      <a:endParaRPr lang="ru-RU" sz="800" b="0" i="0" u="none" strike="noStrike" dirty="0">
                        <a:solidFill>
                          <a:srgbClr val="000000"/>
                        </a:solidFill>
                        <a:latin typeface="Times New Roman"/>
                      </a:endParaRPr>
                    </a:p>
                  </a:txBody>
                  <a:tcPr marL="9525" marR="9525" marT="9525" marB="0"/>
                </a:tc>
                <a:tc>
                  <a:txBody>
                    <a:bodyPr/>
                    <a:lstStyle/>
                    <a:p>
                      <a:pPr algn="ctr" fontAlgn="ctr"/>
                      <a:endParaRPr lang="ru-RU" sz="800" b="0" i="0" u="none" strike="noStrike" dirty="0">
                        <a:solidFill>
                          <a:srgbClr val="000000"/>
                        </a:solidFill>
                        <a:latin typeface="Times New Roman"/>
                      </a:endParaRPr>
                    </a:p>
                  </a:txBody>
                  <a:tcPr marL="9525" marR="9525" marT="9525" marB="0" anchor="ctr"/>
                </a:tc>
                <a:tc>
                  <a:txBody>
                    <a:bodyPr/>
                    <a:lstStyle/>
                    <a:p>
                      <a:pPr algn="ctr" fontAlgn="ctr"/>
                      <a:endParaRPr lang="ru-RU" sz="8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1"/>
                  </a:ext>
                </a:extLst>
              </a:tr>
              <a:tr h="1152000">
                <a:tc>
                  <a:txBody>
                    <a:bodyPr/>
                    <a:lstStyle/>
                    <a:p>
                      <a:pPr algn="l" fontAlgn="b"/>
                      <a:r>
                        <a:rPr lang="ru-RU" sz="800" b="0" i="0" u="none" strike="noStrike" dirty="0">
                          <a:solidFill>
                            <a:srgbClr val="000000"/>
                          </a:solidFill>
                          <a:latin typeface="Times New Roman"/>
                        </a:rPr>
                        <a:t>Постановление Администрации городского округа Электросталь Московской области от 14.05.2019 №318/5 «Об установлении родительской платы, взимаемой с родителей (законных представителей) за присмотр и уход за детьми, осваивающими образовательные программы дошкольного образования в организациях городского округа Электросталь Московской области, осуществляющих образовательную деятельность»</a:t>
                      </a:r>
                    </a:p>
                  </a:txBody>
                  <a:tcPr marL="9525" marR="9525" marT="9525" marB="0"/>
                </a:tc>
                <a:tc>
                  <a:txBody>
                    <a:bodyPr/>
                    <a:lstStyle/>
                    <a:p>
                      <a:pPr algn="l" fontAlgn="t"/>
                      <a:r>
                        <a:rPr lang="ru-RU" sz="800" b="0" i="0" u="none" strike="noStrike" dirty="0">
                          <a:solidFill>
                            <a:srgbClr val="000000"/>
                          </a:solidFill>
                          <a:latin typeface="Times New Roman"/>
                        </a:rPr>
                        <a:t>Муниципальная программа «Образование»  </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Подпрограмма «Общее образование» </a:t>
                      </a:r>
                    </a:p>
                  </a:txBody>
                  <a:tcPr marL="9525" marR="9525" marT="9525" marB="0"/>
                </a:tc>
                <a:tc>
                  <a:txBody>
                    <a:bodyPr/>
                    <a:lstStyle/>
                    <a:p>
                      <a:pPr algn="l" fontAlgn="t"/>
                      <a:r>
                        <a:rPr lang="ru-RU" sz="800" b="0" i="0" u="none" strike="noStrike" dirty="0" smtClean="0">
                          <a:solidFill>
                            <a:srgbClr val="000000"/>
                          </a:solidFill>
                          <a:latin typeface="Times New Roman"/>
                        </a:rPr>
                        <a:t>Воспитанники дошкольных групп общеобразовательных учреждений г.о.Электросталь</a:t>
                      </a:r>
                    </a:p>
                  </a:txBody>
                  <a:tcPr marL="9525" marR="9525" marT="9525" marB="0"/>
                </a:tc>
                <a:tc>
                  <a:txBody>
                    <a:bodyPr/>
                    <a:lstStyle/>
                    <a:p>
                      <a:pPr algn="l" fontAlgn="t"/>
                      <a:r>
                        <a:rPr lang="ru-RU" sz="800" b="0" i="0" u="none" strike="noStrike">
                          <a:solidFill>
                            <a:srgbClr val="000000"/>
                          </a:solidFill>
                          <a:latin typeface="Times New Roman"/>
                        </a:rPr>
                        <a:t>Снижение размера родительской платы на 30% для многодетных семей, для семей, в которых оба родителя студенты дневных отделений учреждений профессионального образования, семьям в которых оба родителя-инвалиды I, II группы.</a:t>
                      </a:r>
                    </a:p>
                  </a:txBody>
                  <a:tcPr marL="9525" marR="9525" marT="9525" marB="0"/>
                </a:tc>
                <a:tc>
                  <a:txBody>
                    <a:bodyPr/>
                    <a:lstStyle/>
                    <a:p>
                      <a:pPr algn="ctr" fontAlgn="ctr"/>
                      <a:r>
                        <a:rPr lang="ru-RU" sz="800" b="0" i="0" u="none" strike="noStrike" dirty="0" smtClean="0">
                          <a:solidFill>
                            <a:srgbClr val="000000"/>
                          </a:solidFill>
                          <a:latin typeface="Times New Roman"/>
                        </a:rPr>
                        <a:t>1 467</a:t>
                      </a:r>
                      <a:endParaRPr lang="ru-RU" sz="800" b="0" i="0" u="none" strike="noStrike" dirty="0">
                        <a:solidFill>
                          <a:srgbClr val="000000"/>
                        </a:solidFill>
                        <a:latin typeface="Times New Roman"/>
                      </a:endParaRPr>
                    </a:p>
                  </a:txBody>
                  <a:tcPr marL="9525" marR="9525" marT="9525" marB="0" anchor="ctr"/>
                </a:tc>
                <a:tc>
                  <a:txBody>
                    <a:bodyPr/>
                    <a:lstStyle/>
                    <a:p>
                      <a:pPr algn="ctr" fontAlgn="ctr"/>
                      <a:r>
                        <a:rPr lang="ru-RU" sz="800" b="0" i="0" u="none" strike="noStrike" dirty="0" smtClean="0">
                          <a:solidFill>
                            <a:srgbClr val="000000"/>
                          </a:solidFill>
                          <a:latin typeface="Times New Roman"/>
                        </a:rPr>
                        <a:t>14 436,0</a:t>
                      </a:r>
                      <a:endParaRPr lang="ru-RU" sz="8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3"/>
                  </a:ext>
                </a:extLst>
              </a:tr>
              <a:tr h="1548000">
                <a:tc>
                  <a:txBody>
                    <a:bodyPr/>
                    <a:lstStyle/>
                    <a:p>
                      <a:pPr algn="l" fontAlgn="t"/>
                      <a:r>
                        <a:rPr lang="ru-RU" sz="800" b="0" i="0" u="none" strike="noStrike" dirty="0">
                          <a:solidFill>
                            <a:srgbClr val="000000"/>
                          </a:solidFill>
                          <a:latin typeface="Times New Roman"/>
                        </a:rPr>
                        <a:t>Положение об организации горячего питания обучающихся в общеобразовательных учреждениях городского округа Электросталь Московской области, утвержденное постановлением Администрации городского округа Электросталь Московской области от </a:t>
                      </a:r>
                      <a:r>
                        <a:rPr lang="ru-RU" sz="800" b="0" i="0" u="none" strike="noStrike" dirty="0" smtClean="0">
                          <a:solidFill>
                            <a:srgbClr val="000000"/>
                          </a:solidFill>
                          <a:latin typeface="Times New Roman"/>
                        </a:rPr>
                        <a:t>14.03.2023 </a:t>
                      </a:r>
                      <a:r>
                        <a:rPr lang="ru-RU" sz="800" b="0" i="0" u="none" strike="noStrike" dirty="0">
                          <a:solidFill>
                            <a:srgbClr val="000000"/>
                          </a:solidFill>
                          <a:latin typeface="Times New Roman"/>
                        </a:rPr>
                        <a:t>№</a:t>
                      </a:r>
                      <a:r>
                        <a:rPr lang="ru-RU" sz="800" b="0" i="0" u="none" strike="noStrike" dirty="0" smtClean="0">
                          <a:solidFill>
                            <a:srgbClr val="000000"/>
                          </a:solidFill>
                          <a:latin typeface="Times New Roman"/>
                        </a:rPr>
                        <a:t>233/3</a:t>
                      </a:r>
                      <a:endParaRPr lang="ru-RU" sz="800" b="0" i="0" u="none" strike="noStrike" dirty="0">
                        <a:solidFill>
                          <a:srgbClr val="000000"/>
                        </a:solidFill>
                        <a:latin typeface="Times New Roman"/>
                      </a:endParaRPr>
                    </a:p>
                  </a:txBody>
                  <a:tcPr marL="9525" marR="9525" marT="9525" marB="0"/>
                </a:tc>
                <a:tc>
                  <a:txBody>
                    <a:bodyPr/>
                    <a:lstStyle/>
                    <a:p>
                      <a:pPr algn="l" fontAlgn="t"/>
                      <a:r>
                        <a:rPr lang="ru-RU" sz="800" b="0" i="0" u="none" strike="noStrike" dirty="0">
                          <a:solidFill>
                            <a:srgbClr val="000000"/>
                          </a:solidFill>
                          <a:latin typeface="Times New Roman"/>
                        </a:rPr>
                        <a:t> Муниципальная программа «Образование</a:t>
                      </a:r>
                      <a:r>
                        <a:rPr lang="ru-RU" sz="800" b="0" i="0" u="none" strike="noStrike" dirty="0" smtClean="0">
                          <a:solidFill>
                            <a:srgbClr val="000000"/>
                          </a:solidFill>
                          <a:latin typeface="Times New Roman"/>
                        </a:rPr>
                        <a:t>»,</a:t>
                      </a:r>
                      <a:r>
                        <a:rPr lang="ru-RU" sz="800" b="0" i="0" u="none" strike="noStrike" dirty="0">
                          <a:solidFill>
                            <a:srgbClr val="000000"/>
                          </a:solidFill>
                          <a:latin typeface="Times New Roman"/>
                        </a:rPr>
                        <a:t>  </a:t>
                      </a:r>
                      <a:endParaRPr lang="ru-RU" sz="800" b="0" i="0" u="none" strike="noStrike" dirty="0" smtClean="0">
                        <a:solidFill>
                          <a:srgbClr val="000000"/>
                        </a:solidFill>
                        <a:latin typeface="Times New Roman"/>
                      </a:endParaRPr>
                    </a:p>
                    <a:p>
                      <a:pPr algn="l" fontAlgn="t"/>
                      <a:r>
                        <a:rPr lang="ru-RU" sz="800" b="0" i="0" u="none" strike="noStrike" dirty="0" smtClean="0">
                          <a:solidFill>
                            <a:srgbClr val="000000"/>
                          </a:solidFill>
                          <a:latin typeface="Times New Roman"/>
                        </a:rPr>
                        <a:t>Подпрограмма </a:t>
                      </a:r>
                      <a:r>
                        <a:rPr lang="ru-RU" sz="800" b="0" i="0" u="none" strike="noStrike" dirty="0">
                          <a:solidFill>
                            <a:srgbClr val="000000"/>
                          </a:solidFill>
                          <a:latin typeface="Times New Roman"/>
                        </a:rPr>
                        <a:t>«Общее образование» </a:t>
                      </a:r>
                    </a:p>
                  </a:txBody>
                  <a:tcPr marL="9525" marR="9525" marT="9525" marB="0"/>
                </a:tc>
                <a:tc>
                  <a:txBody>
                    <a:bodyPr/>
                    <a:lstStyle/>
                    <a:p>
                      <a:pPr algn="l" fontAlgn="t"/>
                      <a:r>
                        <a:rPr lang="ru-RU" sz="800" b="0" i="0" u="none" strike="noStrike" dirty="0">
                          <a:solidFill>
                            <a:srgbClr val="000000"/>
                          </a:solidFill>
                          <a:latin typeface="Times New Roman"/>
                        </a:rPr>
                        <a:t>Учащиеся 1-11 классов</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Дети-инвалиды, дети-сироты и дети, оставшиеся без попечения родителей, а также дети с туберкулезной интоксикацией, </a:t>
                      </a:r>
                      <a:r>
                        <a:rPr lang="ru-RU" sz="800" b="0" i="0" u="none" strike="noStrike" dirty="0" smtClean="0">
                          <a:solidFill>
                            <a:srgbClr val="000000"/>
                          </a:solidFill>
                          <a:latin typeface="Times New Roman"/>
                        </a:rPr>
                        <a:t>дети из многодетных семей, </a:t>
                      </a:r>
                      <a:r>
                        <a:rPr lang="ru-RU" sz="800" b="0" i="0" u="none" strike="noStrike" dirty="0">
                          <a:solidFill>
                            <a:srgbClr val="000000"/>
                          </a:solidFill>
                          <a:latin typeface="Times New Roman"/>
                        </a:rPr>
                        <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Дети мобилизованных граждан</a:t>
                      </a:r>
                    </a:p>
                  </a:txBody>
                  <a:tcPr marL="9525" marR="9525" marT="9525" marB="0"/>
                </a:tc>
                <a:tc>
                  <a:txBody>
                    <a:bodyPr/>
                    <a:lstStyle/>
                    <a:p>
                      <a:pPr algn="l" fontAlgn="t"/>
                      <a:r>
                        <a:rPr lang="ru-RU" sz="800" b="0" i="0" u="none" strike="noStrike" dirty="0">
                          <a:solidFill>
                            <a:srgbClr val="000000"/>
                          </a:solidFill>
                          <a:latin typeface="Times New Roman"/>
                        </a:rPr>
                        <a:t>Частичная компенсация стоимости горячего питания в сумме 50руб. всем учащимся 1-11 классов</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Бесплатный комплексный завтрак и обед </a:t>
                      </a:r>
                    </a:p>
                  </a:txBody>
                  <a:tcPr marL="9525" marR="9525" marT="9525" marB="0"/>
                </a:tc>
                <a:tc>
                  <a:txBody>
                    <a:bodyPr/>
                    <a:lstStyle/>
                    <a:p>
                      <a:pPr algn="ctr" fontAlgn="ctr"/>
                      <a:r>
                        <a:rPr lang="ru-RU" sz="800" b="0" i="0" u="none" strike="noStrike" dirty="0">
                          <a:solidFill>
                            <a:srgbClr val="000000"/>
                          </a:solidFill>
                          <a:latin typeface="Times New Roman"/>
                        </a:rPr>
                        <a:t>16 </a:t>
                      </a:r>
                      <a:r>
                        <a:rPr lang="ru-RU" sz="800" b="0" i="0" u="none" strike="noStrike" dirty="0" smtClean="0">
                          <a:solidFill>
                            <a:srgbClr val="000000"/>
                          </a:solidFill>
                          <a:latin typeface="Times New Roman"/>
                        </a:rPr>
                        <a:t>503</a:t>
                      </a:r>
                      <a:endParaRPr lang="ru-RU" sz="800" b="0" i="0" u="none" strike="noStrike" dirty="0">
                        <a:solidFill>
                          <a:srgbClr val="000000"/>
                        </a:solidFill>
                        <a:latin typeface="Times New Roman"/>
                      </a:endParaRPr>
                    </a:p>
                  </a:txBody>
                  <a:tcPr marL="9525" marR="9525" marT="9525" marB="0" anchor="ctr"/>
                </a:tc>
                <a:tc>
                  <a:txBody>
                    <a:bodyPr/>
                    <a:lstStyle/>
                    <a:p>
                      <a:pPr algn="ctr" fontAlgn="ctr"/>
                      <a:r>
                        <a:rPr lang="ru-RU" sz="800" b="0" i="0" u="none" strike="noStrike" dirty="0" smtClean="0">
                          <a:solidFill>
                            <a:srgbClr val="000000"/>
                          </a:solidFill>
                          <a:latin typeface="Times New Roman"/>
                        </a:rPr>
                        <a:t>65 613,5</a:t>
                      </a:r>
                      <a:endParaRPr lang="ru-RU" sz="800" b="0" i="0" u="none" strike="noStrike" dirty="0">
                        <a:solidFill>
                          <a:srgbClr val="000000"/>
                        </a:solidFill>
                        <a:latin typeface="Times New Roman"/>
                      </a:endParaRPr>
                    </a:p>
                  </a:txBody>
                  <a:tcPr marL="9525" marR="9525" marT="9525" marB="0" anchor="ctr"/>
                </a:tc>
              </a:tr>
              <a:tr h="11520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800" b="0" i="0" u="none" strike="noStrike" dirty="0">
                          <a:solidFill>
                            <a:srgbClr val="000000"/>
                          </a:solidFill>
                          <a:latin typeface="Times New Roman"/>
                        </a:rPr>
                        <a:t>Постановление Администрации городского округа Электросталь Московской области </a:t>
                      </a:r>
                      <a:r>
                        <a:rPr lang="ru-RU" sz="800" b="0" i="0" u="none" strike="noStrike" dirty="0" smtClean="0">
                          <a:solidFill>
                            <a:srgbClr val="000000"/>
                          </a:solidFill>
                          <a:latin typeface="Times New Roman"/>
                        </a:rPr>
                        <a:t>от10.12.2019 № 910/12   «Об </a:t>
                      </a:r>
                      <a:r>
                        <a:rPr lang="ru-RU" sz="800" b="0" i="0" u="none" strike="noStrike" dirty="0">
                          <a:solidFill>
                            <a:srgbClr val="000000"/>
                          </a:solidFill>
                          <a:latin typeface="Times New Roman"/>
                        </a:rPr>
                        <a:t>утверждении муниципальной программы городского округа Электросталь Московской области </a:t>
                      </a:r>
                      <a:r>
                        <a:rPr lang="ru-RU" sz="800" b="0" i="0" u="none" strike="noStrike" dirty="0" smtClean="0">
                          <a:solidFill>
                            <a:srgbClr val="000000"/>
                          </a:solidFill>
                          <a:latin typeface="Times New Roman"/>
                        </a:rPr>
                        <a:t>«Образование»</a:t>
                      </a:r>
                      <a:endParaRPr lang="ru-RU" sz="800" b="0" i="0" u="none" strike="noStrike" dirty="0">
                        <a:solidFill>
                          <a:srgbClr val="000000"/>
                        </a:solidFill>
                        <a:latin typeface="Times New Roman"/>
                      </a:endParaRPr>
                    </a:p>
                  </a:txBody>
                  <a:tcPr marL="9525" marR="9525" marT="9525" marB="0"/>
                </a:tc>
                <a:tc>
                  <a:txBody>
                    <a:bodyPr/>
                    <a:lstStyle/>
                    <a:p>
                      <a:pPr algn="l" fontAlgn="b"/>
                      <a:r>
                        <a:rPr lang="ru-RU" sz="800" b="0" i="0" u="none" strike="noStrike" dirty="0">
                          <a:solidFill>
                            <a:srgbClr val="000000"/>
                          </a:solidFill>
                          <a:latin typeface="Times New Roman"/>
                        </a:rPr>
                        <a:t>Муниципальная программа «Образование»  </a:t>
                      </a:r>
                      <a:endParaRPr lang="ru-RU" sz="800" b="0" i="0" u="none" strike="noStrike" dirty="0" smtClean="0">
                        <a:solidFill>
                          <a:srgbClr val="000000"/>
                        </a:solidFill>
                        <a:latin typeface="Times New Roman"/>
                      </a:endParaRPr>
                    </a:p>
                    <a:p>
                      <a:pPr algn="l" fontAlgn="b"/>
                      <a:r>
                        <a:rPr lang="ru-RU" sz="800" b="0" i="0" u="none" strike="noStrike" dirty="0" smtClean="0">
                          <a:solidFill>
                            <a:srgbClr val="000000"/>
                          </a:solidFill>
                          <a:latin typeface="Times New Roman"/>
                        </a:rPr>
                        <a:t>Подпрограмма </a:t>
                      </a:r>
                      <a:r>
                        <a:rPr lang="ru-RU" sz="800" b="0" i="0" u="none" strike="noStrike" dirty="0">
                          <a:solidFill>
                            <a:srgbClr val="000000"/>
                          </a:solidFill>
                          <a:latin typeface="Times New Roman"/>
                        </a:rPr>
                        <a:t>«Общее образование»</a:t>
                      </a:r>
                    </a:p>
                  </a:txBody>
                  <a:tcPr marL="9525" marR="9525" marT="9525" marB="0"/>
                </a:tc>
                <a:tc>
                  <a:txBody>
                    <a:bodyPr/>
                    <a:lstStyle/>
                    <a:p>
                      <a:pPr algn="l" fontAlgn="b"/>
                      <a:r>
                        <a:rPr lang="ru-RU" sz="800" b="0" i="0" u="none" strike="noStrike" dirty="0">
                          <a:solidFill>
                            <a:srgbClr val="000000"/>
                          </a:solidFill>
                          <a:latin typeface="Times New Roman"/>
                        </a:rPr>
                        <a:t>Учащиеся общеобразовательной школы № 41</a:t>
                      </a:r>
                    </a:p>
                  </a:txBody>
                  <a:tcPr marL="9525" marR="9525" marT="9525" marB="0"/>
                </a:tc>
                <a:tc>
                  <a:txBody>
                    <a:bodyPr/>
                    <a:lstStyle/>
                    <a:p>
                      <a:pPr algn="l" fontAlgn="t"/>
                      <a:r>
                        <a:rPr lang="ru-RU" sz="800" b="0" i="0" u="none" strike="noStrike">
                          <a:solidFill>
                            <a:srgbClr val="000000"/>
                          </a:solidFill>
                          <a:latin typeface="Times New Roman"/>
                        </a:rPr>
                        <a:t> Обеспечение подвоза обучающихся к месту обучения в общеобразовательных организациях в Московской области, расположенных в сельских населенных пунктах</a:t>
                      </a:r>
                    </a:p>
                  </a:txBody>
                  <a:tcPr marL="9525" marR="9525" marT="9525" marB="0"/>
                </a:tc>
                <a:tc>
                  <a:txBody>
                    <a:bodyPr/>
                    <a:lstStyle/>
                    <a:p>
                      <a:pPr algn="ctr" fontAlgn="ctr"/>
                      <a:r>
                        <a:rPr lang="ru-RU" sz="800" b="0" i="0" u="none" strike="noStrike" dirty="0" smtClean="0">
                          <a:solidFill>
                            <a:srgbClr val="000000"/>
                          </a:solidFill>
                          <a:latin typeface="Times New Roman"/>
                        </a:rPr>
                        <a:t>415</a:t>
                      </a:r>
                      <a:endParaRPr lang="ru-RU" sz="800" b="0" i="0" u="none" strike="noStrike" dirty="0">
                        <a:solidFill>
                          <a:srgbClr val="000000"/>
                        </a:solidFill>
                        <a:latin typeface="Times New Roman"/>
                      </a:endParaRPr>
                    </a:p>
                  </a:txBody>
                  <a:tcPr marL="9525" marR="9525" marT="9525" marB="0" anchor="ctr"/>
                </a:tc>
                <a:tc>
                  <a:txBody>
                    <a:bodyPr/>
                    <a:lstStyle/>
                    <a:p>
                      <a:pPr algn="ctr" fontAlgn="ctr"/>
                      <a:r>
                        <a:rPr lang="ru-RU" sz="800" b="0" i="0" u="none" strike="noStrike" dirty="0" smtClean="0">
                          <a:solidFill>
                            <a:srgbClr val="000000"/>
                          </a:solidFill>
                          <a:latin typeface="Times New Roman"/>
                        </a:rPr>
                        <a:t>8 116,4</a:t>
                      </a:r>
                      <a:endParaRPr lang="ru-RU" sz="800" b="0" i="0" u="none" strike="noStrike" dirty="0">
                        <a:solidFill>
                          <a:srgbClr val="000000"/>
                        </a:solidFill>
                        <a:latin typeface="Times New Roman"/>
                      </a:endParaRPr>
                    </a:p>
                  </a:txBody>
                  <a:tcPr marL="9525" marR="9525" marT="9525" marB="0" anchor="ctr"/>
                </a:tc>
              </a:tr>
            </a:tbl>
          </a:graphicData>
        </a:graphic>
      </p:graphicFrame>
      <p:sp>
        <p:nvSpPr>
          <p:cNvPr id="2" name="Заголовок 1"/>
          <p:cNvSpPr>
            <a:spLocks noGrp="1"/>
          </p:cNvSpPr>
          <p:nvPr>
            <p:ph type="title"/>
          </p:nvPr>
        </p:nvSpPr>
        <p:spPr>
          <a:xfrm>
            <a:off x="285720" y="263058"/>
            <a:ext cx="8501122" cy="778098"/>
          </a:xfrm>
        </p:spPr>
        <p:txBody>
          <a:bodyPr>
            <a:normAutofit fontScale="90000"/>
          </a:bodyPr>
          <a:lstStyle/>
          <a:p>
            <a:pPr algn="ctr"/>
            <a:r>
              <a:rPr lang="ru-RU" sz="27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с учетом интересов целевых групп пользователей</a:t>
            </a:r>
            <a:endParaRPr lang="ru-RU"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2" name="Номер слайда 11"/>
          <p:cNvSpPr>
            <a:spLocks noGrp="1"/>
          </p:cNvSpPr>
          <p:nvPr>
            <p:ph type="sldNum" sz="quarter" idx="12"/>
          </p:nvPr>
        </p:nvSpPr>
        <p:spPr/>
        <p:txBody>
          <a:bodyPr/>
          <a:lstStyle/>
          <a:p>
            <a:fld id="{8A4431D5-1B33-458B-8AFD-CECCB0FA18CB}" type="slidenum">
              <a:rPr lang="ru-RU" smtClean="0"/>
              <a:pPr/>
              <a:t>41</a:t>
            </a:fld>
            <a:endParaRPr kumimoji="0" lang="ru-RU" dirty="0"/>
          </a:p>
        </p:txBody>
      </p:sp>
      <p:sp>
        <p:nvSpPr>
          <p:cNvPr id="9" name="TextBox 8"/>
          <p:cNvSpPr txBox="1"/>
          <p:nvPr/>
        </p:nvSpPr>
        <p:spPr>
          <a:xfrm>
            <a:off x="323528" y="0"/>
            <a:ext cx="8820472" cy="400110"/>
          </a:xfrm>
          <a:prstGeom prst="rect">
            <a:avLst/>
          </a:prstGeom>
          <a:noFill/>
        </p:spPr>
        <p:txBody>
          <a:bodyPr wrap="square" rtlCol="0">
            <a:spAutoFit/>
          </a:bodyPr>
          <a:lstStyle/>
          <a:p>
            <a:r>
              <a:rPr lang="ru-RU" sz="1000" dirty="0" smtClean="0"/>
              <a:t>*нормативно-правовая документация по муниципальным программам представлена на официальном сайте г.о. Электросталь </a:t>
            </a:r>
            <a:r>
              <a:rPr lang="en-US" sz="1000" dirty="0" smtClean="0">
                <a:hlinkClick r:id="rId2"/>
              </a:rPr>
              <a:t>http://www.electrostal.ru</a:t>
            </a:r>
            <a:r>
              <a:rPr lang="ru-RU" sz="1000" dirty="0" smtClean="0"/>
              <a:t> в разделе Администрация/официальные документы/муниципальные программы </a:t>
            </a:r>
            <a:endParaRPr lang="ru-RU" sz="1000" dirty="0"/>
          </a:p>
        </p:txBody>
      </p:sp>
    </p:spTree>
    <p:extLst>
      <p:ext uri="{BB962C8B-B14F-4D97-AF65-F5344CB8AC3E}">
        <p14:creationId xmlns="" xmlns:p14="http://schemas.microsoft.com/office/powerpoint/2010/main" val="193957787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rmAutofit fontScale="90000"/>
          </a:bodyPr>
          <a:lstStyle/>
          <a:p>
            <a:pPr algn="ctr"/>
            <a:r>
              <a:rPr lang="ru-RU" sz="27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с учетом интересов целевых групп пользователей</a:t>
            </a:r>
            <a:endParaRPr lang="ru-RU"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2" name="Номер слайда 11"/>
          <p:cNvSpPr>
            <a:spLocks noGrp="1"/>
          </p:cNvSpPr>
          <p:nvPr>
            <p:ph type="sldNum" sz="quarter" idx="12"/>
          </p:nvPr>
        </p:nvSpPr>
        <p:spPr/>
        <p:txBody>
          <a:bodyPr/>
          <a:lstStyle/>
          <a:p>
            <a:fld id="{8A4431D5-1B33-458B-8AFD-CECCB0FA18CB}" type="slidenum">
              <a:rPr lang="ru-RU" smtClean="0"/>
              <a:pPr/>
              <a:t>42</a:t>
            </a:fld>
            <a:endParaRPr kumimoji="0" lang="ru-RU" dirty="0"/>
          </a:p>
        </p:txBody>
      </p:sp>
      <p:graphicFrame>
        <p:nvGraphicFramePr>
          <p:cNvPr id="6" name="Таблица 5"/>
          <p:cNvGraphicFramePr>
            <a:graphicFrameLocks noGrp="1"/>
          </p:cNvGraphicFramePr>
          <p:nvPr>
            <p:extLst>
              <p:ext uri="{D42A27DB-BD31-4B8C-83A1-F6EECF244321}">
                <p14:modId xmlns="" xmlns:p14="http://schemas.microsoft.com/office/powerpoint/2010/main" val="2396517479"/>
              </p:ext>
            </p:extLst>
          </p:nvPr>
        </p:nvGraphicFramePr>
        <p:xfrm>
          <a:off x="0" y="1196751"/>
          <a:ext cx="9144000" cy="5004000"/>
        </p:xfrm>
        <a:graphic>
          <a:graphicData uri="http://schemas.openxmlformats.org/drawingml/2006/table">
            <a:tbl>
              <a:tblPr firstRow="1" bandRow="1">
                <a:tableStyleId>{5C22544A-7EE6-4342-B048-85BDC9FD1C3A}</a:tableStyleId>
              </a:tblPr>
              <a:tblGrid>
                <a:gridCol w="2773181"/>
                <a:gridCol w="1124263">
                  <a:extLst>
                    <a:ext uri="{9D8B030D-6E8A-4147-A177-3AD203B41FA5}">
                      <a16:colId xmlns="" xmlns:a16="http://schemas.microsoft.com/office/drawing/2014/main" val="20000"/>
                    </a:ext>
                  </a:extLst>
                </a:gridCol>
                <a:gridCol w="1527564">
                  <a:extLst>
                    <a:ext uri="{9D8B030D-6E8A-4147-A177-3AD203B41FA5}">
                      <a16:colId xmlns="" xmlns:a16="http://schemas.microsoft.com/office/drawing/2014/main" val="20001"/>
                    </a:ext>
                  </a:extLst>
                </a:gridCol>
                <a:gridCol w="2145026">
                  <a:extLst>
                    <a:ext uri="{9D8B030D-6E8A-4147-A177-3AD203B41FA5}">
                      <a16:colId xmlns="" xmlns:a16="http://schemas.microsoft.com/office/drawing/2014/main" val="20002"/>
                    </a:ext>
                  </a:extLst>
                </a:gridCol>
                <a:gridCol w="791125">
                  <a:extLst>
                    <a:ext uri="{9D8B030D-6E8A-4147-A177-3AD203B41FA5}">
                      <a16:colId xmlns="" xmlns:a16="http://schemas.microsoft.com/office/drawing/2014/main" val="20004"/>
                    </a:ext>
                  </a:extLst>
                </a:gridCol>
                <a:gridCol w="782841">
                  <a:extLst>
                    <a:ext uri="{9D8B030D-6E8A-4147-A177-3AD203B41FA5}">
                      <a16:colId xmlns="" xmlns:a16="http://schemas.microsoft.com/office/drawing/2014/main" val="20005"/>
                    </a:ext>
                  </a:extLst>
                </a:gridCol>
              </a:tblGrid>
              <a:tr h="86400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900" kern="1200" dirty="0" smtClean="0">
                          <a:effectLst/>
                        </a:rPr>
                        <a:t>Нормативно-правовой</a:t>
                      </a:r>
                      <a:r>
                        <a:rPr lang="ru-RU" sz="900" kern="1200" baseline="0" dirty="0" smtClean="0">
                          <a:effectLst/>
                        </a:rPr>
                        <a:t> акт, которым установлены меры социальной  поддержки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u-RU" sz="900" kern="1200" dirty="0" smtClean="0">
                          <a:effectLst/>
                        </a:rPr>
                        <a:t>Наименование муниципальной программы/ подпрограммы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u-RU" sz="900" kern="1200" dirty="0">
                          <a:effectLst/>
                        </a:rPr>
                        <a:t>Целевая группа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u-RU" sz="900" kern="1200" dirty="0" smtClean="0">
                          <a:effectLst/>
                        </a:rPr>
                        <a:t>Наименование меры социальной поддержки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ru-RU" sz="800" kern="1200" dirty="0" smtClean="0">
                          <a:effectLst/>
                        </a:rPr>
                        <a:t>Численность</a:t>
                      </a:r>
                      <a:r>
                        <a:rPr lang="ru-RU" sz="900" kern="1200" dirty="0" smtClean="0">
                          <a:effectLst/>
                        </a:rPr>
                        <a:t> целевой группы (человек)</a:t>
                      </a:r>
                    </a:p>
                  </a:txBody>
                  <a:tcPr anchor="ctr"/>
                </a:tc>
                <a:tc>
                  <a:txBody>
                    <a:bodyPr/>
                    <a:lstStyle/>
                    <a:p>
                      <a:pPr algn="ctr">
                        <a:lnSpc>
                          <a:spcPct val="107000"/>
                        </a:lnSpc>
                        <a:spcAft>
                          <a:spcPts val="0"/>
                        </a:spcAft>
                      </a:pPr>
                      <a:r>
                        <a:rPr lang="ru-RU" sz="900" kern="1200" dirty="0" smtClean="0">
                          <a:effectLst/>
                        </a:rPr>
                        <a:t>Объем финансирования в 2023</a:t>
                      </a:r>
                      <a:r>
                        <a:rPr lang="ru-RU" sz="900" kern="1200" baseline="0" dirty="0" smtClean="0">
                          <a:effectLst/>
                        </a:rPr>
                        <a:t> </a:t>
                      </a:r>
                      <a:r>
                        <a:rPr lang="ru-RU" sz="900" kern="1200" dirty="0" smtClean="0">
                          <a:effectLst/>
                        </a:rPr>
                        <a:t>году, </a:t>
                      </a:r>
                    </a:p>
                    <a:p>
                      <a:pPr algn="ctr">
                        <a:lnSpc>
                          <a:spcPct val="107000"/>
                        </a:lnSpc>
                        <a:spcAft>
                          <a:spcPts val="0"/>
                        </a:spcAft>
                      </a:pPr>
                      <a:r>
                        <a:rPr lang="ru-RU" sz="900" kern="1200" dirty="0" smtClean="0">
                          <a:effectLst/>
                        </a:rPr>
                        <a:t>(тыс.руб.) </a:t>
                      </a:r>
                    </a:p>
                  </a:txBody>
                  <a:tcPr anchor="ctr"/>
                </a:tc>
                <a:extLst>
                  <a:ext uri="{0D108BD9-81ED-4DB2-BD59-A6C34878D82A}">
                    <a16:rowId xmlns="" xmlns:a16="http://schemas.microsoft.com/office/drawing/2014/main" val="10000"/>
                  </a:ext>
                </a:extLst>
              </a:tr>
              <a:tr h="1008000">
                <a:tc>
                  <a:txBody>
                    <a:bodyPr/>
                    <a:lstStyle/>
                    <a:p>
                      <a:pPr algn="l" fontAlgn="b"/>
                      <a:r>
                        <a:rPr lang="ru-RU" sz="800" b="0" i="0" u="none" strike="noStrike" dirty="0">
                          <a:solidFill>
                            <a:srgbClr val="000000"/>
                          </a:solidFill>
                          <a:latin typeface="Times New Roman"/>
                        </a:rPr>
                        <a:t>Постановление Администрации городского округа Электросталь Московской области от 17.06.2019 №418/6 «Об учреждении ежегодной именной стипендии Главы городского округа Электросталь одаренным обучающимся муниципальных образовательных учреждений городского округа Электросталь Московской области»</a:t>
                      </a:r>
                    </a:p>
                  </a:txBody>
                  <a:tcPr marL="9525" marR="9525" marT="9525" marB="0"/>
                </a:tc>
                <a:tc>
                  <a:txBody>
                    <a:bodyPr/>
                    <a:lstStyle/>
                    <a:p>
                      <a:pPr algn="l" fontAlgn="t"/>
                      <a:r>
                        <a:rPr lang="ru-RU" sz="800" b="0" i="0" u="none" strike="noStrike">
                          <a:solidFill>
                            <a:srgbClr val="000000"/>
                          </a:solidFill>
                          <a:latin typeface="Times New Roman"/>
                        </a:rPr>
                        <a:t> Муниципальная программа «Образование»  Подпрограмма «Дополнительное образование, воспитание и психолого-социальное сопровождение детей»</a:t>
                      </a:r>
                    </a:p>
                  </a:txBody>
                  <a:tcPr marL="9525" marR="9525" marT="9525" marB="0"/>
                </a:tc>
                <a:tc>
                  <a:txBody>
                    <a:bodyPr/>
                    <a:lstStyle/>
                    <a:p>
                      <a:pPr algn="l" fontAlgn="t"/>
                      <a:r>
                        <a:rPr lang="ru-RU" sz="800" b="0" i="0" u="none" strike="noStrike" dirty="0" smtClean="0">
                          <a:solidFill>
                            <a:srgbClr val="000000"/>
                          </a:solidFill>
                          <a:latin typeface="Times New Roman"/>
                        </a:rPr>
                        <a:t>1. Талантливые учащиеся общеобразовательных учреждений </a:t>
                      </a:r>
                    </a:p>
                    <a:p>
                      <a:pPr algn="l" fontAlgn="t"/>
                      <a:r>
                        <a:rPr lang="ru-RU" sz="800" b="0" i="0" u="none" strike="noStrike" dirty="0" smtClean="0">
                          <a:solidFill>
                            <a:srgbClr val="000000"/>
                          </a:solidFill>
                          <a:latin typeface="Times New Roman"/>
                        </a:rPr>
                        <a:t>2. Призеры олимпиады </a:t>
                      </a:r>
                    </a:p>
                    <a:p>
                      <a:pPr algn="l" fontAlgn="t"/>
                      <a:endParaRPr lang="ru-RU" sz="800" b="0" i="0" u="none" strike="noStrike" dirty="0" smtClean="0">
                        <a:solidFill>
                          <a:srgbClr val="000000"/>
                        </a:solidFill>
                        <a:latin typeface="Times New Roman"/>
                      </a:endParaRPr>
                    </a:p>
                    <a:p>
                      <a:pPr algn="l" fontAlgn="t"/>
                      <a:r>
                        <a:rPr lang="ru-RU" sz="800" b="0" i="0" u="none" strike="noStrike" dirty="0" smtClean="0">
                          <a:solidFill>
                            <a:srgbClr val="000000"/>
                          </a:solidFill>
                          <a:latin typeface="Times New Roman"/>
                        </a:rPr>
                        <a:t>3. Победители олимпиады </a:t>
                      </a:r>
                    </a:p>
                  </a:txBody>
                  <a:tcPr marL="9525" marR="9525" marT="9525" marB="0"/>
                </a:tc>
                <a:tc>
                  <a:txBody>
                    <a:bodyPr/>
                    <a:lstStyle/>
                    <a:p>
                      <a:pPr algn="l" fontAlgn="t"/>
                      <a:r>
                        <a:rPr lang="ru-RU" sz="800" b="0" i="0" u="none" strike="noStrike" dirty="0" smtClean="0">
                          <a:solidFill>
                            <a:srgbClr val="000000"/>
                          </a:solidFill>
                          <a:latin typeface="Times New Roman"/>
                        </a:rPr>
                        <a:t>1.Выплата именной стипендии талантливым учащимся общеобразовательных учреждений 10 тыс.руб.</a:t>
                      </a:r>
                    </a:p>
                    <a:p>
                      <a:pPr algn="l" fontAlgn="t"/>
                      <a:r>
                        <a:rPr lang="ru-RU" sz="800" b="0" i="0" u="none" strike="noStrike" dirty="0" smtClean="0">
                          <a:solidFill>
                            <a:srgbClr val="000000"/>
                          </a:solidFill>
                          <a:latin typeface="Times New Roman"/>
                        </a:rPr>
                        <a:t>2.Выплата стипендии призерам олимпиады 20 тыс.руб.</a:t>
                      </a:r>
                    </a:p>
                    <a:p>
                      <a:pPr algn="l" fontAlgn="t"/>
                      <a:r>
                        <a:rPr lang="ru-RU" sz="800" b="0" i="0" u="none" strike="noStrike" dirty="0" smtClean="0">
                          <a:solidFill>
                            <a:srgbClr val="000000"/>
                          </a:solidFill>
                          <a:latin typeface="Times New Roman"/>
                        </a:rPr>
                        <a:t>3.Выплата стипендии победителям олимпиады 30 тыс.руб.	</a:t>
                      </a:r>
                    </a:p>
                  </a:txBody>
                  <a:tcPr marL="9525" marR="9525" marT="9525" marB="0"/>
                </a:tc>
                <a:tc>
                  <a:txBody>
                    <a:bodyPr/>
                    <a:lstStyle/>
                    <a:p>
                      <a:pPr algn="ctr" fontAlgn="ctr"/>
                      <a:r>
                        <a:rPr lang="ru-RU" sz="800" b="0" i="0" u="none" strike="noStrike" dirty="0" smtClean="0">
                          <a:solidFill>
                            <a:srgbClr val="000000"/>
                          </a:solidFill>
                          <a:latin typeface="Times New Roman"/>
                        </a:rPr>
                        <a:t>209</a:t>
                      </a:r>
                      <a:endParaRPr lang="ru-RU" sz="800" b="0" i="0" u="none" strike="noStrike" dirty="0">
                        <a:solidFill>
                          <a:srgbClr val="000000"/>
                        </a:solidFill>
                        <a:latin typeface="Times New Roman"/>
                      </a:endParaRPr>
                    </a:p>
                  </a:txBody>
                  <a:tcPr marL="9525" marR="9525" marT="9525" marB="0" anchor="ctr"/>
                </a:tc>
                <a:tc>
                  <a:txBody>
                    <a:bodyPr/>
                    <a:lstStyle/>
                    <a:p>
                      <a:pPr algn="ctr" fontAlgn="ctr"/>
                      <a:r>
                        <a:rPr lang="ru-RU" sz="800" b="0" i="0" u="none" strike="noStrike" dirty="0" smtClean="0">
                          <a:solidFill>
                            <a:srgbClr val="000000"/>
                          </a:solidFill>
                          <a:latin typeface="Times New Roman"/>
                        </a:rPr>
                        <a:t>5 750,0</a:t>
                      </a:r>
                      <a:endParaRPr lang="ru-RU" sz="8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1"/>
                  </a:ext>
                </a:extLst>
              </a:tr>
              <a:tr h="1800000">
                <a:tc>
                  <a:txBody>
                    <a:bodyPr/>
                    <a:lstStyle/>
                    <a:p>
                      <a:pPr algn="l" fontAlgn="t"/>
                      <a:r>
                        <a:rPr lang="ru-RU" sz="800" b="0" i="0" u="none" strike="noStrike" dirty="0">
                          <a:solidFill>
                            <a:srgbClr val="000000"/>
                          </a:solidFill>
                          <a:latin typeface="Times New Roman"/>
                        </a:rPr>
                        <a:t>Решение Совета депутатов городского округа Электросталь Московской области от 26.02.2020 № 414/70 «Об утверждении Положения о порядке предоставления ежемесячной частичной денежной компенсации расходов на оплату найма жилых помещений молодым врачам и врачам, вновь прибывшим для работы в государственное бюджетное учреждение здравоохранения в городском округе Электросталь Московской области»</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
                      </a:r>
                      <a:br>
                        <a:rPr lang="ru-RU" sz="800" b="0" i="0" u="none" strike="noStrike" dirty="0">
                          <a:solidFill>
                            <a:srgbClr val="000000"/>
                          </a:solidFill>
                          <a:latin typeface="Times New Roman"/>
                        </a:rPr>
                      </a:br>
                      <a:r>
                        <a:rPr lang="ru-RU" sz="800" b="0" i="0" u="none" strike="noStrike" dirty="0">
                          <a:solidFill>
                            <a:srgbClr val="000000"/>
                          </a:solidFill>
                          <a:latin typeface="Times New Roman"/>
                        </a:rPr>
                        <a:t>Постановление Администрации городского округа Электросталь Московской области от 13.12.2019  № 951/12 «Об утверждении муниципальной программы городского округа Электросталь Московской области «Здравоохранение» </a:t>
                      </a:r>
                    </a:p>
                  </a:txBody>
                  <a:tcPr marL="9525" marR="9525" marT="9525" marB="0"/>
                </a:tc>
                <a:tc>
                  <a:txBody>
                    <a:bodyPr/>
                    <a:lstStyle/>
                    <a:p>
                      <a:pPr algn="l" fontAlgn="t"/>
                      <a:r>
                        <a:rPr lang="ru-RU" sz="800" b="0" i="0" u="none" strike="noStrike">
                          <a:solidFill>
                            <a:srgbClr val="000000"/>
                          </a:solidFill>
                          <a:latin typeface="Times New Roman"/>
                        </a:rPr>
                        <a:t>Муниципальная программа «Здравоохранение», подпрограмма «Финансовое обеспечение системы организации медицинской помощи» </a:t>
                      </a:r>
                    </a:p>
                  </a:txBody>
                  <a:tcPr marL="9525" marR="9525" marT="9525" marB="0"/>
                </a:tc>
                <a:tc>
                  <a:txBody>
                    <a:bodyPr/>
                    <a:lstStyle/>
                    <a:p>
                      <a:pPr algn="l" fontAlgn="t"/>
                      <a:r>
                        <a:rPr lang="ru-RU" sz="800" b="0" i="0" u="none" strike="noStrike" dirty="0">
                          <a:solidFill>
                            <a:srgbClr val="000000"/>
                          </a:solidFill>
                          <a:latin typeface="Times New Roman"/>
                          <a:cs typeface="Times New Roman"/>
                        </a:rPr>
                        <a:t> Молодые врачи и врачи, вновь прибывшие для работы в государственное бюджетное учреждение здравоохранения в городской округ Электросталь Московской области</a:t>
                      </a:r>
                      <a:endParaRPr lang="ru-RU" sz="800" b="0" i="0" u="none" strike="noStrike" dirty="0">
                        <a:solidFill>
                          <a:srgbClr val="000000"/>
                        </a:solidFill>
                        <a:latin typeface="Times New Roman"/>
                      </a:endParaRPr>
                    </a:p>
                  </a:txBody>
                  <a:tcPr marL="9525" marR="9525" marT="9525" marB="0"/>
                </a:tc>
                <a:tc>
                  <a:txBody>
                    <a:bodyPr/>
                    <a:lstStyle/>
                    <a:p>
                      <a:pPr algn="l" fontAlgn="t"/>
                      <a:r>
                        <a:rPr lang="ru-RU" sz="800" b="0" i="0" u="none" strike="noStrike">
                          <a:solidFill>
                            <a:srgbClr val="000000"/>
                          </a:solidFill>
                          <a:latin typeface="Times New Roman"/>
                          <a:cs typeface="Times New Roman"/>
                        </a:rPr>
                        <a:t> Установление медицинским и фармацевтическим работникам медицинских организаций, дополнительных гарантий и мер социальной поддержки</a:t>
                      </a:r>
                      <a:endParaRPr lang="ru-RU" sz="800" b="0" i="0" u="none" strike="noStrike">
                        <a:solidFill>
                          <a:srgbClr val="000000"/>
                        </a:solidFill>
                        <a:latin typeface="Times New Roman"/>
                      </a:endParaRPr>
                    </a:p>
                  </a:txBody>
                  <a:tcPr marL="9525" marR="9525" marT="9525" marB="0"/>
                </a:tc>
                <a:tc>
                  <a:txBody>
                    <a:bodyPr/>
                    <a:lstStyle/>
                    <a:p>
                      <a:pPr algn="ctr" fontAlgn="ctr"/>
                      <a:r>
                        <a:rPr lang="ru-RU" sz="800" b="0" i="0" u="none" strike="noStrike">
                          <a:solidFill>
                            <a:srgbClr val="000000"/>
                          </a:solidFill>
                          <a:latin typeface="Times New Roman"/>
                          <a:cs typeface="Times New Roman"/>
                        </a:rPr>
                        <a:t> 5</a:t>
                      </a:r>
                      <a:endParaRPr lang="ru-RU" sz="800" b="0" i="0" u="none" strike="noStrike">
                        <a:solidFill>
                          <a:srgbClr val="000000"/>
                        </a:solidFill>
                        <a:latin typeface="Times New Roman"/>
                      </a:endParaRPr>
                    </a:p>
                  </a:txBody>
                  <a:tcPr marL="9525" marR="9525" marT="9525" marB="0" anchor="ctr"/>
                </a:tc>
                <a:tc>
                  <a:txBody>
                    <a:bodyPr/>
                    <a:lstStyle/>
                    <a:p>
                      <a:pPr algn="ctr" fontAlgn="ctr"/>
                      <a:r>
                        <a:rPr lang="ru-RU" sz="800" b="0" i="0" u="none" strike="noStrike" dirty="0" smtClean="0">
                          <a:solidFill>
                            <a:srgbClr val="000000"/>
                          </a:solidFill>
                          <a:latin typeface="Times New Roman"/>
                          <a:cs typeface="Times New Roman"/>
                        </a:rPr>
                        <a:t>360,0</a:t>
                      </a:r>
                      <a:endParaRPr lang="ru-RU" sz="8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3"/>
                  </a:ext>
                </a:extLst>
              </a:tr>
              <a:tr h="1332000">
                <a:tc>
                  <a:txBody>
                    <a:bodyPr/>
                    <a:lstStyle/>
                    <a:p>
                      <a:pPr algn="l" fontAlgn="t"/>
                      <a:r>
                        <a:rPr lang="ru-RU" sz="800" b="0" i="0" u="none" strike="noStrike" dirty="0">
                          <a:solidFill>
                            <a:srgbClr val="000000"/>
                          </a:solidFill>
                          <a:latin typeface="Times New Roman"/>
                        </a:rPr>
                        <a:t>Постановление Администрации городского округа Электросталь Московской области от 16.12.2019 № 957/11  "Об утверждении муниципальной программы городского округа Электросталь Московской области "Управление имуществом и муниципальными финансами"</a:t>
                      </a:r>
                    </a:p>
                  </a:txBody>
                  <a:tcPr marL="9525" marR="9525" marT="9525" marB="0"/>
                </a:tc>
                <a:tc>
                  <a:txBody>
                    <a:bodyPr/>
                    <a:lstStyle/>
                    <a:p>
                      <a:pPr algn="l" fontAlgn="t"/>
                      <a:r>
                        <a:rPr lang="ru-RU" sz="800" b="0" i="0" u="none" strike="noStrike">
                          <a:solidFill>
                            <a:srgbClr val="000000"/>
                          </a:solidFill>
                          <a:latin typeface="Times New Roman"/>
                        </a:rPr>
                        <a:t>Муниципальная программа "Управление имуществом и муниципальными финансами", подпрограмма "Развитие имущественного комплекса"</a:t>
                      </a:r>
                    </a:p>
                  </a:txBody>
                  <a:tcPr marL="9525" marR="9525" marT="9525" marB="0"/>
                </a:tc>
                <a:tc>
                  <a:txBody>
                    <a:bodyPr/>
                    <a:lstStyle/>
                    <a:p>
                      <a:pPr algn="l" fontAlgn="t"/>
                      <a:r>
                        <a:rPr lang="ru-RU" sz="800" b="0" i="0" u="none" strike="noStrike" dirty="0">
                          <a:solidFill>
                            <a:srgbClr val="000000"/>
                          </a:solidFill>
                          <a:latin typeface="Times New Roman"/>
                        </a:rPr>
                        <a:t>Одинокие граждане (достигшие возраста 70 лет) </a:t>
                      </a:r>
                    </a:p>
                  </a:txBody>
                  <a:tcPr marL="9525" marR="9525" marT="9525" marB="0"/>
                </a:tc>
                <a:tc>
                  <a:txBody>
                    <a:bodyPr/>
                    <a:lstStyle/>
                    <a:p>
                      <a:pPr algn="l" fontAlgn="t"/>
                      <a:r>
                        <a:rPr lang="ru-RU" sz="800" b="0" i="0" u="none" strike="noStrike">
                          <a:solidFill>
                            <a:srgbClr val="000000"/>
                          </a:solidFill>
                          <a:latin typeface="Times New Roman"/>
                        </a:rPr>
                        <a:t>Выполнение обязательств в рамках заключенных договоров пожизненного содержания с иждивением</a:t>
                      </a:r>
                    </a:p>
                  </a:txBody>
                  <a:tcPr marL="9525" marR="9525" marT="9525" marB="0"/>
                </a:tc>
                <a:tc>
                  <a:txBody>
                    <a:bodyPr/>
                    <a:lstStyle/>
                    <a:p>
                      <a:pPr algn="ctr" fontAlgn="ctr"/>
                      <a:r>
                        <a:rPr lang="ru-RU" sz="800" b="0" i="0" u="none" strike="noStrike" dirty="0" smtClean="0">
                          <a:solidFill>
                            <a:srgbClr val="000000"/>
                          </a:solidFill>
                          <a:latin typeface="Times New Roman"/>
                        </a:rPr>
                        <a:t>3</a:t>
                      </a:r>
                      <a:endParaRPr lang="ru-RU" sz="800" b="0" i="0" u="none" strike="noStrike" dirty="0">
                        <a:solidFill>
                          <a:srgbClr val="000000"/>
                        </a:solidFill>
                        <a:latin typeface="Times New Roman"/>
                      </a:endParaRPr>
                    </a:p>
                  </a:txBody>
                  <a:tcPr marL="9525" marR="9525" marT="9525" marB="0" anchor="ctr"/>
                </a:tc>
                <a:tc>
                  <a:txBody>
                    <a:bodyPr/>
                    <a:lstStyle/>
                    <a:p>
                      <a:pPr algn="ctr"/>
                      <a:r>
                        <a:rPr kumimoji="0" lang="ru-RU" sz="800" b="0" i="0" u="none" strike="noStrike" kern="1200" dirty="0" smtClean="0">
                          <a:solidFill>
                            <a:srgbClr val="000000"/>
                          </a:solidFill>
                          <a:latin typeface="Times New Roman"/>
                          <a:ea typeface="+mn-ea"/>
                          <a:cs typeface="Times New Roman"/>
                        </a:rPr>
                        <a:t>1 174,7</a:t>
                      </a:r>
                    </a:p>
                  </a:txBody>
                  <a:tcPr marL="9525" marR="9525" marT="9525" marB="0" anchor="ctr"/>
                </a:tc>
              </a:tr>
            </a:tbl>
          </a:graphicData>
        </a:graphic>
      </p:graphicFrame>
    </p:spTree>
    <p:extLst>
      <p:ext uri="{BB962C8B-B14F-4D97-AF65-F5344CB8AC3E}">
        <p14:creationId xmlns="" xmlns:p14="http://schemas.microsoft.com/office/powerpoint/2010/main" val="19395778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Александр\Downloads\dochodi.png"/>
          <p:cNvPicPr>
            <a:picLocks noChangeAspect="1" noChangeArrowheads="1"/>
          </p:cNvPicPr>
          <p:nvPr/>
        </p:nvPicPr>
        <p:blipFill>
          <a:blip r:embed="rId2"/>
          <a:srcRect/>
          <a:stretch>
            <a:fillRect/>
          </a:stretch>
        </p:blipFill>
        <p:spPr bwMode="auto">
          <a:xfrm>
            <a:off x="6732240" y="1844824"/>
            <a:ext cx="2411759" cy="4105375"/>
          </a:xfrm>
          <a:prstGeom prst="rect">
            <a:avLst/>
          </a:prstGeom>
          <a:noFill/>
        </p:spPr>
      </p:pic>
      <p:sp>
        <p:nvSpPr>
          <p:cNvPr id="2" name="Заголовок 1"/>
          <p:cNvSpPr>
            <a:spLocks noGrp="1"/>
          </p:cNvSpPr>
          <p:nvPr>
            <p:ph type="title"/>
          </p:nvPr>
        </p:nvSpPr>
        <p:spPr>
          <a:xfrm>
            <a:off x="285720" y="214290"/>
            <a:ext cx="8501122" cy="778098"/>
          </a:xfrm>
        </p:spPr>
        <p:txBody>
          <a:bodyPr>
            <a:normAutofit/>
          </a:bodyPr>
          <a:lstStyle/>
          <a:p>
            <a:pPr algn="ctr"/>
            <a:r>
              <a:rPr lang="ru-RU" sz="27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ставках и льготах по местным налогам</a:t>
            </a:r>
            <a:endParaRPr lang="ru-RU"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2" name="Номер слайда 11"/>
          <p:cNvSpPr>
            <a:spLocks noGrp="1"/>
          </p:cNvSpPr>
          <p:nvPr>
            <p:ph type="sldNum" sz="quarter" idx="12"/>
          </p:nvPr>
        </p:nvSpPr>
        <p:spPr/>
        <p:txBody>
          <a:bodyPr/>
          <a:lstStyle/>
          <a:p>
            <a:fld id="{8A4431D5-1B33-458B-8AFD-CECCB0FA18CB}" type="slidenum">
              <a:rPr lang="ru-RU" smtClean="0"/>
              <a:pPr/>
              <a:t>43</a:t>
            </a:fld>
            <a:endParaRPr kumimoji="0" lang="ru-RU" dirty="0"/>
          </a:p>
        </p:txBody>
      </p:sp>
      <p:graphicFrame>
        <p:nvGraphicFramePr>
          <p:cNvPr id="9" name="Схема 8"/>
          <p:cNvGraphicFramePr/>
          <p:nvPr/>
        </p:nvGraphicFramePr>
        <p:xfrm>
          <a:off x="0" y="1397000"/>
          <a:ext cx="7740352"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501122" cy="778098"/>
          </a:xfrm>
        </p:spPr>
        <p:txBody>
          <a:bodyPr>
            <a:normAutofit fontScale="90000"/>
          </a:bodyPr>
          <a:lstStyle/>
          <a:p>
            <a:pPr algn="ctr"/>
            <a:r>
              <a:rPr lang="ru-RU" sz="22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налоговых льготах  и ставках налогов, и об оценке налоговых расходов в связи с предоставлением льгот, установленных представительными органами местного самоуправления</a:t>
            </a:r>
            <a:endParaRPr lang="ru-RU" sz="22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2" name="Номер слайда 11"/>
          <p:cNvSpPr>
            <a:spLocks noGrp="1"/>
          </p:cNvSpPr>
          <p:nvPr>
            <p:ph type="sldNum" sz="quarter" idx="12"/>
          </p:nvPr>
        </p:nvSpPr>
        <p:spPr/>
        <p:txBody>
          <a:bodyPr/>
          <a:lstStyle/>
          <a:p>
            <a:fld id="{8A4431D5-1B33-458B-8AFD-CECCB0FA18CB}" type="slidenum">
              <a:rPr lang="ru-RU" smtClean="0"/>
              <a:pPr/>
              <a:t>44</a:t>
            </a:fld>
            <a:endParaRPr kumimoji="0" lang="ru-RU" dirty="0"/>
          </a:p>
        </p:txBody>
      </p:sp>
      <p:graphicFrame>
        <p:nvGraphicFramePr>
          <p:cNvPr id="5" name="Таблица 4"/>
          <p:cNvGraphicFramePr>
            <a:graphicFrameLocks noGrp="1"/>
          </p:cNvGraphicFramePr>
          <p:nvPr/>
        </p:nvGraphicFramePr>
        <p:xfrm>
          <a:off x="107505" y="1052736"/>
          <a:ext cx="8928989" cy="5335905"/>
        </p:xfrm>
        <a:graphic>
          <a:graphicData uri="http://schemas.openxmlformats.org/drawingml/2006/table">
            <a:tbl>
              <a:tblPr/>
              <a:tblGrid>
                <a:gridCol w="3098053"/>
                <a:gridCol w="538304"/>
                <a:gridCol w="670896"/>
                <a:gridCol w="577717"/>
                <a:gridCol w="577717"/>
                <a:gridCol w="577717"/>
                <a:gridCol w="577717"/>
                <a:gridCol w="577717"/>
                <a:gridCol w="577717"/>
                <a:gridCol w="577717"/>
                <a:gridCol w="577717"/>
              </a:tblGrid>
              <a:tr h="108000">
                <a:tc>
                  <a:txBody>
                    <a:bodyPr/>
                    <a:lstStyle/>
                    <a:p>
                      <a:pPr algn="ctr" fontAlgn="ctr"/>
                      <a:r>
                        <a:rPr lang="ru-RU" sz="900" b="0" i="0" u="none" strike="noStrike" dirty="0">
                          <a:solidFill>
                            <a:srgbClr val="000000"/>
                          </a:solidFill>
                          <a:latin typeface="Times New Roman"/>
                        </a:rPr>
                        <a:t>Наименование  льготной категории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Количество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пункт НПА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2019 (тыс.руб.)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2020 (тыс.руб.)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2021 (тыс.руб.)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2022 (тыс.руб.)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2023 (тыс.руб.)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2024 (тыс.руб.)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2025 (тыс.руб.)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2026 (тыс.руб.)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gridSpan="11">
                  <a:txBody>
                    <a:bodyPr/>
                    <a:lstStyle/>
                    <a:p>
                      <a:pPr algn="l" fontAlgn="ctr"/>
                      <a:r>
                        <a:rPr lang="ru-RU" sz="900" b="1" i="0" u="none" strike="noStrike" dirty="0">
                          <a:solidFill>
                            <a:srgbClr val="000000"/>
                          </a:solidFill>
                          <a:latin typeface="Times New Roman"/>
                        </a:rPr>
                        <a:t>Решение Совета депутатов  городского округа Электросталь  Московской области от 31.10.2017  № 216/37 «Об установлении земельного налога» (с изменениями от 24.10.2018 № 311/50, от 31.07.2019 № 375/60, от 27.11.2019 № 394/64, от 26.02.2020 № 411/70, от 05.08.2020 № 442/75, от 25.10.2023 № 295/45)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gridSpan="11">
                  <a:txBody>
                    <a:bodyPr/>
                    <a:lstStyle/>
                    <a:p>
                      <a:pPr algn="ctr" fontAlgn="ctr"/>
                      <a:r>
                        <a:rPr lang="ru-RU" sz="900" b="0" i="0" u="none" strike="noStrike">
                          <a:solidFill>
                            <a:srgbClr val="000000"/>
                          </a:solidFill>
                          <a:latin typeface="Times New Roman"/>
                        </a:rPr>
                        <a:t>Освобождаются от налогообложения: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Государственные и муниципальные бюджетные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Герои Советского Союза, Герои Российской Федерации, полные кавалеры ордена Славы;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Инвалиды I и II группы и инвалиды с детства;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Ветераны и инвалиды Великой Отечественной войны, а также ветераны и инвалиды боевых действий;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Дети-сироты и дети, оставшиеся без попечения родителей, не имеющие собственного дохода;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Граждане, имеющие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Физические лица,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dirty="0">
                          <a:solidFill>
                            <a:srgbClr val="000000"/>
                          </a:solidFill>
                          <a:latin typeface="Times New Roman"/>
                        </a:rPr>
                        <a:t>Члены семей военнослужащих, погибших в годы Великой Отечественной войны, и военнослужащих, сотрудников МВД, сотрудников ФСБ, погибших при выполнении интернационального долга в Афганистане и других странах, в которых велись боевые действия, а также погибших при ведении боевых действий на территории Российской Федерации.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dirty="0">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Матери-героини (в отношении одного земельного участка)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dirty="0">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2"/>
          </p:nvPr>
        </p:nvSpPr>
        <p:spPr/>
        <p:txBody>
          <a:bodyPr/>
          <a:lstStyle/>
          <a:p>
            <a:fld id="{8A4431D5-1B33-458B-8AFD-CECCB0FA18CB}" type="slidenum">
              <a:rPr lang="ru-RU" smtClean="0"/>
              <a:pPr/>
              <a:t>45</a:t>
            </a:fld>
            <a:endParaRPr kumimoji="0" lang="ru-RU" dirty="0"/>
          </a:p>
        </p:txBody>
      </p:sp>
      <p:graphicFrame>
        <p:nvGraphicFramePr>
          <p:cNvPr id="5" name="Таблица 4"/>
          <p:cNvGraphicFramePr>
            <a:graphicFrameLocks noGrp="1"/>
          </p:cNvGraphicFramePr>
          <p:nvPr/>
        </p:nvGraphicFramePr>
        <p:xfrm>
          <a:off x="107505" y="1196752"/>
          <a:ext cx="8928989" cy="3524250"/>
        </p:xfrm>
        <a:graphic>
          <a:graphicData uri="http://schemas.openxmlformats.org/drawingml/2006/table">
            <a:tbl>
              <a:tblPr/>
              <a:tblGrid>
                <a:gridCol w="2963355"/>
                <a:gridCol w="538792"/>
                <a:gridCol w="805106"/>
                <a:gridCol w="577717"/>
                <a:gridCol w="577717"/>
                <a:gridCol w="577717"/>
                <a:gridCol w="577717"/>
                <a:gridCol w="577717"/>
                <a:gridCol w="577717"/>
                <a:gridCol w="577717"/>
                <a:gridCol w="577717"/>
              </a:tblGrid>
              <a:tr h="108000">
                <a:tc gridSpan="11">
                  <a:txBody>
                    <a:bodyPr/>
                    <a:lstStyle/>
                    <a:p>
                      <a:pPr algn="ctr" fontAlgn="ctr"/>
                      <a:r>
                        <a:rPr lang="ru-RU" sz="900" b="0" i="0" u="none" strike="noStrike" dirty="0">
                          <a:solidFill>
                            <a:srgbClr val="000000"/>
                          </a:solidFill>
                          <a:latin typeface="Times New Roman"/>
                        </a:rPr>
                        <a:t>Уменьшается исчисленная сумма земельного налога на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Малоимущие семьи и малоимущие одиноко проживающие граждане, среднедушевой доход которых ниже величины прожиточного минимума, установленной в Московской области на душу населения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gridSpan="11">
                  <a:txBody>
                    <a:bodyPr/>
                    <a:lstStyle/>
                    <a:p>
                      <a:pPr algn="ctr" fontAlgn="ctr"/>
                      <a:r>
                        <a:rPr lang="ru-RU" sz="900" b="0" i="0" u="none" strike="noStrike">
                          <a:solidFill>
                            <a:srgbClr val="000000"/>
                          </a:solidFill>
                          <a:latin typeface="Times New Roman"/>
                        </a:rPr>
                        <a:t>Уменьшается налоговая база на величину кадастровой стоимости 1000 квадратных метров площади земельного участка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Семьи, имеющие трех и более несовершеннолетних детей, а также детей, обучающихся по очной форме обучения в образовательных учреждениях любой организационно-правовой формы, до окончания обучения, до достижения ими возраста 23 лет.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dirty="0">
                          <a:solidFill>
                            <a:srgbClr val="000000"/>
                          </a:solidFill>
                          <a:latin typeface="Times New Roman"/>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dirty="0">
                          <a:solidFill>
                            <a:srgbClr val="000000"/>
                          </a:solidFill>
                          <a:latin typeface="Times New Roman"/>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a:solidFill>
                            <a:srgbClr val="000000"/>
                          </a:solidFill>
                          <a:latin typeface="Times New Roman"/>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gridSpan="11">
                  <a:txBody>
                    <a:bodyPr/>
                    <a:lstStyle/>
                    <a:p>
                      <a:pPr algn="ctr" fontAlgn="ctr"/>
                      <a:r>
                        <a:rPr lang="ru-RU" sz="900" b="0" i="0" u="none" strike="noStrike">
                          <a:solidFill>
                            <a:srgbClr val="000000"/>
                          </a:solidFill>
                          <a:latin typeface="Times New Roman"/>
                        </a:rPr>
                        <a:t>пониженная ставка налога 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Гаражно-строительные, гаражно-потребительские и гаражные кооперативы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algn="ctr" rtl="0" eaLnBrk="1" fontAlgn="ctr" latinLnBrk="0" hangingPunct="1"/>
                      <a:r>
                        <a:rPr kumimoji="0" lang="ru-RU" sz="900" b="0" i="0" u="none" strike="noStrike" kern="1200" dirty="0">
                          <a:solidFill>
                            <a:srgbClr val="000000"/>
                          </a:solidFill>
                          <a:latin typeface="Times New Roman"/>
                          <a:ea typeface="+mn-ea"/>
                          <a:cs typeface="+mn-cs"/>
                        </a:rPr>
                        <a:t>7</a:t>
                      </a:r>
                    </a:p>
                  </a:txBody>
                  <a:tcPr marL="9525" marR="9525" marT="9525" marB="0" anchor="ctr">
                    <a:lnL w="6350" cap="flat" cmpd="sng" algn="ctr">
                      <a:solidFill>
                        <a:srgbClr val="000000"/>
                      </a:solidFill>
                      <a:prstDash val="solid"/>
                      <a:round/>
                      <a:headEnd type="none" w="med" len="med"/>
                      <a:tailEnd type="none" w="med" len="med"/>
                    </a:ln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algn="ctr" rtl="0" eaLnBrk="1" fontAlgn="ctr" latinLnBrk="0" hangingPunct="1"/>
                      <a:r>
                        <a:rPr kumimoji="0" lang="ru-RU" sz="900" b="0" i="0" u="none" strike="noStrike" kern="1200" dirty="0">
                          <a:solidFill>
                            <a:srgbClr val="000000"/>
                          </a:solidFill>
                          <a:latin typeface="Times New Roman"/>
                          <a:ea typeface="+mn-ea"/>
                          <a:cs typeface="+mn-cs"/>
                        </a:rPr>
                        <a:t>1.1.</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dirty="0">
                          <a:solidFill>
                            <a:srgbClr val="000000"/>
                          </a:solidFill>
                          <a:latin typeface="Times New Roman"/>
                        </a:rPr>
                        <a:t>745</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rtl="0" fontAlgn="ctr"/>
                      <a:r>
                        <a:rPr lang="ru-RU" sz="900" b="0" i="0" u="none" strike="noStrike">
                          <a:solidFill>
                            <a:srgbClr val="000000"/>
                          </a:solidFill>
                          <a:latin typeface="Times New Roman"/>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fontAlgn="ctr"/>
                      <a:r>
                        <a:rPr lang="ru-RU" sz="9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gridSpan="11">
                  <a:txBody>
                    <a:bodyPr/>
                    <a:lstStyle/>
                    <a:p>
                      <a:pPr algn="l" fontAlgn="ctr"/>
                      <a:r>
                        <a:rPr lang="ru-RU" sz="900" b="1" i="0" u="none" strike="noStrike" dirty="0">
                          <a:solidFill>
                            <a:srgbClr val="000000"/>
                          </a:solidFill>
                          <a:latin typeface="Times New Roman"/>
                        </a:rPr>
                        <a:t>Решение Совета депутатов городского округа Электросталь  Московской области от 18.11.2014  № 396/74 «Об установлении налога на имущество физических лиц» (от 25.05.2016 № 60/11, от 23.12.2016 № 132/24, от 31.10.2017 № 215/37, от 28.02.2018 № 266/42, от 19.12.2018 № 332/52, от 05.08.2020 № 443/75)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gridSpan="11">
                  <a:txBody>
                    <a:bodyPr/>
                    <a:lstStyle/>
                    <a:p>
                      <a:pPr algn="ctr" fontAlgn="ctr"/>
                      <a:r>
                        <a:rPr lang="ru-RU" sz="900" b="0" i="0" u="none" strike="noStrike" dirty="0">
                          <a:solidFill>
                            <a:srgbClr val="000000"/>
                          </a:solidFill>
                          <a:latin typeface="Times New Roman"/>
                        </a:rPr>
                        <a:t>пониженная ставка налога 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8000">
                <a:tc>
                  <a:txBody>
                    <a:bodyPr/>
                    <a:lstStyle/>
                    <a:p>
                      <a:pPr algn="l" fontAlgn="ctr"/>
                      <a:r>
                        <a:rPr lang="ru-RU" sz="900" b="0" i="0" u="none" strike="noStrike">
                          <a:solidFill>
                            <a:srgbClr val="000000"/>
                          </a:solidFill>
                          <a:latin typeface="Times New Roman"/>
                        </a:rPr>
                        <a:t>Собственники жилых домов, частей жилых домов, расположенных на территории населенных пунктов, находящихся в границе городского округа Электросталь Московской области: село Иванисово, деревни Бабеево, Всеволодово, Есино, Пушкино, Степаново, поселки Елизаветино, Новые Дома, Случайный, Фрязево</a:t>
                      </a:r>
                      <a:br>
                        <a:rPr lang="ru-RU" sz="900" b="0" i="0" u="none" strike="noStrike">
                          <a:solidFill>
                            <a:srgbClr val="000000"/>
                          </a:solidFill>
                          <a:latin typeface="Times New Roman"/>
                        </a:rPr>
                      </a:br>
                      <a:endParaRPr lang="ru-RU" sz="900" b="0" i="0" u="none" strike="noStrike">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900" b="0" i="0" u="none" strike="noStrike" dirty="0">
                          <a:solidFill>
                            <a:srgbClr val="000000"/>
                          </a:solidFill>
                          <a:latin typeface="Times New Roman"/>
                        </a:rPr>
                        <a:t>3091</a:t>
                      </a:r>
                    </a:p>
                  </a:txBody>
                  <a:tcPr marL="9525" marR="9525" marT="9525" marB="0" anchor="ctr">
                    <a:lnL w="6350" cap="flat" cmpd="sng" algn="ctr">
                      <a:solidFill>
                        <a:srgbClr val="000000"/>
                      </a:solidFill>
                      <a:prstDash val="solid"/>
                      <a:round/>
                      <a:headEnd type="none" w="med" len="med"/>
                      <a:tailEnd type="none" w="med" len="med"/>
                    </a:ln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fontAlgn="ctr"/>
                      <a:r>
                        <a:rPr lang="ru-RU" sz="900" b="0" i="0" u="none" strike="noStrike" dirty="0" smtClean="0">
                          <a:solidFill>
                            <a:srgbClr val="000000"/>
                          </a:solidFill>
                          <a:latin typeface="Times New Roman"/>
                        </a:rPr>
                        <a:t>2.1.2.1.</a:t>
                      </a:r>
                      <a:endParaRPr lang="ru-RU" sz="900" b="0" i="0" u="none" strike="noStrike" dirty="0">
                        <a:solidFill>
                          <a:srgbClr val="000000"/>
                        </a:solidFill>
                        <a:latin typeface="Times New Roman"/>
                      </a:endParaRP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a:solidFill>
                            <a:srgbClr val="000000"/>
                          </a:solidFill>
                          <a:latin typeface="Times New Roman"/>
                        </a:rPr>
                        <a:t>1075</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a:solidFill>
                            <a:srgbClr val="000000"/>
                          </a:solidFill>
                          <a:latin typeface="Times New Roman"/>
                        </a:rPr>
                        <a:t>1303</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a:solidFill>
                            <a:srgbClr val="000000"/>
                          </a:solidFill>
                          <a:latin typeface="Times New Roman"/>
                        </a:rPr>
                        <a:t>1463</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a:solidFill>
                            <a:srgbClr val="000000"/>
                          </a:solidFill>
                          <a:latin typeface="Times New Roman"/>
                        </a:rPr>
                        <a:t>1265</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a:solidFill>
                            <a:srgbClr val="000000"/>
                          </a:solidFill>
                          <a:latin typeface="Times New Roman"/>
                        </a:rPr>
                        <a:t>1265</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a:solidFill>
                            <a:srgbClr val="000000"/>
                          </a:solidFill>
                          <a:latin typeface="Times New Roman"/>
                        </a:rPr>
                        <a:t>1265</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a:solidFill>
                            <a:srgbClr val="000000"/>
                          </a:solidFill>
                          <a:latin typeface="Times New Roman"/>
                        </a:rPr>
                        <a:t>1265</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a:solidFill>
                            <a:srgbClr val="000000"/>
                          </a:solidFill>
                          <a:latin typeface="Times New Roman"/>
                        </a:rPr>
                        <a:t>1265</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108000">
                <a:tc>
                  <a:txBody>
                    <a:bodyPr/>
                    <a:lstStyle/>
                    <a:p>
                      <a:pPr algn="l" fontAlgn="b"/>
                      <a:r>
                        <a:rPr lang="ru-RU" sz="900" b="0" i="0" u="none" strike="noStrike" dirty="0">
                          <a:solidFill>
                            <a:srgbClr val="000000"/>
                          </a:solidFill>
                          <a:latin typeface="Times New Roman"/>
                        </a:rPr>
                        <a:t>ВСЕГО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ru-RU"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l" fontAlgn="b"/>
                      <a:r>
                        <a:rPr lang="ru-RU" sz="900" b="0" i="0" u="none" strike="noStrike" dirty="0">
                          <a:solidFill>
                            <a:srgbClr val="000000"/>
                          </a:solidFill>
                          <a:latin typeface="Calibri"/>
                        </a:rPr>
                        <a:t> </a:t>
                      </a:r>
                    </a:p>
                  </a:txBody>
                  <a:tcPr marL="9525" marR="9525" marT="9525"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dirty="0">
                          <a:solidFill>
                            <a:srgbClr val="000000"/>
                          </a:solidFill>
                          <a:latin typeface="Times New Roman"/>
                        </a:rPr>
                        <a:t>2385</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dirty="0">
                          <a:solidFill>
                            <a:srgbClr val="000000"/>
                          </a:solidFill>
                          <a:latin typeface="Times New Roman"/>
                        </a:rPr>
                        <a:t>2284</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dirty="0">
                          <a:solidFill>
                            <a:srgbClr val="000000"/>
                          </a:solidFill>
                          <a:latin typeface="Times New Roman"/>
                        </a:rPr>
                        <a:t>2511</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dirty="0">
                          <a:solidFill>
                            <a:srgbClr val="000000"/>
                          </a:solidFill>
                          <a:latin typeface="Times New Roman"/>
                        </a:rPr>
                        <a:t>1798</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dirty="0">
                          <a:solidFill>
                            <a:srgbClr val="000000"/>
                          </a:solidFill>
                          <a:latin typeface="Times New Roman"/>
                        </a:rPr>
                        <a:t>1799</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dirty="0">
                          <a:solidFill>
                            <a:srgbClr val="000000"/>
                          </a:solidFill>
                          <a:latin typeface="Times New Roman"/>
                        </a:rPr>
                        <a:t>1799</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dirty="0">
                          <a:solidFill>
                            <a:srgbClr val="000000"/>
                          </a:solidFill>
                          <a:latin typeface="Times New Roman"/>
                        </a:rPr>
                        <a:t>1799</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0" fontAlgn="ctr"/>
                      <a:r>
                        <a:rPr lang="ru-RU" sz="900" b="0" i="0" u="none" strike="noStrike" dirty="0">
                          <a:solidFill>
                            <a:srgbClr val="000000"/>
                          </a:solidFill>
                          <a:latin typeface="Times New Roman"/>
                        </a:rPr>
                        <a:t>1799</a:t>
                      </a:r>
                    </a:p>
                  </a:txBody>
                  <a:tcPr marL="9525" marR="9525" marT="952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
        <p:nvSpPr>
          <p:cNvPr id="8" name="Заголовок 1"/>
          <p:cNvSpPr txBox="1">
            <a:spLocks/>
          </p:cNvSpPr>
          <p:nvPr/>
        </p:nvSpPr>
        <p:spPr>
          <a:xfrm>
            <a:off x="323528" y="116632"/>
            <a:ext cx="8501122" cy="778098"/>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uLnTx/>
                <a:uFillTx/>
                <a:latin typeface="+mj-lt"/>
                <a:ea typeface="+mj-ea"/>
                <a:cs typeface="+mj-cs"/>
              </a:rPr>
              <a:t>Информация о налоговых льготах  и ставках налогов, и об оценке налоговых расходов в связи с предоставлением льгот, установленных представительными органами местного самоуправления</a:t>
            </a:r>
            <a:endParaRPr kumimoji="0" lang="ru-RU" sz="2000" b="1" i="0" u="none" strike="noStrike" kern="1200" cap="none" spc="0" normalizeH="0" baseline="0" noProof="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48600" cy="706090"/>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Муниципальные программы городского округа Электросталь Московской области</a:t>
            </a:r>
            <a:endParaRPr lang="ru-RU" sz="24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0" y="1124744"/>
            <a:ext cx="9144000" cy="5616623"/>
          </a:xfrm>
        </p:spPr>
        <p:txBody>
          <a:bodyPr>
            <a:normAutofit/>
          </a:bodyPr>
          <a:lstStyle/>
          <a:p>
            <a:pPr marL="0" indent="177800" algn="just">
              <a:buNone/>
            </a:pPr>
            <a:r>
              <a:rPr lang="ru-RU" sz="1300" dirty="0" smtClean="0">
                <a:ln>
                  <a:solidFill>
                    <a:schemeClr val="tx1"/>
                  </a:solidFill>
                </a:ln>
                <a:solidFill>
                  <a:schemeClr val="tx1"/>
                </a:solidFill>
              </a:rPr>
              <a:t>С целью повышения эффективности бюджетных расходов расходы бюджета планируются с использованием программно-целевого метода.</a:t>
            </a:r>
          </a:p>
          <a:p>
            <a:pPr marL="0" indent="177800" algn="just">
              <a:buNone/>
            </a:pPr>
            <a:r>
              <a:rPr lang="ru-RU" sz="1300" dirty="0" smtClean="0">
                <a:ln>
                  <a:solidFill>
                    <a:schemeClr val="tx1"/>
                  </a:solidFill>
                </a:ln>
                <a:solidFill>
                  <a:schemeClr val="tx1"/>
                </a:solidFill>
              </a:rPr>
              <a:t>Программа социально-экономического развития муниципального образования (далее – муниципальная целевая программа) – это система мероприятий (взаимоувязанных по задачам, срокам осуществления и ресурсам), обеспечивающих в рамках реализации ключевых муниципальных функций достижение приоритетов и целей политики в соответствующей сфере социально-экономического развития муниципального образования.</a:t>
            </a:r>
            <a:endParaRPr lang="ru-RU" sz="1300" dirty="0">
              <a:ln>
                <a:solidFill>
                  <a:schemeClr val="tx1"/>
                </a:solidFill>
              </a:ln>
              <a:solidFill>
                <a:schemeClr val="tx1"/>
              </a:solidFill>
            </a:endParaRPr>
          </a:p>
        </p:txBody>
      </p:sp>
      <p:graphicFrame>
        <p:nvGraphicFramePr>
          <p:cNvPr id="5" name="Схема 4"/>
          <p:cNvGraphicFramePr/>
          <p:nvPr/>
        </p:nvGraphicFramePr>
        <p:xfrm>
          <a:off x="107504" y="2924944"/>
          <a:ext cx="4248472" cy="39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2852936"/>
            <a:ext cx="1907704" cy="1200329"/>
          </a:xfrm>
          <a:prstGeom prst="rect">
            <a:avLst/>
          </a:prstGeom>
          <a:noFill/>
        </p:spPr>
        <p:txBody>
          <a:bodyPr wrap="square" rtlCol="0">
            <a:spAutoFit/>
          </a:bodyPr>
          <a:lstStyle/>
          <a:p>
            <a:pPr algn="ctr"/>
            <a:r>
              <a:rPr lang="ru-RU"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Структура программно-целевого метода</a:t>
            </a:r>
            <a:endParaRPr lang="ru-RU"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Выгнутая вправо стрелка 7"/>
          <p:cNvSpPr/>
          <p:nvPr/>
        </p:nvSpPr>
        <p:spPr>
          <a:xfrm rot="19947531">
            <a:off x="3325653" y="4439464"/>
            <a:ext cx="479557" cy="644383"/>
          </a:xfrm>
          <a:prstGeom prst="curvedLeftArrow">
            <a:avLst>
              <a:gd name="adj1" fmla="val 25000"/>
              <a:gd name="adj2" fmla="val 5318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право стрелка 8"/>
          <p:cNvSpPr/>
          <p:nvPr/>
        </p:nvSpPr>
        <p:spPr>
          <a:xfrm rot="19947531">
            <a:off x="3691220" y="5088384"/>
            <a:ext cx="489700" cy="670777"/>
          </a:xfrm>
          <a:prstGeom prst="curvedLeftArrow">
            <a:avLst>
              <a:gd name="adj1" fmla="val 25000"/>
              <a:gd name="adj2" fmla="val 5318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право стрелка 9"/>
          <p:cNvSpPr/>
          <p:nvPr/>
        </p:nvSpPr>
        <p:spPr>
          <a:xfrm rot="19947531">
            <a:off x="4051260" y="5736456"/>
            <a:ext cx="489700" cy="670778"/>
          </a:xfrm>
          <a:prstGeom prst="curvedLeftArrow">
            <a:avLst>
              <a:gd name="adj1" fmla="val 25000"/>
              <a:gd name="adj2" fmla="val 5318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Номер слайда 16"/>
          <p:cNvSpPr>
            <a:spLocks noGrp="1"/>
          </p:cNvSpPr>
          <p:nvPr>
            <p:ph type="sldNum" sz="quarter" idx="12"/>
          </p:nvPr>
        </p:nvSpPr>
        <p:spPr/>
        <p:txBody>
          <a:bodyPr/>
          <a:lstStyle/>
          <a:p>
            <a:fld id="{8A4431D5-1B33-458B-8AFD-CECCB0FA18CB}" type="slidenum">
              <a:rPr lang="ru-RU" smtClean="0"/>
              <a:pPr/>
              <a:t>46</a:t>
            </a:fld>
            <a:endParaRPr kumimoji="0" lang="ru-RU" dirty="0"/>
          </a:p>
        </p:txBody>
      </p:sp>
      <p:graphicFrame>
        <p:nvGraphicFramePr>
          <p:cNvPr id="15" name="Схема 14"/>
          <p:cNvGraphicFramePr/>
          <p:nvPr/>
        </p:nvGraphicFramePr>
        <p:xfrm>
          <a:off x="4499992" y="3140968"/>
          <a:ext cx="4536504" cy="3487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Box 15"/>
          <p:cNvSpPr txBox="1"/>
          <p:nvPr/>
        </p:nvSpPr>
        <p:spPr>
          <a:xfrm>
            <a:off x="3995936" y="2708920"/>
            <a:ext cx="2232248" cy="954107"/>
          </a:xfrm>
          <a:prstGeom prst="rect">
            <a:avLst/>
          </a:prstGeom>
          <a:noFill/>
        </p:spPr>
        <p:txBody>
          <a:bodyPr wrap="square" rtlCol="0">
            <a:spAutoFit/>
          </a:bodyPr>
          <a:lstStyle/>
          <a:p>
            <a:pPr algn="ctr"/>
            <a:r>
              <a:rPr lang="ru-RU" sz="1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Порядок разработки, реализации и контроля </a:t>
            </a:r>
            <a:r>
              <a:rPr lang="ru-RU" sz="14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муниципалдьной</a:t>
            </a:r>
            <a:r>
              <a:rPr lang="ru-RU" sz="1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программы</a:t>
            </a:r>
            <a:endParaRPr lang="ru-RU" sz="1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4" name="Выгнутая вправо стрелка 13"/>
          <p:cNvSpPr/>
          <p:nvPr/>
        </p:nvSpPr>
        <p:spPr>
          <a:xfrm rot="19947531">
            <a:off x="2965612" y="3791391"/>
            <a:ext cx="479557" cy="644383"/>
          </a:xfrm>
          <a:prstGeom prst="curvedLeftArrow">
            <a:avLst>
              <a:gd name="adj1" fmla="val 25000"/>
              <a:gd name="adj2" fmla="val 5318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48600" cy="706090"/>
          </a:xfrm>
        </p:spPr>
        <p:txBody>
          <a:bodyPr>
            <a:noAutofit/>
          </a:bodyPr>
          <a:lstStyle/>
          <a:p>
            <a:pPr algn="ctr"/>
            <a:r>
              <a:rPr lang="ru-RU" sz="20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0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7" name="Номер слайда 16"/>
          <p:cNvSpPr>
            <a:spLocks noGrp="1"/>
          </p:cNvSpPr>
          <p:nvPr>
            <p:ph type="sldNum" sz="quarter" idx="12"/>
          </p:nvPr>
        </p:nvSpPr>
        <p:spPr>
          <a:xfrm>
            <a:off x="8220571" y="6473952"/>
            <a:ext cx="767981" cy="246888"/>
          </a:xfrm>
        </p:spPr>
        <p:txBody>
          <a:bodyPr/>
          <a:lstStyle/>
          <a:p>
            <a:fld id="{8A4431D5-1B33-458B-8AFD-CECCB0FA18CB}" type="slidenum">
              <a:rPr lang="ru-RU" smtClean="0"/>
              <a:pPr/>
              <a:t>47</a:t>
            </a:fld>
            <a:endParaRPr kumimoji="0" lang="ru-RU" dirty="0"/>
          </a:p>
        </p:txBody>
      </p:sp>
      <p:graphicFrame>
        <p:nvGraphicFramePr>
          <p:cNvPr id="5" name="Таблица 4"/>
          <p:cNvGraphicFramePr>
            <a:graphicFrameLocks noGrp="1"/>
          </p:cNvGraphicFramePr>
          <p:nvPr/>
        </p:nvGraphicFramePr>
        <p:xfrm>
          <a:off x="179512" y="1196752"/>
          <a:ext cx="8891999" cy="4783628"/>
        </p:xfrm>
        <a:graphic>
          <a:graphicData uri="http://schemas.openxmlformats.org/drawingml/2006/table">
            <a:tbl>
              <a:tblPr/>
              <a:tblGrid>
                <a:gridCol w="6680636"/>
                <a:gridCol w="737121"/>
                <a:gridCol w="737121"/>
                <a:gridCol w="737121"/>
              </a:tblGrid>
              <a:tr h="432000">
                <a:tc>
                  <a:txBody>
                    <a:bodyPr/>
                    <a:lstStyle/>
                    <a:p>
                      <a:pPr algn="ctr" fontAlgn="ctr"/>
                      <a:r>
                        <a:rPr lang="ru-RU" sz="1000" b="1" i="0" u="none" strike="noStrike" dirty="0">
                          <a:solidFill>
                            <a:srgbClr val="000000"/>
                          </a:solidFill>
                          <a:latin typeface="Times New Roman"/>
                        </a:rPr>
                        <a:t>Наименование</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a:rPr>
                        <a:t>План на 2023 год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a:rPr>
                        <a:t>Исполнено за 2023 год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a:rPr>
                        <a:t>% исполнения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87">
                <a:tc>
                  <a:txBody>
                    <a:bodyPr/>
                    <a:lstStyle/>
                    <a:p>
                      <a:pPr algn="ctr" fontAlgn="ctr"/>
                      <a:r>
                        <a:rPr lang="ru-RU" sz="900" b="1" i="0" u="none" strike="noStrike" dirty="0">
                          <a:solidFill>
                            <a:srgbClr val="000000"/>
                          </a:solidFill>
                          <a:latin typeface="Times New Roman" pitchFamily="18" charset="0"/>
                          <a:cs typeface="Times New Roman" pitchFamily="18" charset="0"/>
                        </a:rPr>
                        <a:t>1</a:t>
                      </a: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solidFill>
                            <a:srgbClr val="000000"/>
                          </a:solidFill>
                          <a:latin typeface="Times New Roman" pitchFamily="18" charset="0"/>
                          <a:cs typeface="Times New Roman" pitchFamily="18" charset="0"/>
                        </a:rPr>
                        <a:t>2</a:t>
                      </a:r>
                      <a:endParaRPr lang="ru-RU" sz="900" b="1" i="0" u="none" strike="noStrike" dirty="0">
                        <a:solidFill>
                          <a:srgbClr val="000000"/>
                        </a:solidFill>
                        <a:latin typeface="Times New Roman" pitchFamily="18" charset="0"/>
                        <a:cs typeface="Times New Roman"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solidFill>
                            <a:srgbClr val="000000"/>
                          </a:solidFill>
                          <a:latin typeface="Times New Roman" pitchFamily="18" charset="0"/>
                          <a:cs typeface="Times New Roman" pitchFamily="18" charset="0"/>
                        </a:rPr>
                        <a:t>3</a:t>
                      </a:r>
                      <a:endParaRPr lang="ru-RU" sz="900" b="1" i="0" u="none" strike="noStrike" dirty="0">
                        <a:solidFill>
                          <a:srgbClr val="000000"/>
                        </a:solidFill>
                        <a:latin typeface="Times New Roman" pitchFamily="18" charset="0"/>
                        <a:cs typeface="Times New Roman"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solidFill>
                            <a:srgbClr val="000000"/>
                          </a:solidFill>
                          <a:latin typeface="Times New Roman" pitchFamily="18" charset="0"/>
                          <a:cs typeface="Times New Roman" pitchFamily="18" charset="0"/>
                        </a:rPr>
                        <a:t>4</a:t>
                      </a:r>
                      <a:endParaRPr lang="ru-RU" sz="900" b="1" i="0" u="none" strike="noStrike" dirty="0">
                        <a:solidFill>
                          <a:srgbClr val="000000"/>
                        </a:solidFill>
                        <a:latin typeface="Times New Roman" pitchFamily="18" charset="0"/>
                        <a:cs typeface="Times New Roman"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dirty="0">
                          <a:solidFill>
                            <a:srgbClr val="000000"/>
                          </a:solidFill>
                          <a:latin typeface="Times New Roman"/>
                        </a:rPr>
                        <a:t>Муниципальная программа "Здравоохранение"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dirty="0">
                          <a:solidFill>
                            <a:srgbClr val="000000"/>
                          </a:solidFill>
                          <a:latin typeface="Times New Roman"/>
                        </a:rPr>
                        <a:t>Муниципальная программа "Культура и туризм"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393,7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393,2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3851,5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3725,4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"Социальная защита населения"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331,5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331,1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"Развитие сельского хозяйства"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"Экология и окружающая среда"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"Безопасность и обеспечение безопасности жизнедеятельности населения"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123,6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119,9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"Жилище"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63,6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"Развитие инженерной инфраструктуры, энергоэффективности и отрасли обращения с отходами"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161,0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156,7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"Предпринимательство"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"Управление имуществом и муниципальными финансами"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566,0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546,4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dirty="0">
                          <a:solidFill>
                            <a:srgbClr val="000000"/>
                          </a:solidFill>
                          <a:latin typeface="Times New Roman"/>
                        </a:rPr>
                        <a:t>Муниципальная программа "Развитие и функционирование дорожно-транспортного комплекса"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422,6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407,6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"Цифровое муниципальное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113,6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112,4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"Архитектура и градостроительство"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"Формирование современной комфортной городской среды"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1820,2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1718,3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latin typeface="Times New Roman"/>
                        </a:rPr>
                        <a:t>94,4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l" fontAlgn="ctr"/>
                      <a:r>
                        <a:rPr lang="ru-RU" sz="900" b="0" i="0" u="none" strike="noStrike">
                          <a:solidFill>
                            <a:srgbClr val="000000"/>
                          </a:solidFill>
                          <a:latin typeface="Times New Roman"/>
                        </a:rPr>
                        <a:t>Муниципальная программа "Переселение граждан из аварийного жилищного фонда"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pitchFamily="18" charset="0"/>
                          <a:cs typeface="Times New Roman" pitchFamily="18" charset="0"/>
                        </a:rPr>
                        <a:t>196,2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pitchFamily="18" charset="0"/>
                          <a:cs typeface="Times New Roman" pitchFamily="18" charset="0"/>
                        </a:rPr>
                        <a:t>182,9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latin typeface="Times New Roman"/>
                        </a:rPr>
                        <a:t>93,2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00">
                <a:tc>
                  <a:txBody>
                    <a:bodyPr/>
                    <a:lstStyle/>
                    <a:p>
                      <a:pPr algn="ctr" fontAlgn="ctr"/>
                      <a:r>
                        <a:rPr lang="ru-RU" sz="900" b="1" i="0" u="none" strike="noStrike" dirty="0" smtClean="0">
                          <a:solidFill>
                            <a:srgbClr val="000000"/>
                          </a:solidFill>
                          <a:latin typeface="Times New Roman" pitchFamily="18" charset="0"/>
                          <a:cs typeface="Times New Roman" pitchFamily="18" charset="0"/>
                        </a:rPr>
                        <a:t>ВСЕГО:</a:t>
                      </a:r>
                      <a:endParaRPr lang="ru-RU" sz="900" b="1" i="0" u="none" strike="noStrike" dirty="0">
                        <a:solidFill>
                          <a:srgbClr val="000000"/>
                        </a:solidFill>
                        <a:latin typeface="Times New Roman" pitchFamily="18" charset="0"/>
                        <a:cs typeface="Times New Roman"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900" b="1" i="0" u="none" strike="noStrike">
                          <a:solidFill>
                            <a:srgbClr val="000000"/>
                          </a:solidFill>
                          <a:latin typeface="Times New Roman"/>
                        </a:rPr>
                        <a:t>8 228,7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7 920,8</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ru-RU" sz="900" b="1" i="0" u="none" strike="noStrike" dirty="0">
                          <a:solidFill>
                            <a:srgbClr val="000000"/>
                          </a:solidFill>
                          <a:latin typeface="Times New Roman"/>
                        </a:rPr>
                        <a:t>96,3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3" name="Номер слайда 12"/>
          <p:cNvSpPr>
            <a:spLocks noGrp="1"/>
          </p:cNvSpPr>
          <p:nvPr>
            <p:ph type="sldNum" sz="quarter" idx="12"/>
          </p:nvPr>
        </p:nvSpPr>
        <p:spPr/>
        <p:txBody>
          <a:bodyPr/>
          <a:lstStyle/>
          <a:p>
            <a:fld id="{8A4431D5-1B33-458B-8AFD-CECCB0FA18CB}" type="slidenum">
              <a:rPr lang="ru-RU" smtClean="0"/>
              <a:pPr/>
              <a:t>48</a:t>
            </a:fld>
            <a:endParaRPr kumimoji="0" lang="ru-RU" dirty="0"/>
          </a:p>
        </p:txBody>
      </p:sp>
      <p:graphicFrame>
        <p:nvGraphicFramePr>
          <p:cNvPr id="9" name="Таблица 8"/>
          <p:cNvGraphicFramePr>
            <a:graphicFrameLocks noGrp="1"/>
          </p:cNvGraphicFramePr>
          <p:nvPr/>
        </p:nvGraphicFramePr>
        <p:xfrm>
          <a:off x="107504" y="1124740"/>
          <a:ext cx="9036496" cy="5299068"/>
        </p:xfrm>
        <a:graphic>
          <a:graphicData uri="http://schemas.openxmlformats.org/drawingml/2006/table">
            <a:tbl>
              <a:tblPr/>
              <a:tblGrid>
                <a:gridCol w="4218202"/>
                <a:gridCol w="745718"/>
                <a:gridCol w="564939"/>
                <a:gridCol w="564939"/>
                <a:gridCol w="2942698"/>
              </a:tblGrid>
              <a:tr h="720000">
                <a:tc>
                  <a:txBody>
                    <a:bodyPr/>
                    <a:lstStyle/>
                    <a:p>
                      <a:pPr algn="ctr" fontAlgn="t"/>
                      <a:r>
                        <a:rPr lang="ru-RU" sz="800" b="0" i="0" u="none" strike="noStrike" dirty="0">
                          <a:latin typeface="Times New Roman"/>
                        </a:rPr>
                        <a:t>Показатели, характеризующие достижение цели</a:t>
                      </a:r>
                    </a:p>
                  </a:txBody>
                  <a:tcPr marL="4172" marR="4172" marT="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Единица измерения</a:t>
                      </a:r>
                    </a:p>
                  </a:txBody>
                  <a:tcPr marL="4172" marR="4172" marT="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latin typeface="Times New Roman"/>
                        </a:rPr>
                        <a:t>Плановые целевые показатели</a:t>
                      </a:r>
                      <a:r>
                        <a:rPr lang="ru-RU" sz="800" b="0" i="0" u="none" strike="noStrike" baseline="0" dirty="0" smtClean="0">
                          <a:latin typeface="Times New Roman"/>
                        </a:rPr>
                        <a:t> на 2023 год</a:t>
                      </a:r>
                      <a:endParaRPr lang="ru-RU" sz="800" b="0" i="0" u="none" strike="noStrike" dirty="0">
                        <a:latin typeface="Times New Roman"/>
                      </a:endParaRPr>
                    </a:p>
                  </a:txBody>
                  <a:tcPr marL="4172" marR="4172" marT="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latin typeface="Times New Roman"/>
                        </a:rPr>
                        <a:t>Достигнутые</a:t>
                      </a:r>
                      <a:r>
                        <a:rPr lang="ru-RU" sz="800" b="0" i="0" u="none" strike="noStrike" baseline="0" dirty="0" smtClean="0">
                          <a:latin typeface="Times New Roman"/>
                        </a:rPr>
                        <a:t> целевые </a:t>
                      </a:r>
                      <a:r>
                        <a:rPr lang="ru-RU" sz="800" b="0" i="0" u="none" strike="noStrike" dirty="0" smtClean="0">
                          <a:latin typeface="Times New Roman"/>
                        </a:rPr>
                        <a:t> показатели за</a:t>
                      </a:r>
                      <a:r>
                        <a:rPr lang="ru-RU" sz="800" b="0" i="0" u="none" strike="noStrike" baseline="0" dirty="0" smtClean="0">
                          <a:latin typeface="Times New Roman"/>
                        </a:rPr>
                        <a:t> 2023 год</a:t>
                      </a:r>
                      <a:endParaRPr lang="ru-RU" sz="800" b="0" i="0" u="none" strike="noStrike" dirty="0">
                        <a:latin typeface="Times New Roman"/>
                      </a:endParaRPr>
                    </a:p>
                  </a:txBody>
                  <a:tcPr marL="4172" marR="4172" marT="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smtClean="0">
                          <a:latin typeface="Times New Roman"/>
                        </a:rPr>
                        <a:t>Причины   невыполнения</a:t>
                      </a:r>
                      <a:endParaRPr lang="ru-RU" sz="900" b="0" i="0" u="none" strike="noStrike" dirty="0">
                        <a:latin typeface="Times New Roman"/>
                      </a:endParaRPr>
                    </a:p>
                  </a:txBody>
                  <a:tcPr marL="4172" marR="4172" marT="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gridSpan="5">
                  <a:txBody>
                    <a:bodyPr/>
                    <a:lstStyle/>
                    <a:p>
                      <a:pPr algn="ctr" fontAlgn="t"/>
                      <a:r>
                        <a:rPr lang="ru-RU" sz="800" b="1" i="0" u="none" strike="noStrike" dirty="0">
                          <a:latin typeface="Times New Roman"/>
                        </a:rPr>
                        <a:t>1. Муниципальная программа городского округа Электросталь Московской области </a:t>
                      </a:r>
                      <a:r>
                        <a:rPr lang="ru-RU" sz="800" b="1" i="0" u="none" strike="noStrike" dirty="0" smtClean="0">
                          <a:latin typeface="Times New Roman"/>
                        </a:rPr>
                        <a:t>«Здравоохранение»</a:t>
                      </a:r>
                      <a:r>
                        <a:rPr lang="ru-RU" sz="800" b="1" i="0" u="none" strike="noStrike" dirty="0">
                          <a:latin typeface="Times New Roman"/>
                        </a:rPr>
                        <a:t> </a:t>
                      </a:r>
                      <a:r>
                        <a:rPr lang="ru-RU" sz="800" b="0" i="0" u="none" strike="noStrike" dirty="0">
                          <a:latin typeface="Times New Roman"/>
                        </a:rPr>
                        <a:t> </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l" fontAlgn="t"/>
                      <a:endParaRPr lang="ru-RU" sz="800" b="1"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1"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1"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700" b="0"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0000">
                <a:tc>
                  <a:txBody>
                    <a:bodyPr/>
                    <a:lstStyle/>
                    <a:p>
                      <a:pPr algn="l" fontAlgn="t"/>
                      <a:r>
                        <a:rPr lang="ru-RU" sz="800" b="0" i="0" u="none" strike="noStrike" dirty="0">
                          <a:latin typeface="Times New Roman"/>
                        </a:rPr>
                        <a:t>Диспансеризация определенных групп взрослого населения Московской области</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Процент</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100</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62</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Отсутствие заинтересованности жителей в прохождении диспансеризации несмотря на проводимую информационную компанию.</a:t>
                      </a:r>
                      <a:br>
                        <a:rPr lang="ru-RU" sz="600" b="0" i="0" u="none" strike="noStrike" dirty="0">
                          <a:latin typeface="Times New Roman"/>
                        </a:rPr>
                      </a:br>
                      <a:r>
                        <a:rPr lang="ru-RU" sz="600" b="0" i="0" u="none" strike="noStrike" dirty="0">
                          <a:latin typeface="Times New Roman"/>
                        </a:rPr>
                        <a:t>1.Проводился информационный обмен между Администрацией г.о. Электросталь и организациями всех форм собственности по вопросу направления работников на диспансеризацию.</a:t>
                      </a:r>
                      <a:br>
                        <a:rPr lang="ru-RU" sz="600" b="0" i="0" u="none" strike="noStrike" dirty="0">
                          <a:latin typeface="Times New Roman"/>
                        </a:rPr>
                      </a:br>
                      <a:r>
                        <a:rPr lang="ru-RU" sz="600" b="0" i="0" u="none" strike="noStrike" dirty="0">
                          <a:latin typeface="Times New Roman"/>
                        </a:rPr>
                        <a:t>2.Размещалась наглядная информация в общественных местах с привлечением СМИ, во всех структурных подразделениях ЛПУ.</a:t>
                      </a:r>
                      <a:br>
                        <a:rPr lang="ru-RU" sz="600" b="0" i="0" u="none" strike="noStrike" dirty="0">
                          <a:latin typeface="Times New Roman"/>
                        </a:rPr>
                      </a:br>
                      <a:r>
                        <a:rPr lang="ru-RU" sz="600" b="0" i="0" u="none" strike="noStrike" dirty="0">
                          <a:latin typeface="Times New Roman"/>
                        </a:rPr>
                        <a:t>3.Проводились встречи в трудовых коллективах с представителями ГБУЗ МО "</a:t>
                      </a:r>
                      <a:r>
                        <a:rPr lang="ru-RU" sz="600" b="0" i="0" u="none" strike="noStrike" dirty="0" err="1">
                          <a:latin typeface="Times New Roman"/>
                        </a:rPr>
                        <a:t>Электростальская</a:t>
                      </a:r>
                      <a:r>
                        <a:rPr lang="ru-RU" sz="600" b="0" i="0" u="none" strike="noStrike" dirty="0">
                          <a:latin typeface="Times New Roman"/>
                        </a:rPr>
                        <a:t> больница". Информировали о необходимости проведения диспансеризации в целях раннего выявления опасных заболеваний.</a:t>
                      </a:r>
                      <a:br>
                        <a:rPr lang="ru-RU" sz="600" b="0" i="0" u="none" strike="noStrike" dirty="0">
                          <a:latin typeface="Times New Roman"/>
                        </a:rPr>
                      </a:br>
                      <a:r>
                        <a:rPr lang="ru-RU" sz="600" b="0" i="0" u="none" strike="noStrike" dirty="0">
                          <a:latin typeface="Times New Roman"/>
                        </a:rPr>
                        <a:t>4. Организовывалось проведение единых дней диспансеризации, в том числе в парке "Авангард" (в соответствии с графиком).</a:t>
                      </a:r>
                      <a:br>
                        <a:rPr lang="ru-RU" sz="600" b="0" i="0" u="none" strike="noStrike" dirty="0">
                          <a:latin typeface="Times New Roman"/>
                        </a:rPr>
                      </a:br>
                      <a:r>
                        <a:rPr lang="ru-RU" sz="600" b="0" i="0" u="none" strike="noStrike" dirty="0">
                          <a:latin typeface="Times New Roman"/>
                        </a:rPr>
                        <a:t>5. Проводилось регулярное размещение информации о проведении Единого дня диспансеризации на официальном сайте Администрации, в СМИ, социальных сетях. </a:t>
                      </a:r>
                      <a:br>
                        <a:rPr lang="ru-RU" sz="600" b="0" i="0" u="none" strike="noStrike" dirty="0">
                          <a:latin typeface="Times New Roman"/>
                        </a:rPr>
                      </a:br>
                      <a:r>
                        <a:rPr lang="ru-RU" sz="600" b="0" i="0" u="none" strike="noStrike" dirty="0">
                          <a:latin typeface="Times New Roman"/>
                        </a:rPr>
                        <a:t>6. Ежемесячно рассматривались вопросы о ходе проведения диспансеризации с главными врачами государственных учреждений здравоохранения Московской области, расположенных на территории городского округа.</a:t>
                      </a:r>
                      <a:br>
                        <a:rPr lang="ru-RU" sz="600" b="0" i="0" u="none" strike="noStrike" dirty="0">
                          <a:latin typeface="Times New Roman"/>
                        </a:rPr>
                      </a:br>
                      <a:r>
                        <a:rPr lang="ru-RU" sz="600" b="0" i="0" u="none" strike="noStrike" dirty="0">
                          <a:latin typeface="Times New Roman"/>
                        </a:rPr>
                        <a:t>7. Еженедельно запрашивали информацию о проведении диспансеризации у крупных и</a:t>
                      </a:r>
                      <a:br>
                        <a:rPr lang="ru-RU" sz="600" b="0" i="0" u="none" strike="noStrike" dirty="0">
                          <a:latin typeface="Times New Roman"/>
                        </a:rPr>
                      </a:br>
                      <a:r>
                        <a:rPr lang="ru-RU" sz="600" b="0" i="0" u="none" strike="noStrike" dirty="0">
                          <a:latin typeface="Times New Roman"/>
                        </a:rPr>
                        <a:t> средних предприятий с последующим занесением  в ГАСУ.</a:t>
                      </a:r>
                      <a:br>
                        <a:rPr lang="ru-RU" sz="600" b="0" i="0" u="none" strike="noStrike" dirty="0">
                          <a:latin typeface="Times New Roman"/>
                        </a:rPr>
                      </a:br>
                      <a:r>
                        <a:rPr lang="ru-RU" sz="600" b="0" i="0" u="none" strike="noStrike" dirty="0">
                          <a:latin typeface="Times New Roman"/>
                        </a:rPr>
                        <a:t>8. По данным РОСПОТРЕБНАДЗОРА 118 организаций проводили диспансеризацию в сторонних медицинских организациях.</a:t>
                      </a:r>
                      <a:br>
                        <a:rPr lang="ru-RU" sz="600" b="0" i="0" u="none" strike="noStrike" dirty="0">
                          <a:latin typeface="Times New Roman"/>
                        </a:rPr>
                      </a:br>
                      <a:endParaRPr lang="ru-RU" sz="600" b="0"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Жилье – медикам, нуждающихся в обеспечении жильем</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100</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100</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gridSpan="5">
                  <a:txBody>
                    <a:bodyPr/>
                    <a:lstStyle/>
                    <a:p>
                      <a:pPr algn="ctr" fontAlgn="t"/>
                      <a:r>
                        <a:rPr lang="ru-RU" sz="800" b="1" i="0" u="none" strike="noStrike" dirty="0">
                          <a:latin typeface="Times New Roman"/>
                        </a:rPr>
                        <a:t>2. Муниципальная программа городского округа Электросталь Московской области </a:t>
                      </a:r>
                      <a:r>
                        <a:rPr lang="ru-RU" sz="800" b="1" i="0" u="none" strike="noStrike" dirty="0" smtClean="0">
                          <a:latin typeface="Times New Roman"/>
                        </a:rPr>
                        <a:t>«Культура </a:t>
                      </a:r>
                      <a:r>
                        <a:rPr lang="ru-RU" sz="800" b="1" i="0" u="none" strike="noStrike" dirty="0">
                          <a:latin typeface="Times New Roman"/>
                        </a:rPr>
                        <a:t>и </a:t>
                      </a:r>
                      <a:r>
                        <a:rPr lang="ru-RU" sz="800" b="1" i="0" u="none" strike="noStrike" dirty="0" smtClean="0">
                          <a:latin typeface="Times New Roman"/>
                        </a:rPr>
                        <a:t>туризм»</a:t>
                      </a:r>
                      <a:r>
                        <a:rPr lang="ru-RU" sz="800" b="1" i="0" u="none" strike="noStrike" dirty="0">
                          <a:latin typeface="Times New Roman"/>
                        </a:rPr>
                        <a:t> </a:t>
                      </a:r>
                      <a:endParaRPr lang="ru-RU" sz="800" b="0"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l" fontAlgn="t"/>
                      <a:endParaRPr lang="ru-RU" sz="800" b="1"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1"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1"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700" b="0" i="0" u="none" strike="noStrike" dirty="0">
                        <a:latin typeface="Times New Roman"/>
                      </a:endParaRP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Цифровизация музейных фондов</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Единица</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5191</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5232</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Обеспечение роста числа пользователей муниципальных библиотек Московской области</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Человек</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488196</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432543</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Достижение показателей декомпозиции посещаемости до 2030 не представляется возможным. Методика расчета фактических значений показателя «Число посещений культурных мероприятий» за отчетный период (п. 4 Постановление Российской Федерации от 03.04.2021 № 542) предусматривает следующие определения: «культурные мероприятия» и «посещения культурных мероприятий». Согласно Распоряжения Правительства РФ от 13 марта 2021 г. № 608-р «Об утверждении Стратегии развития библиотечного дела в РФ на период до 2030 г.» посещение культурных мероприятий в библиотеках должно составить к 2030 году 25% от общей посещаемости библиотек. Охват населения библиотечным обслуживанием  должен составить до 40 процентов. Учитывая трудоемкость подготовки мероприятий, а также нормативное время для обслуживания пользователей, требуется существенное увеличение мощности учреждения, что требует увеличение финансирования на материально-техническую базу, кадровый ресурс и сопутствующие расходы. </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Количество посещений организаций культуры по отношению к уровню 2017 года (в части посещений библиотек)</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113</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113</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Количество переоснащенных муниципальных библиотек по модельному стандарту</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Доля приоритетных объектов, доступных для инвалидов и других маломобильных групп населения в сфере культуры и дополнительного образования сферы культуры, в общем количестве приоритетных объектов в сфере культуры и дополнительного образования сферы культуры в Московской области</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63,6</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63,6</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dirty="0">
                          <a:latin typeface="Times New Roman"/>
                        </a:rPr>
                        <a:t> </a:t>
                      </a:r>
                    </a:p>
                  </a:txBody>
                  <a:tcPr marL="4172" marR="4172" marT="41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3" name="Номер слайда 12"/>
          <p:cNvSpPr>
            <a:spLocks noGrp="1"/>
          </p:cNvSpPr>
          <p:nvPr>
            <p:ph type="sldNum" sz="quarter" idx="12"/>
          </p:nvPr>
        </p:nvSpPr>
        <p:spPr/>
        <p:txBody>
          <a:bodyPr/>
          <a:lstStyle/>
          <a:p>
            <a:fld id="{8A4431D5-1B33-458B-8AFD-CECCB0FA18CB}" type="slidenum">
              <a:rPr lang="ru-RU" smtClean="0"/>
              <a:pPr/>
              <a:t>49</a:t>
            </a:fld>
            <a:endParaRPr kumimoji="0" lang="ru-RU" dirty="0"/>
          </a:p>
        </p:txBody>
      </p:sp>
      <p:graphicFrame>
        <p:nvGraphicFramePr>
          <p:cNvPr id="6" name="Таблица 5"/>
          <p:cNvGraphicFramePr>
            <a:graphicFrameLocks noGrp="1"/>
          </p:cNvGraphicFramePr>
          <p:nvPr/>
        </p:nvGraphicFramePr>
        <p:xfrm>
          <a:off x="107504" y="1124744"/>
          <a:ext cx="9036497" cy="5105158"/>
        </p:xfrm>
        <a:graphic>
          <a:graphicData uri="http://schemas.openxmlformats.org/drawingml/2006/table">
            <a:tbl>
              <a:tblPr/>
              <a:tblGrid>
                <a:gridCol w="4218151"/>
                <a:gridCol w="745730"/>
                <a:gridCol w="564968"/>
                <a:gridCol w="564968"/>
                <a:gridCol w="2942680"/>
              </a:tblGrid>
              <a:tr h="108000">
                <a:tc>
                  <a:txBody>
                    <a:bodyPr/>
                    <a:lstStyle/>
                    <a:p>
                      <a:pPr algn="l" fontAlgn="t"/>
                      <a:r>
                        <a:rPr lang="ru-RU" sz="800" b="0" i="0" u="none" strike="noStrike" dirty="0">
                          <a:latin typeface="Times New Roman"/>
                        </a:rPr>
                        <a:t>Число посещений культурных мероприятий</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Тысяча единиц</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908,717</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813,43</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Процент достижения данного целевого показателя составил 89,5%. Показатель формируется за счет посещаемости муниципальных учреждений культуры и искусства. Невыполнение показателя произошло в связи с тем, что в первом полугодии 2023 года был закрыт для посещения и проведения мероприятий парк Авангард, в связи с проведением в нем работ по благоустройству. Также на время реализации проекта по созданию модельной библиотеки в рамках национального проекта была закрыта библиотека семейного чтения "Очаг"  с мая по сентябрь.</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Количество стипендий Главы муниципального образования Московской области выдающимся деятелям культуры и искусства Московской области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19</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19</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Количество граждан, принимающих участие в добровольческой деятельности</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67</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92</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dirty="0">
                          <a:latin typeface="Times New Roman"/>
                        </a:rPr>
                        <a:t>Доля детей в возрасте от 5 до 18 лет, охваченных дополнительным образованием сферы культуры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8,7</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7,6</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Данный показатель труднодостижим в связи с отсутствием материально-технической базы (помещения) и отсутствием школы искусств на присоединенной сельской территории, которая находится на значительном удалении от существующих школ искусств, а также в связи с ростом численности населения в возрасте от 5 до 18 лет более чем на 10% в сравнении со статистикой 2022 года. Тем не менее, в настоящее время учреждениями ведется работа по увеличению охвата обучающихся и проведению учебных занятий на базе учреждений культуры и муниципальных образовательных организаций. В одной из музыкальных школ увеличена площадь учреждения за счет присоединения первого этажа двухэтажного здания, которая требует капитального ремонта. Заявка на включение в программу по капитальному ремонту и реконструкции детских школ искусств была направлена в Министерство культуры и туризма Московской области.</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Доля детей,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2,6</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2,6</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Количество поддержанных творческих инициатив и проектов (нарастающим итогом)</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Количество получателей адресной финансовой социальной поддержки по итогам рейтингования обучающихся организаций дополнительного образования сферы культуры Московской области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2</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Достижение соотношения средней заработной платы работников учреждений культуры без учета внешних совместителей и среднемесячной начисленной заработной платы наемных работников в организациях, у индивидуальных предпринимателей и физических лиц (среднемесячному доходу от трудовой деятельности) в Московской области</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96,13</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101,73</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6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gridSpan="5">
                  <a:txBody>
                    <a:bodyPr/>
                    <a:lstStyle/>
                    <a:p>
                      <a:pPr algn="l" fontAlgn="t"/>
                      <a:r>
                        <a:rPr lang="ru-RU" sz="800" b="1" i="0" u="none" strike="noStrike" dirty="0">
                          <a:latin typeface="Times New Roman"/>
                        </a:rPr>
                        <a:t>3.  Муниципальная программа городского округа Электросталь Московской области </a:t>
                      </a:r>
                      <a:r>
                        <a:rPr lang="ru-RU" sz="800" b="1" i="0" u="none" strike="noStrike" dirty="0" smtClean="0">
                          <a:latin typeface="Times New Roman"/>
                        </a:rPr>
                        <a:t>«Образование»</a:t>
                      </a:r>
                      <a:endParaRPr lang="ru-RU" sz="900" b="1" i="0" u="none" strike="noStrike" dirty="0">
                        <a:latin typeface="Times New Roman"/>
                      </a:endParaRP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900" b="1" i="0" u="none" strike="noStrike" dirty="0">
                        <a:latin typeface="Times New Roman"/>
                      </a:endParaRP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Доступность дошкольного образования для детей в возрасте от трех до семи лет</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100</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100,2</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105,1</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105,7</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121,19</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Доля обучающихся, получающих начальное общее образование в государственных и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государственных и муниципальных образовательных организациях</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100</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100</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latin typeface="Times New Roman"/>
                        </a:rPr>
                        <a:t> </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Доля выпускников текущего года, набравших 250 баллов и более по 3 предметам, к общему количеству выпускников текущего года, сдававших ЕГЭ по 3 и более предметам</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19,7</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13,31</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Плановое значение не достигнуто в связи с тем, что большой процент выпускников, которые могли бы получить 250 и более баллов по трем предметам, выбрали для сдачи ЕГЭ математику базовый уровень и, таким образом, не участвовали в расчете данного показателя.</a:t>
                      </a:r>
                    </a:p>
                  </a:txBody>
                  <a:tcPr marL="4337" marR="4337" marT="4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Александр\Downloads\ччччч.png"/>
          <p:cNvPicPr>
            <a:picLocks noChangeAspect="1" noChangeArrowheads="1"/>
          </p:cNvPicPr>
          <p:nvPr/>
        </p:nvPicPr>
        <p:blipFill>
          <a:blip r:embed="rId2"/>
          <a:srcRect/>
          <a:stretch>
            <a:fillRect/>
          </a:stretch>
        </p:blipFill>
        <p:spPr bwMode="auto">
          <a:xfrm>
            <a:off x="7380312" y="4077072"/>
            <a:ext cx="2142526" cy="2951138"/>
          </a:xfrm>
          <a:prstGeom prst="rect">
            <a:avLst/>
          </a:prstGeom>
          <a:noFill/>
        </p:spPr>
      </p:pic>
      <p:pic>
        <p:nvPicPr>
          <p:cNvPr id="1027" name="Picture 3" descr="C:\Users\Александр\Downloads\85ce853eeaf9151ec1e2fc6af271037d.png"/>
          <p:cNvPicPr>
            <a:picLocks noChangeAspect="1" noChangeArrowheads="1"/>
          </p:cNvPicPr>
          <p:nvPr/>
        </p:nvPicPr>
        <p:blipFill>
          <a:blip r:embed="rId3"/>
          <a:srcRect/>
          <a:stretch>
            <a:fillRect/>
          </a:stretch>
        </p:blipFill>
        <p:spPr bwMode="auto">
          <a:xfrm>
            <a:off x="-324544" y="0"/>
            <a:ext cx="2757686" cy="2757686"/>
          </a:xfrm>
          <a:prstGeom prst="rect">
            <a:avLst/>
          </a:prstGeom>
          <a:noFill/>
        </p:spPr>
      </p:pic>
      <p:sp>
        <p:nvSpPr>
          <p:cNvPr id="2" name="Заголовок 1"/>
          <p:cNvSpPr>
            <a:spLocks noGrp="1"/>
          </p:cNvSpPr>
          <p:nvPr>
            <p:ph type="title"/>
          </p:nvPr>
        </p:nvSpPr>
        <p:spPr>
          <a:xfrm>
            <a:off x="467544" y="188640"/>
            <a:ext cx="7848600" cy="850106"/>
          </a:xfrm>
        </p:spPr>
        <p:txBody>
          <a:bodyPr/>
          <a:lstStyle/>
          <a:p>
            <a:pPr algn="ctr"/>
            <a:r>
              <a:rPr lang="ru-RU"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Коротко о бюджете</a:t>
            </a:r>
            <a:endParaRPr lang="ru-RU"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395536" y="1556792"/>
            <a:ext cx="7848600" cy="5112568"/>
          </a:xfrm>
        </p:spPr>
        <p:txBody>
          <a:bodyPr>
            <a:normAutofit lnSpcReduction="10000"/>
          </a:bodyPr>
          <a:lstStyle/>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Бюджет</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Бюджет для граждан</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a:t>
            </a:r>
          </a:p>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Бюджетная система Российской Федерации</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основанная на экономических отношениях и государственном устройстве Российской Федерации совокупность федерального бюджета, бюджета субъектов Российской Федерации, местных бюджетов и бюджетов государственных внебюджетных фондов.</a:t>
            </a:r>
          </a:p>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Бюджетный процесс</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Сбалансированность бюджета</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 основной принцип формирования бюджета, при котором объем доходов равен объему расходов. При превышении объема доходов над объемом расходов возникает </a:t>
            </a:r>
            <a:r>
              <a:rPr lang="ru-RU" sz="1400" b="1" i="1" u="sng" spc="300" dirty="0" err="1"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профицит</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бюджета, при превышении объема расходов над объемом доходов возникает бюджетный </a:t>
            </a:r>
            <a:r>
              <a:rPr lang="ru-RU" sz="1400" b="1" i="1" u="sng"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дефицит</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a:t>
            </a:r>
          </a:p>
          <a:p>
            <a:pPr algn="just">
              <a:buFont typeface="Wingdings" pitchFamily="2" charset="2"/>
              <a:buChar char="q"/>
            </a:pPr>
            <a:endPar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
        <p:nvSpPr>
          <p:cNvPr id="11" name="Номер слайда 10"/>
          <p:cNvSpPr>
            <a:spLocks noGrp="1"/>
          </p:cNvSpPr>
          <p:nvPr>
            <p:ph type="sldNum" sz="quarter" idx="12"/>
          </p:nvPr>
        </p:nvSpPr>
        <p:spPr>
          <a:xfrm>
            <a:off x="8349552" y="6566488"/>
            <a:ext cx="758952" cy="246888"/>
          </a:xfrm>
        </p:spPr>
        <p:txBody>
          <a:bodyPr/>
          <a:lstStyle/>
          <a:p>
            <a:fld id="{8A4431D5-1B33-458B-8AFD-CECCB0FA18CB}" type="slidenum">
              <a:rPr lang="ru-RU" smtClean="0"/>
              <a:pPr/>
              <a:t>5</a:t>
            </a:fld>
            <a:endParaRPr kumimoji="0" lang="ru-RU"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3" name="Номер слайда 12"/>
          <p:cNvSpPr>
            <a:spLocks noGrp="1"/>
          </p:cNvSpPr>
          <p:nvPr>
            <p:ph type="sldNum" sz="quarter" idx="12"/>
          </p:nvPr>
        </p:nvSpPr>
        <p:spPr/>
        <p:txBody>
          <a:bodyPr/>
          <a:lstStyle/>
          <a:p>
            <a:fld id="{8A4431D5-1B33-458B-8AFD-CECCB0FA18CB}" type="slidenum">
              <a:rPr lang="ru-RU" smtClean="0"/>
              <a:pPr/>
              <a:t>50</a:t>
            </a:fld>
            <a:endParaRPr kumimoji="0" lang="ru-RU" dirty="0"/>
          </a:p>
        </p:txBody>
      </p:sp>
      <p:graphicFrame>
        <p:nvGraphicFramePr>
          <p:cNvPr id="6" name="Таблица 5"/>
          <p:cNvGraphicFramePr>
            <a:graphicFrameLocks noGrp="1"/>
          </p:cNvGraphicFramePr>
          <p:nvPr/>
        </p:nvGraphicFramePr>
        <p:xfrm>
          <a:off x="107504" y="1196752"/>
          <a:ext cx="9036496" cy="5122956"/>
        </p:xfrm>
        <a:graphic>
          <a:graphicData uri="http://schemas.openxmlformats.org/drawingml/2006/table">
            <a:tbl>
              <a:tblPr/>
              <a:tblGrid>
                <a:gridCol w="4218202"/>
                <a:gridCol w="745718"/>
                <a:gridCol w="564939"/>
                <a:gridCol w="564939"/>
                <a:gridCol w="2942698"/>
              </a:tblGrid>
              <a:tr h="108000">
                <a:tc>
                  <a:txBody>
                    <a:bodyPr/>
                    <a:lstStyle/>
                    <a:p>
                      <a:pPr algn="l" fontAlgn="t"/>
                      <a:r>
                        <a:rPr lang="ru-RU" sz="700" b="0" i="0" u="none" strike="noStrike" dirty="0">
                          <a:latin typeface="Times New Roman"/>
                        </a:rPr>
                        <a:t>Количество объектов, в которых в полном объеме выполнены мероприятия по капитальному ремонту общеобразовательных организаций</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Доля детей-инвалидов в возрасте от 1,5 года до 7 лет, охваченных дошкольным образованием, в общей численности детей-инвалидов такого возраста</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 инвалидов школьного возраста</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Доля детей-инвалидов в возрасте от 5 до 18 лет, получающих дополнительное образование, в общей численности детей-инвалидов такого возраста</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Поддержка образования для детей с ограниченными возможностями здоровья. Обновление материально - технической базы в организациях, осуществляющих образовательную деятельность исключительно по адаптированным основным общеобразовательным программам (нарастающим итогом)</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Доступность дошкольного образования для детей в возрасте до 3-х лет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107,51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Доля детей в возрасте от 5 до 18 лет, охваченных дополнительным образованием</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95</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95,05</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Созданы центры цифрового образования детей «IT-куб» (нарастающим итогом)</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gridSpan="5">
                  <a:txBody>
                    <a:bodyPr/>
                    <a:lstStyle/>
                    <a:p>
                      <a:pPr algn="l" fontAlgn="t"/>
                      <a:r>
                        <a:rPr lang="ru-RU" sz="800" b="1" i="0" u="none" strike="noStrike" dirty="0">
                          <a:latin typeface="Times New Roman"/>
                        </a:rPr>
                        <a:t>04. Муниципальная программа городского округа Электросталь Московской области </a:t>
                      </a:r>
                      <a:r>
                        <a:rPr lang="ru-RU" sz="800" b="1" i="0" u="none" strike="noStrike" dirty="0" smtClean="0">
                          <a:latin typeface="Times New Roman"/>
                        </a:rPr>
                        <a:t>«Социальная </a:t>
                      </a:r>
                      <a:r>
                        <a:rPr lang="ru-RU" sz="800" b="1" i="0" u="none" strike="noStrike" dirty="0">
                          <a:latin typeface="Times New Roman"/>
                        </a:rPr>
                        <a:t>защита </a:t>
                      </a:r>
                      <a:r>
                        <a:rPr lang="ru-RU" sz="800" b="1" i="0" u="none" strike="noStrike" dirty="0" smtClean="0">
                          <a:latin typeface="Times New Roman"/>
                        </a:rPr>
                        <a:t>населения»</a:t>
                      </a:r>
                      <a:endParaRPr lang="ru-RU" sz="800" b="1" i="0" u="none" strike="noStrike" dirty="0">
                        <a:latin typeface="Times New Roman"/>
                      </a:endParaRP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1" i="0" u="none" strike="noStrike" dirty="0">
                        <a:latin typeface="Times New Roman"/>
                      </a:endParaRP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56,5</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56,5</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Доля детей, охваченных отдыхом и оздоровлением, в общей численности детей в возрасте от 7 до 15 лет, подлежащих оздоровлению</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62,5</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62,5</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Увеличение числа граждан старшего возраста, ведущих активный образ жизни</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Человек</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6846</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6855</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Количество СО НКО, которым оказана поддержка органами местного самоуправления (всего)</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Количество СО НКО, которым оказана поддержка органами местного самоуправления (в сфере культуры)</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Количество СО НКО, которым оказана поддержка органами местного самоуправления (в сфере образования)</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Количество СО НКО, которым оказана поддержка органами местного самоуправления (в сфере охраны здоровья)</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Количество СО НКО, которым оказана поддержка органами местного самоуправления (в сфере социальной защиты населения)</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13</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13</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Количество СО НКО, которым оказана поддержка органами местного самоуправления (в сфере физической культуры и спорта)</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Доля расходов бюджета муниципального образования Московской области на социальную сферу, направляемых на предоставление субсидий СО НКО (всего)</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0,032</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0,032</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Доля расходов бюджета муниципального образования Московской области на социальную сферу, направляемых на предоставление субсидий СО НКО (в сфере образования)</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0,047</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0,047</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Органами местного самоуправления оказана финансовая поддержка СО НКО</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Доля СО НКО на территории муниципального образования, получивших статус исполнителя общественно полезных услуг</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14,3</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14,3</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Органами местного самоуправления оказана имущественная поддержка СО НКО (всего)</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18</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18</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Органами местного самоуправления оказана имущественная поддержка СО НКО (в сфере культуры)</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Органами местного самоуправления оказана имущественная поддержка СО НКО (в сфере образования)</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Органами местного самоуправления оказана имущественная поддержка СО НКО (в сфере охраны здоровья)</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700" b="0" i="0" u="none" strike="noStrike" dirty="0">
                          <a:latin typeface="Times New Roman"/>
                        </a:rPr>
                        <a:t>Органами местного самоуправления оказана имущественная поддержка СО НКО (в сфере социальной защиты населения)</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13</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13</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latin typeface="Times New Roman"/>
                        </a:rPr>
                        <a:t> </a:t>
                      </a:r>
                    </a:p>
                  </a:txBody>
                  <a:tcPr marL="4437" marR="4437" marT="4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Номер слайда 12"/>
          <p:cNvSpPr>
            <a:spLocks noGrp="1"/>
          </p:cNvSpPr>
          <p:nvPr>
            <p:ph type="sldNum" sz="quarter" idx="12"/>
          </p:nvPr>
        </p:nvSpPr>
        <p:spPr/>
        <p:txBody>
          <a:bodyPr/>
          <a:lstStyle/>
          <a:p>
            <a:fld id="{8A4431D5-1B33-458B-8AFD-CECCB0FA18CB}" type="slidenum">
              <a:rPr lang="ru-RU" smtClean="0"/>
              <a:pPr/>
              <a:t>51</a:t>
            </a:fld>
            <a:endParaRPr kumimoji="0" lang="ru-RU" dirty="0"/>
          </a:p>
        </p:txBody>
      </p:sp>
      <p:graphicFrame>
        <p:nvGraphicFramePr>
          <p:cNvPr id="5" name="Таблица 4"/>
          <p:cNvGraphicFramePr>
            <a:graphicFrameLocks noGrp="1"/>
          </p:cNvGraphicFramePr>
          <p:nvPr/>
        </p:nvGraphicFramePr>
        <p:xfrm>
          <a:off x="107504" y="1205922"/>
          <a:ext cx="9036495" cy="5175406"/>
        </p:xfrm>
        <a:graphic>
          <a:graphicData uri="http://schemas.openxmlformats.org/drawingml/2006/table">
            <a:tbl>
              <a:tblPr/>
              <a:tblGrid>
                <a:gridCol w="4218204"/>
                <a:gridCol w="745718"/>
                <a:gridCol w="564937"/>
                <a:gridCol w="564937"/>
                <a:gridCol w="2942699"/>
              </a:tblGrid>
              <a:tr h="72000">
                <a:tc>
                  <a:txBody>
                    <a:bodyPr/>
                    <a:lstStyle/>
                    <a:p>
                      <a:pPr algn="l" fontAlgn="t"/>
                      <a:r>
                        <a:rPr lang="ru-RU" sz="700" b="0" i="0" u="none" strike="noStrike" dirty="0">
                          <a:latin typeface="Times New Roman"/>
                        </a:rPr>
                        <a:t>Органами местного самоуправления оказана имущественная поддержка СО НКО (в сфере физической культуры и спорта)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единиц</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Органами местного самоуправления предоставлены площади на льготных условиях или в безвозмездное пользование СО НКО (всего)</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Квадратный метр</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1579,4</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1579,4</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Органами местного самоуправления предоставлены площади на льготных условиях или в безвозмездное пользование СО НКО (в сфере культуры)</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Квадратный метр</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620,2</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620,2</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Органами местного самоуправления предоставлены площади на льготных условиях или в безвозмездное пользование СО НКО (в сфере образования)</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Квадратный метр</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Органами местного самоуправления предоставлены площади на льготных условиях или в безвозмездное пользование СО НКО (в сфере охраны здоровья)</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Квадратный метр</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72</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72</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Органами местного самоуправления предоставлены площади на льготных условиях или в безвозмездное пользование СО НКО (в сфере социальной защиты населения)</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Квадратный метр</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887,2</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887,2</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Органами местного самоуправления предоставлены площади на льготных условиях или в безвозмездное пользование СО НКО (в сфере физической культуры и спорта)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Квадратный метр</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Органами местного самоуправления оказана консультационная поддержка СО НКО</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единиц</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Органами местного самоуправления проведены просветительские мероприятия по вопросам деятельности СО НКО</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единиц</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6</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6</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Граждане приняли участие в просветительских мероприятиях по вопросам деятельности СО НКО</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Человек</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150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150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доступных для инвалидов и других </a:t>
                      </a:r>
                      <a:r>
                        <a:rPr lang="ru-RU" sz="700" b="0" i="0" u="none" strike="noStrike" dirty="0" err="1">
                          <a:latin typeface="Times New Roman"/>
                        </a:rPr>
                        <a:t>маломобильных</a:t>
                      </a:r>
                      <a:r>
                        <a:rPr lang="ru-RU" sz="700" b="0" i="0" u="none" strike="noStrike" dirty="0">
                          <a:latin typeface="Times New Roman"/>
                        </a:rPr>
                        <a:t> групп населения муниципальных объектов инфраструктуры в общем количестве муниципальных объектов</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81,8</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81,8</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gridSpan="5">
                  <a:txBody>
                    <a:bodyPr/>
                    <a:lstStyle/>
                    <a:p>
                      <a:pPr algn="l" fontAlgn="t"/>
                      <a:r>
                        <a:rPr lang="ru-RU" sz="800" b="1" i="0" u="none" strike="noStrike" dirty="0">
                          <a:latin typeface="Times New Roman"/>
                        </a:rPr>
                        <a:t>5.  Муниципальная программа городского округа Электросталь Московской области </a:t>
                      </a:r>
                      <a:r>
                        <a:rPr lang="ru-RU" sz="800" b="1" i="0" u="none" strike="noStrike" dirty="0" smtClean="0">
                          <a:latin typeface="Times New Roman"/>
                        </a:rPr>
                        <a:t>«Спорт»</a:t>
                      </a:r>
                      <a:r>
                        <a:rPr lang="ru-RU" sz="800" b="0"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700" b="0"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граждан, систематически занимающихся физической культурой и спортом</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57,9</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57,9</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Уровень обеспеченности граждан спортивными сооружениями исходя из единовременной пропускной способности объектов спорта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22,5</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28,3</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Доля жителей Московской области,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31,3</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27,1</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При тестирование детей и подростков прослеживается слабая тенденция в беге, отжимания в упор лежа, что лишает шансов на получение знаков. Так же для присвоении знака, необходимо выполнить определенное количество видов спорта.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проживающего в Московской области, не имеющего противопоказаний для занятий физической культурой и спортом</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16,5</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16,5</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Эффективность использования существующих объектов спорта (отношение фактической посещаемости к нормативной пропускной способности)</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100,2</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Сохранена сеть организаций, реализующих дополнительные образовательные программы спортивной подготовки, в ведении органов управления в сфере физической культуры и спорта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gridSpan="5">
                  <a:txBody>
                    <a:bodyPr/>
                    <a:lstStyle/>
                    <a:p>
                      <a:pPr algn="l" fontAlgn="t"/>
                      <a:r>
                        <a:rPr lang="ru-RU" sz="800" b="1" i="0" u="none" strike="noStrike" dirty="0">
                          <a:latin typeface="Times New Roman"/>
                        </a:rPr>
                        <a:t>6.  Муниципальная программа городского округа Электросталь Московской области </a:t>
                      </a:r>
                      <a:r>
                        <a:rPr lang="ru-RU" sz="800" b="1" i="0" u="none" strike="noStrike" dirty="0" smtClean="0">
                          <a:latin typeface="Times New Roman"/>
                        </a:rPr>
                        <a:t>«Развитие </a:t>
                      </a:r>
                      <a:r>
                        <a:rPr lang="ru-RU" sz="800" b="1" i="0" u="none" strike="noStrike" dirty="0">
                          <a:latin typeface="Times New Roman"/>
                        </a:rPr>
                        <a:t>сельского </a:t>
                      </a:r>
                      <a:r>
                        <a:rPr lang="ru-RU" sz="800" b="1" i="0" u="none" strike="noStrike" dirty="0" smtClean="0">
                          <a:latin typeface="Times New Roman"/>
                        </a:rPr>
                        <a:t>хозяйства»</a:t>
                      </a:r>
                      <a:r>
                        <a:rPr lang="ru-RU" sz="800" b="0"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700" b="0"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Индекс производства продукции сельского хозяйства в хозяйствах всех категорий (в сопоставимых ценах) к предыдущему году</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105,7</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105,7</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gridSpan="5">
                  <a:txBody>
                    <a:bodyPr/>
                    <a:lstStyle/>
                    <a:p>
                      <a:pPr algn="l" fontAlgn="t"/>
                      <a:r>
                        <a:rPr lang="ru-RU" sz="800" b="1" i="0" u="none" strike="noStrike" dirty="0">
                          <a:latin typeface="Times New Roman"/>
                        </a:rPr>
                        <a:t>7.  Муниципальная программа городского округа Электросталь Московской области "</a:t>
                      </a:r>
                      <a:r>
                        <a:rPr lang="ru-RU" sz="800" b="1" i="0" u="none" strike="noStrike" dirty="0" smtClean="0">
                          <a:latin typeface="Times New Roman"/>
                        </a:rPr>
                        <a:t>Экология»</a:t>
                      </a:r>
                      <a:r>
                        <a:rPr lang="ru-RU" sz="800" b="1"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Количество проведенных исследований состояния окружающей среды</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Единица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Численность населения, участвующего в мероприятиях по формированию экологической культуры и образования населения с сфере защиты окружающей среды</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Количество</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300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300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a:latin typeface="Times New Roman"/>
                        </a:rPr>
                        <a:t>Доля ликвидированных отходов, на лесных участках  в составе земель лесного фонда, не предоставленных гражданам и юридическим лицам, в общем объеме обнаруженных отходов</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Процент реализации мероприятий по содержанию и эксплуатации объекта размещения отходов, в том числе по утилизации фильтрата и обеспечению работ, связанных с обезвреживанием </a:t>
                      </a:r>
                      <a:r>
                        <a:rPr lang="ru-RU" sz="700" b="0" i="0" u="none" strike="noStrike" dirty="0" err="1">
                          <a:latin typeface="Times New Roman"/>
                        </a:rPr>
                        <a:t>биогаза</a:t>
                      </a:r>
                      <a:r>
                        <a:rPr lang="ru-RU" sz="700" b="0" i="0" u="none" strike="noStrike" dirty="0">
                          <a:latin typeface="Times New Roman"/>
                        </a:rPr>
                        <a:t>, в объеме, определенном соглашением о предоставлении субсидии</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gridSpan="5">
                  <a:txBody>
                    <a:bodyPr/>
                    <a:lstStyle/>
                    <a:p>
                      <a:pPr algn="l" fontAlgn="t"/>
                      <a:r>
                        <a:rPr lang="ru-RU" sz="700" b="1" i="0" u="none" strike="noStrike" dirty="0">
                          <a:latin typeface="Times New Roman"/>
                        </a:rPr>
                        <a:t>8. Муниципальная программа городского округа Электросталь Московской области </a:t>
                      </a:r>
                      <a:r>
                        <a:rPr lang="ru-RU" sz="700" b="1" i="0" u="none" strike="noStrike" dirty="0" smtClean="0">
                          <a:latin typeface="Times New Roman"/>
                        </a:rPr>
                        <a:t>«Безопасность»</a:t>
                      </a:r>
                      <a:r>
                        <a:rPr lang="ru-RU" sz="700" b="1"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7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Номер слайда 12"/>
          <p:cNvSpPr>
            <a:spLocks noGrp="1"/>
          </p:cNvSpPr>
          <p:nvPr>
            <p:ph type="sldNum" sz="quarter" idx="12"/>
          </p:nvPr>
        </p:nvSpPr>
        <p:spPr/>
        <p:txBody>
          <a:bodyPr/>
          <a:lstStyle/>
          <a:p>
            <a:fld id="{8A4431D5-1B33-458B-8AFD-CECCB0FA18CB}" type="slidenum">
              <a:rPr lang="ru-RU" smtClean="0"/>
              <a:pPr/>
              <a:t>52</a:t>
            </a:fld>
            <a:endParaRPr kumimoji="0" lang="ru-RU" dirty="0"/>
          </a:p>
        </p:txBody>
      </p:sp>
      <p:graphicFrame>
        <p:nvGraphicFramePr>
          <p:cNvPr id="6" name="Таблица 5"/>
          <p:cNvGraphicFramePr>
            <a:graphicFrameLocks noGrp="1"/>
          </p:cNvGraphicFramePr>
          <p:nvPr/>
        </p:nvGraphicFramePr>
        <p:xfrm>
          <a:off x="107504" y="1148144"/>
          <a:ext cx="9036495" cy="5593224"/>
        </p:xfrm>
        <a:graphic>
          <a:graphicData uri="http://schemas.openxmlformats.org/drawingml/2006/table">
            <a:tbl>
              <a:tblPr/>
              <a:tblGrid>
                <a:gridCol w="4218204"/>
                <a:gridCol w="745718"/>
                <a:gridCol w="564937"/>
                <a:gridCol w="564937"/>
                <a:gridCol w="2942699"/>
              </a:tblGrid>
              <a:tr h="108000">
                <a:tc>
                  <a:txBody>
                    <a:bodyPr/>
                    <a:lstStyle/>
                    <a:p>
                      <a:pPr algn="l" fontAlgn="t"/>
                      <a:r>
                        <a:rPr lang="ru-RU" sz="800" b="0" i="0" u="none" strike="noStrike" dirty="0">
                          <a:latin typeface="Times New Roman"/>
                        </a:rPr>
                        <a:t>Снижение общего количества преступлений, совершенных на территории муниципального образования, не менее чем на 3% ежегодно</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Количество</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1829</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1407</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dirty="0">
                          <a:latin typeface="Times New Roman"/>
                        </a:rPr>
                        <a:t>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ежегодно</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1241</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1407</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Снижение уровня вовлеченности населения в незаконный оборот наркотиков на 100 тыс. населения</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 на 100000 человек</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47</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47</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Снижение уровня криминогенности наркомании на 100 тыс. человек</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 на 100000 человек</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53</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53</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Доля кладбищ, соответствующих требованиям Регионального стандарта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Сокращение среднего времени совместного реагирования нескольких экстренных оперативных служб на обращения населения по единому номеру «112» на территории муниципального образования Московской области</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минут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42</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42</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Укомплектованность резервного фонда материальных ресурсов для ликвидации чрезвычайных ситуаций муниципального характера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61</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61</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dirty="0">
                          <a:latin typeface="Times New Roman"/>
                        </a:rPr>
                        <a:t>Доля населения, проживающего или осуществляющего хозяйственную деятельность в границах зоны действия технических средств оповещения (электрических, электронных сирен и мощных акустических систем) муниципальной автоматизированной системы централизованного оповещения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90,5</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90,5</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Обеспеченность населения средствами индивидуальной защиты, медицинскими средствами индивидуальной защиты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Обеспеченность населения защитными сооружениями гражданской обороны</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16</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16</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Снижение числа погибших при пожарах</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92,5</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Прирост уровня безопасности людей на водных объектах, расположенных на территории Московской области</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24</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24</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gridSpan="5">
                  <a:txBody>
                    <a:bodyPr/>
                    <a:lstStyle/>
                    <a:p>
                      <a:pPr algn="l" fontAlgn="t"/>
                      <a:r>
                        <a:rPr lang="ru-RU" sz="800" b="1" i="0" u="none" strike="noStrike" dirty="0">
                          <a:latin typeface="Times New Roman"/>
                        </a:rPr>
                        <a:t>09. Муниципальная программа городского округа Электросталь Московской области </a:t>
                      </a:r>
                      <a:r>
                        <a:rPr lang="ru-RU" sz="800" b="1" i="0" u="none" strike="noStrike" dirty="0" smtClean="0">
                          <a:latin typeface="Times New Roman"/>
                        </a:rPr>
                        <a:t>«Жилище»</a:t>
                      </a:r>
                      <a:r>
                        <a:rPr lang="ru-RU" sz="600" b="0"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l" fontAlgn="t"/>
                      <a:endParaRPr lang="ru-RU" sz="600" b="0"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08000">
                <a:tc>
                  <a:txBody>
                    <a:bodyPr/>
                    <a:lstStyle/>
                    <a:p>
                      <a:pPr algn="l" fontAlgn="t"/>
                      <a:r>
                        <a:rPr lang="ru-RU" sz="800" b="0" i="0" u="none" strike="noStrike">
                          <a:latin typeface="Times New Roman"/>
                        </a:rPr>
                        <a:t>Объем жилищного строительства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Квадратный метр</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5400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5371</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Ввиду увеличения стоимости стройматериалов, изменения экономической ситуации в регионе, а также корректировки проектов строительства по иным причинам в ходе работ, застройщики – физические лица, сократили площадь застройки индивидуальных жилых домов на 29 кв.м.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Количество семей, улучшивших жилищные условия</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28</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44</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gridSpan="5">
                  <a:txBody>
                    <a:bodyPr/>
                    <a:lstStyle/>
                    <a:p>
                      <a:pPr algn="l" fontAlgn="t"/>
                      <a:r>
                        <a:rPr lang="ru-RU" sz="800" b="1" i="0" u="none" strike="noStrike" dirty="0">
                          <a:latin typeface="Times New Roman"/>
                        </a:rPr>
                        <a:t>10.  Муниципальная программа городского округа Электросталь Московской области </a:t>
                      </a:r>
                      <a:r>
                        <a:rPr lang="ru-RU" sz="800" b="1" i="0" u="none" strike="noStrike" dirty="0" smtClean="0">
                          <a:latin typeface="Times New Roman"/>
                        </a:rPr>
                        <a:t>«Развитие </a:t>
                      </a:r>
                      <a:r>
                        <a:rPr lang="ru-RU" sz="800" b="1" i="0" u="none" strike="noStrike" dirty="0">
                          <a:latin typeface="Times New Roman"/>
                        </a:rPr>
                        <a:t>инженерной инфраструктуры, </a:t>
                      </a:r>
                      <a:r>
                        <a:rPr lang="ru-RU" sz="800" b="1" i="0" u="none" strike="noStrike" dirty="0" err="1">
                          <a:latin typeface="Times New Roman"/>
                        </a:rPr>
                        <a:t>энергоэффективности</a:t>
                      </a:r>
                      <a:r>
                        <a:rPr lang="ru-RU" sz="800" b="1" i="0" u="none" strike="noStrike" dirty="0">
                          <a:latin typeface="Times New Roman"/>
                        </a:rPr>
                        <a:t> и отрасли обращения с </a:t>
                      </a:r>
                      <a:r>
                        <a:rPr lang="ru-RU" sz="800" b="1" i="0" u="none" strike="noStrike" dirty="0" smtClean="0">
                          <a:latin typeface="Times New Roman"/>
                        </a:rPr>
                        <a:t>отходами»</a:t>
                      </a:r>
                      <a:r>
                        <a:rPr lang="ru-RU" sz="600" b="0"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600" b="0"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dirty="0">
                          <a:latin typeface="Times New Roman"/>
                        </a:rPr>
                        <a:t>Увеличение доли населения, обеспеченного доброкачественной питьевой водой из централизованных источников водоснабжения</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Доля актуальных схем теплоснабжения, водоснабжения и водоотведения, программ комплексного развития систем коммунальной инфраструктуры Московской области</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66,7</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в рамках муниципального контракта № 0848600005323000222 - ЭА от 27.06.2023 подрядной организацией ООО «ПСК «Лидер» разработан проект программы комплексного развития систем коммунальной инфраструктуры, оплата по контракту осуществлена в размере 248,750 тыс.руб.; официально ПКР СКИ не утверждена.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95,21</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96</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Бережливый учет - оснащенность многоквартирных домов общедомовыми приборами учета</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74,55</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74,6</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Доля многоквартирных домов с присвоенными классами энергоэффективности</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88,88</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88,9</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Доля зданий, строений, сооружений муниципальной собственности, соответствующих нормальному уровню энергетической эффективности и выше (А, B, C, D).</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20,3</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38</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gridSpan="5">
                  <a:txBody>
                    <a:bodyPr/>
                    <a:lstStyle/>
                    <a:p>
                      <a:pPr algn="l" fontAlgn="t"/>
                      <a:r>
                        <a:rPr lang="ru-RU" sz="800" b="1" i="0" u="none" strike="noStrike" dirty="0">
                          <a:latin typeface="Times New Roman"/>
                        </a:rPr>
                        <a:t>11. Муниципальная программа городского округа Электросталь Московской области </a:t>
                      </a:r>
                      <a:r>
                        <a:rPr lang="ru-RU" sz="800" b="1" i="0" u="none" strike="noStrike" dirty="0" smtClean="0">
                          <a:latin typeface="Times New Roman"/>
                        </a:rPr>
                        <a:t>«Предпринимательство»</a:t>
                      </a:r>
                      <a:r>
                        <a:rPr lang="ru-RU" sz="800" b="1"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1" i="0" u="none" strike="noStrike" dirty="0">
                        <a:latin typeface="Times New Roman"/>
                      </a:endParaRP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00">
                <a:tc>
                  <a:txBody>
                    <a:bodyPr/>
                    <a:lstStyle/>
                    <a:p>
                      <a:pPr algn="l" fontAlgn="t"/>
                      <a:r>
                        <a:rPr lang="ru-RU" sz="800" b="0" i="0" u="none" strike="noStrike">
                          <a:latin typeface="Times New Roman"/>
                        </a:rPr>
                        <a:t>Объем инвестиций, привлеченных в основной капитал (без учета бюджетных инвестиций), на душу населения</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Тысяча рублей</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19,71</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48,98</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latin typeface="Times New Roman"/>
                        </a:rPr>
                        <a:t> </a:t>
                      </a:r>
                    </a:p>
                  </a:txBody>
                  <a:tcPr marL="4451" marR="4451" marT="44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3" name="Номер слайда 12"/>
          <p:cNvSpPr>
            <a:spLocks noGrp="1"/>
          </p:cNvSpPr>
          <p:nvPr>
            <p:ph type="sldNum" sz="quarter" idx="12"/>
          </p:nvPr>
        </p:nvSpPr>
        <p:spPr/>
        <p:txBody>
          <a:bodyPr/>
          <a:lstStyle/>
          <a:p>
            <a:fld id="{8A4431D5-1B33-458B-8AFD-CECCB0FA18CB}" type="slidenum">
              <a:rPr lang="ru-RU" smtClean="0"/>
              <a:pPr/>
              <a:t>53</a:t>
            </a:fld>
            <a:endParaRPr kumimoji="0" lang="ru-RU" dirty="0"/>
          </a:p>
        </p:txBody>
      </p:sp>
      <p:graphicFrame>
        <p:nvGraphicFramePr>
          <p:cNvPr id="6" name="Таблица 5"/>
          <p:cNvGraphicFramePr>
            <a:graphicFrameLocks noGrp="1"/>
          </p:cNvGraphicFramePr>
          <p:nvPr/>
        </p:nvGraphicFramePr>
        <p:xfrm>
          <a:off x="107504" y="1142770"/>
          <a:ext cx="9036496" cy="5238558"/>
        </p:xfrm>
        <a:graphic>
          <a:graphicData uri="http://schemas.openxmlformats.org/drawingml/2006/table">
            <a:tbl>
              <a:tblPr/>
              <a:tblGrid>
                <a:gridCol w="4218203"/>
                <a:gridCol w="745718"/>
                <a:gridCol w="564938"/>
                <a:gridCol w="564938"/>
                <a:gridCol w="2942699"/>
              </a:tblGrid>
              <a:tr h="72000">
                <a:tc>
                  <a:txBody>
                    <a:bodyPr/>
                    <a:lstStyle/>
                    <a:p>
                      <a:pPr algn="l" fontAlgn="t"/>
                      <a:r>
                        <a:rPr lang="ru-RU" sz="800" b="0" i="0" u="none" strike="noStrike" dirty="0">
                          <a:latin typeface="Times New Roman"/>
                        </a:rPr>
                        <a:t>Увеличение среднемесячной заработной платы работников организаций, не относящихся к субъектам малого предпринимательства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106,5</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175,6</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Количество созданных рабочих мест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1086</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1572</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Индекс совокупной результативности реализации мероприятий, направленных на развитие конкуренции</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0,99</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Не достижение в полном объеме двух показателей: показатель развития конкуренции по товарным рынкам по содействию развитию конкуренции в городском округе Электросталь Московской области;  доля среднего количества участников закупок </a:t>
                      </a:r>
                      <a:r>
                        <a:rPr lang="ru-RU" sz="600" b="0" i="0" u="none" strike="noStrike" dirty="0" err="1">
                          <a:latin typeface="Times New Roman"/>
                        </a:rPr>
                        <a:t>закупок</a:t>
                      </a:r>
                      <a:endParaRPr lang="ru-RU" sz="600" b="0" i="0" u="none" strike="noStrike" dirty="0">
                        <a:latin typeface="Times New Roman"/>
                      </a:endParaRP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29,26</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32,42</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Число субъектов МСП в расчете на 10 тыс. человек населения</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388,21</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407,8</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Количество вновь созданных субъектов малого и среднего бизнеса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800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1030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 Количество объектов недвижимого имущества, предоставленных субъектам  малого и среднего предпринимательства и физическим лицам, не являющимся индивидуальными предпринимателями и применяющим специальный налоговый режим «налог на профессиональный доход» в рамках оказания имущественной поддержи и (или) предоставления муниципальной преференции для поддержки субъектов малого и среднего предпринимательства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Обеспеченность населения площадью торговых объектов</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Кв. м. /на 1000 жителей</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1948,5</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1948,5</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Обеспеченность населения предприятиями общественного питания</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Пос. мест /на 1000 жите­лей</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41,52</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42,24</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Обеспеченность населения предприятиями бытового обслуживания</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раб. мест /на 1000 жителей</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8,64</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8,73</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Доля обращений по вопросу защиты прав потребителей от общего количества поступивших обращений</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33</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33</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gridSpan="5">
                  <a:txBody>
                    <a:bodyPr/>
                    <a:lstStyle/>
                    <a:p>
                      <a:pPr algn="l" fontAlgn="t"/>
                      <a:r>
                        <a:rPr lang="ru-RU" sz="800" b="1" i="0" u="none" strike="noStrike" dirty="0">
                          <a:latin typeface="Times New Roman"/>
                        </a:rPr>
                        <a:t>12. Муниципальная программа городского округа Электросталь Московской области </a:t>
                      </a:r>
                      <a:r>
                        <a:rPr lang="ru-RU" sz="800" b="1" i="0" u="none" strike="noStrike" dirty="0" smtClean="0">
                          <a:latin typeface="Times New Roman"/>
                        </a:rPr>
                        <a:t>«Управление </a:t>
                      </a:r>
                      <a:r>
                        <a:rPr lang="ru-RU" sz="800" b="1" i="0" u="none" strike="noStrike" dirty="0">
                          <a:latin typeface="Times New Roman"/>
                        </a:rPr>
                        <a:t>имуществом и муниципальными </a:t>
                      </a:r>
                      <a:r>
                        <a:rPr lang="ru-RU" sz="800" b="1" i="0" u="none" strike="noStrike" dirty="0" smtClean="0">
                          <a:latin typeface="Times New Roman"/>
                        </a:rPr>
                        <a:t>финансами»</a:t>
                      </a:r>
                      <a:r>
                        <a:rPr lang="ru-RU" sz="600" b="1"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600" b="1" i="0" u="none" strike="noStrike" dirty="0">
                        <a:latin typeface="Times New Roman"/>
                      </a:endParaRP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Эффективность работы по взысканию задолженности по арендной плате за земельные участки, государственная собственность на которые не разграничена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98</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Продолжительный период работы службы судебных приставов по исполнительным производствам в отношении должников, незавершенность исполнительных производств в течение длительного периода времени.</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Эффективность работы по взысканию задолженности по арендной плате за муниципальное имущество и землю</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117</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Поступления доходов в бюджет муниципального образования от распоряжения муниципальным имуществом и землей</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104</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Предоставление земельных участков многодетным семьям</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49</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С момента реализации закона Московской области от 01.06.2011 №73/2011-ОЗ «О бесплатном предоставлении многодетным семьям земельных участков в Московской области» в городском округе имелся дефицит земель. После расширения границ городского округа в 2018 году количество земельных участков, пригодных для предоставления многодетным семьям бесплатно в собственность для ИЖС и ведения садоводства увеличилось. Работа по предоставлению участков ведется на постоянной основе , что позволило увеличить значение приоритетного показателя со значения 10%(2021г) до 49% (2023г)</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Проверка использования земель</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Доля незарегистрированных объектов недвижимого имущества, вовлеченных в налоговый оборот по результатам МЗК</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90</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103</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latin typeface="Times New Roman"/>
                        </a:rPr>
                        <a:t> </a:t>
                      </a:r>
                    </a:p>
                  </a:txBody>
                  <a:tcPr marL="4602" marR="4602" marT="46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3" name="Номер слайда 12"/>
          <p:cNvSpPr>
            <a:spLocks noGrp="1"/>
          </p:cNvSpPr>
          <p:nvPr>
            <p:ph type="sldNum" sz="quarter" idx="12"/>
          </p:nvPr>
        </p:nvSpPr>
        <p:spPr/>
        <p:txBody>
          <a:bodyPr/>
          <a:lstStyle/>
          <a:p>
            <a:fld id="{8A4431D5-1B33-458B-8AFD-CECCB0FA18CB}" type="slidenum">
              <a:rPr lang="ru-RU" smtClean="0"/>
              <a:pPr/>
              <a:t>54</a:t>
            </a:fld>
            <a:endParaRPr kumimoji="0" lang="ru-RU" dirty="0"/>
          </a:p>
        </p:txBody>
      </p:sp>
      <p:graphicFrame>
        <p:nvGraphicFramePr>
          <p:cNvPr id="6" name="Таблица 5"/>
          <p:cNvGraphicFramePr>
            <a:graphicFrameLocks noGrp="1"/>
          </p:cNvGraphicFramePr>
          <p:nvPr/>
        </p:nvGraphicFramePr>
        <p:xfrm>
          <a:off x="107503" y="1124744"/>
          <a:ext cx="9036496" cy="5132885"/>
        </p:xfrm>
        <a:graphic>
          <a:graphicData uri="http://schemas.openxmlformats.org/drawingml/2006/table">
            <a:tbl>
              <a:tblPr/>
              <a:tblGrid>
                <a:gridCol w="4218202"/>
                <a:gridCol w="745717"/>
                <a:gridCol w="564939"/>
                <a:gridCol w="564939"/>
                <a:gridCol w="2942699"/>
              </a:tblGrid>
              <a:tr h="72000">
                <a:tc>
                  <a:txBody>
                    <a:bodyPr/>
                    <a:lstStyle/>
                    <a:p>
                      <a:pPr algn="l" fontAlgn="t"/>
                      <a:r>
                        <a:rPr lang="ru-RU" sz="800" b="0" i="0" u="none" strike="noStrike">
                          <a:latin typeface="Times New Roman"/>
                        </a:rPr>
                        <a:t>Прирост земельного налога</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109</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11</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Отсутствие заявок на участие в аукционах</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Эффективность работы по расторжению договоров аренды земельных участков и размещению на Инвестиционном портале Московской области</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76</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В отношении одного земельного участка ведется претензионно-исковая работа. </a:t>
                      </a:r>
                      <a:br>
                        <a:rPr lang="ru-RU" sz="600" b="0" i="0" u="none" strike="noStrike">
                          <a:latin typeface="Times New Roman"/>
                        </a:rPr>
                      </a:br>
                      <a:r>
                        <a:rPr lang="ru-RU" sz="600" b="0" i="0" u="none" strike="noStrike">
                          <a:latin typeface="Times New Roman"/>
                        </a:rPr>
                        <a:t> 01.12.2023г арендатору  направлена претензия на расторжение договора аренды. </a:t>
                      </a:r>
                      <a:br>
                        <a:rPr lang="ru-RU" sz="600" b="0" i="0" u="none" strike="noStrike">
                          <a:latin typeface="Times New Roman"/>
                        </a:rPr>
                      </a:br>
                      <a:endParaRPr lang="ru-RU" sz="600" b="0" i="0" u="none" strike="noStrike">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Отношение объема муниципального долга к общему годовому объему доходов (без учета объема безвозмездных поступлений и (или) поступлений налоговых доходов по дополнительным нормативам отчислений), не более</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23,16</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Обеспечение отношения объема расходов на обслуживание муниципального долга городского округа к объему расходов бюджета городского округа (за исключением объема расходов, которые осуществляются  за счет субвенций, предоставляемых  из бюджетов бюджетной системы Российской Федерации), не более</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0,09</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Обеспечение поступлений налоговых и неналоговых доходов в бюджет городского округа на уровне утвержденных плановых назначений</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120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Отношение задолженности по налоговым платежам к собственным налоговым доходам консолидированного бюджета Московской области</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14,41</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Показатель не достигнут по причине затруднения получения оперативной информации из ИФНС о налоговой задолженности в разрезе налогов, в связи с переходом с 01.01.2023 на Единый Налоговый Счет.Кроме того, ИФНС во втором полугодии произвело доначисление налогов по результатам камеральных проверок за предыдущие периоды.</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gridSpan="5">
                  <a:txBody>
                    <a:bodyPr/>
                    <a:lstStyle/>
                    <a:p>
                      <a:pPr algn="l" fontAlgn="t"/>
                      <a:r>
                        <a:rPr lang="ru-RU" sz="800" b="1" i="0" u="none" strike="noStrike" dirty="0">
                          <a:latin typeface="Times New Roman"/>
                        </a:rPr>
                        <a:t>13. Муниципальная программа городского округа Электросталь Московской области </a:t>
                      </a:r>
                      <a:r>
                        <a:rPr lang="ru-RU" sz="800" b="1" i="0" u="none" strike="noStrike" dirty="0" smtClean="0">
                          <a:latin typeface="Times New Roman"/>
                        </a:rPr>
                        <a:t>«Развитие </a:t>
                      </a:r>
                      <a:r>
                        <a:rPr lang="ru-RU" sz="800" b="1" i="0" u="none" strike="noStrike" dirty="0">
                          <a:latin typeface="Times New Roman"/>
                        </a:rPr>
                        <a:t>институтов гражданского общества, повышение эффективности местного самоуправления и реализации молодежной </a:t>
                      </a:r>
                      <a:r>
                        <a:rPr lang="ru-RU" sz="800" b="1" i="0" u="none" strike="noStrike" dirty="0" smtClean="0">
                          <a:latin typeface="Times New Roman"/>
                        </a:rPr>
                        <a:t>политики»</a:t>
                      </a:r>
                      <a:r>
                        <a:rPr lang="ru-RU" sz="600" b="1" i="0" u="none" strike="noStrike" dirty="0">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6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Информирование населения в средствах массовой информации и социальных сетях</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110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110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Наличие незаконных рекламных конструкций, установленных на территории муниципального образования</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Количество проектов инициативного бюджетирования, прошедших муниципальный отбор</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Доля молодежи, задействованной в мероприятиях по вовлечению в творческую деятельность</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42</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138,69</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Количество трудоустроенных подростков в возрасте от 14 до 18 лет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Человек</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152</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152</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Общая численность граждан Российской Федерации, вовлеченных центрами (сообществами, объединениями) поддержки добровольчества (волонтерства) на базе образовательных организаций, некоммерческих организаций, государственных и муниципальных учреждений, в добровольческую (волонтерскую) деятельность</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Миллион человек</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0,023024</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0,023603</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00">
                <a:tc gridSpan="5">
                  <a:txBody>
                    <a:bodyPr/>
                    <a:lstStyle/>
                    <a:p>
                      <a:pPr algn="l" fontAlgn="t"/>
                      <a:r>
                        <a:rPr lang="ru-RU" sz="800" b="1" i="0" u="none" strike="noStrike" dirty="0">
                          <a:latin typeface="Times New Roman"/>
                        </a:rPr>
                        <a:t>14. Муниципальная программа городского округа Электросталь Московской области "Развитие и функционирование дорожно-транспортного </a:t>
                      </a:r>
                      <a:r>
                        <a:rPr lang="ru-RU" sz="800" b="1" i="0" u="none" strike="noStrike" dirty="0" smtClean="0">
                          <a:latin typeface="Times New Roman"/>
                        </a:rPr>
                        <a:t>комплекса»</a:t>
                      </a:r>
                      <a:r>
                        <a:rPr lang="ru-RU" sz="600" b="1" i="0" u="none" strike="noStrike" dirty="0">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6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 включенных в Перечень маршрутов регулярных перевозок по регулируемым тарифам, на которых отдельным категориям граждан предоставляются меры социальной поддержки, утверждаемый Правительством Московской области</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Доля автомобильных дорог местного значения, соответствующих нормативным требованиям</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60,1</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59,2</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Несмотря на ежегодное проведение ремонтных работ, на отремонтированных ранее дорогах продолжается естественный износ дорожного покрытия и появление различных дефектов в процессе его эксплуатации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dirty="0">
                          <a:latin typeface="Times New Roman"/>
                        </a:rPr>
                        <a:t>Количество погибших в дорожно-транспортных происшествиях</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человек на 100 тыс. населения</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3,91</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3,9</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00">
                <a:tc gridSpan="5">
                  <a:txBody>
                    <a:bodyPr/>
                    <a:lstStyle/>
                    <a:p>
                      <a:pPr algn="l" fontAlgn="t"/>
                      <a:r>
                        <a:rPr lang="ru-RU" sz="800" b="1" i="0" u="none" strike="noStrike" dirty="0">
                          <a:latin typeface="Times New Roman"/>
                        </a:rPr>
                        <a:t>15. Муниципальная программа городского округа Электросталь Московской области </a:t>
                      </a:r>
                      <a:r>
                        <a:rPr lang="ru-RU" sz="800" b="1" i="0" u="none" strike="noStrike" dirty="0" smtClean="0">
                          <a:latin typeface="Times New Roman"/>
                        </a:rPr>
                        <a:t>«Цифровое </a:t>
                      </a:r>
                      <a:r>
                        <a:rPr lang="ru-RU" sz="800" b="1" i="0" u="none" strike="noStrike" dirty="0">
                          <a:latin typeface="Times New Roman"/>
                        </a:rPr>
                        <a:t>муниципальное </a:t>
                      </a:r>
                      <a:r>
                        <a:rPr lang="ru-RU" sz="800" b="1" i="0" u="none" strike="noStrike" dirty="0" smtClean="0">
                          <a:latin typeface="Times New Roman"/>
                        </a:rPr>
                        <a:t>образование»</a:t>
                      </a:r>
                      <a:r>
                        <a:rPr lang="ru-RU" sz="800" b="1" i="0" u="none" strike="noStrike" dirty="0">
                          <a:latin typeface="Times New Roman"/>
                        </a:rPr>
                        <a:t> </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1" i="0" u="none" strike="noStrike" dirty="0">
                        <a:latin typeface="Times New Roman"/>
                      </a:endParaRP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3" name="Номер слайда 12"/>
          <p:cNvSpPr>
            <a:spLocks noGrp="1"/>
          </p:cNvSpPr>
          <p:nvPr>
            <p:ph type="sldNum" sz="quarter" idx="12"/>
          </p:nvPr>
        </p:nvSpPr>
        <p:spPr/>
        <p:txBody>
          <a:bodyPr/>
          <a:lstStyle/>
          <a:p>
            <a:fld id="{8A4431D5-1B33-458B-8AFD-CECCB0FA18CB}" type="slidenum">
              <a:rPr lang="ru-RU" smtClean="0"/>
              <a:pPr/>
              <a:t>55</a:t>
            </a:fld>
            <a:endParaRPr kumimoji="0" lang="ru-RU" dirty="0"/>
          </a:p>
        </p:txBody>
      </p:sp>
      <p:graphicFrame>
        <p:nvGraphicFramePr>
          <p:cNvPr id="6" name="Таблица 5"/>
          <p:cNvGraphicFramePr>
            <a:graphicFrameLocks noGrp="1"/>
          </p:cNvGraphicFramePr>
          <p:nvPr/>
        </p:nvGraphicFramePr>
        <p:xfrm>
          <a:off x="95458" y="1124744"/>
          <a:ext cx="9048543" cy="5346428"/>
        </p:xfrm>
        <a:graphic>
          <a:graphicData uri="http://schemas.openxmlformats.org/drawingml/2006/table">
            <a:tbl>
              <a:tblPr/>
              <a:tblGrid>
                <a:gridCol w="4223826"/>
                <a:gridCol w="746712"/>
                <a:gridCol w="565692"/>
                <a:gridCol w="565692"/>
                <a:gridCol w="2946621"/>
              </a:tblGrid>
              <a:tr h="72000">
                <a:tc>
                  <a:txBody>
                    <a:bodyPr/>
                    <a:lstStyle/>
                    <a:p>
                      <a:pPr algn="l" fontAlgn="t"/>
                      <a:r>
                        <a:rPr lang="ru-RU" sz="700" b="0" i="0" u="none" strike="noStrike" dirty="0">
                          <a:latin typeface="Times New Roman"/>
                        </a:rPr>
                        <a:t>Уровень удовлетворенности граждан качеством предоставления государственных и муниципальных услуг</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96,82</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96,77</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Низкая активность участия в опросах граждан, положительно оценивающих качество предоставления услуг</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Стоимостная доля закупаемого и (или) арендуемого ОМСУ муниципального образования Московской области отечественного программного обеспечения</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75</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электронного юридически значимого документооборота в органах местного самоуправления и подведомственных им учреждениях в Московской области</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99</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a:latin typeface="Times New Roman"/>
                        </a:rPr>
                        <a:t>Невыполнение показателя  связано с временным отсутствием электронных подписей у сотрудников.</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муниципальных (государственных) услуг, предоставленных без нарушения регламентного срока при оказании услуг в электронном виде на региональном портале государственных услуг</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98</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99,92</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обращений за получением муниципальных (государственных)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95,6</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Быстро/качественно решаем - Доля сообщений, отправленных на портал «</a:t>
                      </a:r>
                      <a:r>
                        <a:rPr lang="ru-RU" sz="700" b="0" i="0" u="none" strike="noStrike" dirty="0" err="1">
                          <a:latin typeface="Times New Roman"/>
                        </a:rPr>
                        <a:t>Добродел</a:t>
                      </a:r>
                      <a:r>
                        <a:rPr lang="ru-RU" sz="700" b="0" i="0" u="none" strike="noStrike" dirty="0">
                          <a:latin typeface="Times New Roman"/>
                        </a:rPr>
                        <a:t>» пользователями с подтвержденной учётной записью ЕСИА, которые имеют признак повторной отправки, повторного переноса сроков решения, нарушения срока предоставления ответа</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Образовательные организации обеспечены материально-технической базой для внедрения цифровой образовательной среды</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3</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700" b="0" i="0" u="none" strike="noStrike" dirty="0">
                          <a:latin typeface="Times New Roman"/>
                        </a:rPr>
                        <a:t>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4,2</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gridSpan="5">
                  <a:txBody>
                    <a:bodyPr/>
                    <a:lstStyle/>
                    <a:p>
                      <a:pPr algn="l" fontAlgn="t"/>
                      <a:r>
                        <a:rPr lang="ru-RU" sz="800" b="1" i="0" u="none" strike="noStrike" dirty="0">
                          <a:latin typeface="Times New Roman"/>
                        </a:rPr>
                        <a:t>16. Муниципальная программа городского округа Электросталь Московской области "Архитектура и </a:t>
                      </a:r>
                      <a:r>
                        <a:rPr lang="ru-RU" sz="800" b="1" i="0" u="none" strike="noStrike" dirty="0" smtClean="0">
                          <a:latin typeface="Times New Roman"/>
                        </a:rPr>
                        <a:t>градостроительство»</a:t>
                      </a:r>
                      <a:r>
                        <a:rPr lang="ru-RU" sz="800" b="1"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1" i="0" u="none" strike="noStrike" dirty="0">
                        <a:latin typeface="Times New Roman"/>
                      </a:endParaRP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dirty="0">
                          <a:latin typeface="Times New Roman"/>
                        </a:rPr>
                        <a:t>Обеспеченность актуальными документами территориального планирования и градостроительного зонирования городского округа Московской области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gridSpan="5">
                  <a:txBody>
                    <a:bodyPr/>
                    <a:lstStyle/>
                    <a:p>
                      <a:pPr algn="l" fontAlgn="t"/>
                      <a:r>
                        <a:rPr lang="ru-RU" sz="800" b="1" i="0" u="none" strike="noStrike" dirty="0">
                          <a:latin typeface="Times New Roman"/>
                        </a:rPr>
                        <a:t>17. Муниципальная программа городского округа Электросталь Московской области "Формирование современной комфортной городской </a:t>
                      </a:r>
                      <a:r>
                        <a:rPr lang="ru-RU" sz="800" b="1" i="0" u="none" strike="noStrike" dirty="0" smtClean="0">
                          <a:latin typeface="Times New Roman"/>
                        </a:rPr>
                        <a:t>среды»</a:t>
                      </a:r>
                      <a:r>
                        <a:rPr lang="ru-RU" sz="8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0" i="0" u="none" strike="noStrike" dirty="0">
                        <a:latin typeface="Times New Roman"/>
                      </a:endParaRP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dirty="0">
                          <a:latin typeface="Times New Roman"/>
                        </a:rPr>
                        <a:t>Количество благоустроенных общественных территорий</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Единица</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2</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2</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Количество установленных детских, игровых площадок</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Доля дефектов асфальтового покрытия на дворовых территориях, устраненных в рамках выполнения работ по ямочному ремонту</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100</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Выполнен ремонт асфальтового покрытия дворовых территорий</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Устранены дефекты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ремонта</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Квадратный метр</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26199,56</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26199,56</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Созданы и отремонтированы пешеходные коммуникации</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22</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22</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 </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Приобретена коммунальная техника</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14</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11</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Планировалось приобрести за счет средств местного  бюджета технику в количестве 11 единиц, и 3  единицы  по договору лизинга. Принято решение закупку техники в лизинг. не проводить.</a:t>
                      </a:r>
                    </a:p>
                  </a:txBody>
                  <a:tcPr marL="4516" marR="4516" marT="45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778098"/>
          </a:xfrm>
        </p:spPr>
        <p:txBody>
          <a:bodyPr>
            <a:noAutofit/>
          </a:bodyPr>
          <a:lstStyle/>
          <a:p>
            <a:pPr algn="ctr"/>
            <a:r>
              <a:rPr lang="ru-RU" sz="24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Информация о расходах бюджета городского округа Электросталь в разрезе муниципальных программ, млн.руб.</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142844" y="1571613"/>
            <a:ext cx="6215106" cy="646331"/>
          </a:xfrm>
          <a:prstGeom prst="rect">
            <a:avLst/>
          </a:prstGeom>
        </p:spPr>
        <p:txBody>
          <a:bodyPr wrap="square">
            <a:spAutoFit/>
          </a:bodyPr>
          <a:lstStyle/>
          <a:p>
            <a:endParaRPr smtClean="0"/>
          </a:p>
          <a:p>
            <a:endParaRPr lang="ru-RU" dirty="0"/>
          </a:p>
        </p:txBody>
      </p:sp>
      <p:sp>
        <p:nvSpPr>
          <p:cNvPr id="13" name="Номер слайда 12"/>
          <p:cNvSpPr>
            <a:spLocks noGrp="1"/>
          </p:cNvSpPr>
          <p:nvPr>
            <p:ph type="sldNum" sz="quarter" idx="12"/>
          </p:nvPr>
        </p:nvSpPr>
        <p:spPr/>
        <p:txBody>
          <a:bodyPr/>
          <a:lstStyle/>
          <a:p>
            <a:fld id="{8A4431D5-1B33-458B-8AFD-CECCB0FA18CB}" type="slidenum">
              <a:rPr lang="ru-RU" smtClean="0"/>
              <a:pPr/>
              <a:t>56</a:t>
            </a:fld>
            <a:endParaRPr kumimoji="0" lang="ru-RU" dirty="0"/>
          </a:p>
        </p:txBody>
      </p:sp>
      <p:graphicFrame>
        <p:nvGraphicFramePr>
          <p:cNvPr id="6" name="Таблица 5"/>
          <p:cNvGraphicFramePr>
            <a:graphicFrameLocks noGrp="1"/>
          </p:cNvGraphicFramePr>
          <p:nvPr/>
        </p:nvGraphicFramePr>
        <p:xfrm>
          <a:off x="132184" y="1124744"/>
          <a:ext cx="9011816" cy="1916962"/>
        </p:xfrm>
        <a:graphic>
          <a:graphicData uri="http://schemas.openxmlformats.org/drawingml/2006/table">
            <a:tbl>
              <a:tblPr/>
              <a:tblGrid>
                <a:gridCol w="4206682"/>
                <a:gridCol w="743682"/>
                <a:gridCol w="563395"/>
                <a:gridCol w="563395"/>
                <a:gridCol w="2934662"/>
              </a:tblGrid>
              <a:tr h="72000">
                <a:tc>
                  <a:txBody>
                    <a:bodyPr/>
                    <a:lstStyle/>
                    <a:p>
                      <a:pPr algn="l" fontAlgn="t"/>
                      <a:r>
                        <a:rPr lang="ru-RU" sz="800" b="0" i="0" u="none" strike="noStrike" dirty="0">
                          <a:latin typeface="Times New Roman"/>
                        </a:rPr>
                        <a:t>Площадь дворовых территорий и общественных пространств, содержащихся за счет бюджетных средств</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Квадратный метр</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1028053</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latin typeface="Times New Roman"/>
                        </a:rPr>
                        <a:t>1028053</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Благоустроены дворовые территории за счет средств муниципального образования Московской области</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Замена детских игровых площадок</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Единица</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11</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13</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Уровень освещенности территорий общественного пользования вне пределов городской черты на конец года, не менее</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68,97</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68,97</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Уровень освещенности территорий общественного пользования в пределах городской черты на конец года, не менее</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Процент</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86,1</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86,1</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 </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00">
                <a:tc gridSpan="5">
                  <a:txBody>
                    <a:bodyPr/>
                    <a:lstStyle/>
                    <a:p>
                      <a:pPr algn="l" fontAlgn="t"/>
                      <a:r>
                        <a:rPr lang="ru-RU" sz="800" b="1" i="0" u="none" strike="noStrike" dirty="0">
                          <a:latin typeface="Times New Roman"/>
                        </a:rPr>
                        <a:t>19. Муниципальная программа городского округа Электросталь Московской области </a:t>
                      </a:r>
                      <a:r>
                        <a:rPr lang="ru-RU" sz="800" b="1" i="0" u="none" strike="noStrike" dirty="0" smtClean="0">
                          <a:latin typeface="Times New Roman"/>
                        </a:rPr>
                        <a:t>«Переселение </a:t>
                      </a:r>
                      <a:r>
                        <a:rPr lang="ru-RU" sz="800" b="1" i="0" u="none" strike="noStrike" dirty="0">
                          <a:latin typeface="Times New Roman"/>
                        </a:rPr>
                        <a:t>граждан из аварийного жилищного </a:t>
                      </a:r>
                      <a:r>
                        <a:rPr lang="ru-RU" sz="800" b="1" i="0" u="none" strike="noStrike" dirty="0" smtClean="0">
                          <a:latin typeface="Times New Roman"/>
                        </a:rPr>
                        <a:t>фонда»</a:t>
                      </a:r>
                      <a:r>
                        <a:rPr lang="ru-RU" sz="800" b="0" i="0" u="none" strike="noStrike" dirty="0">
                          <a:latin typeface="Times New Roman"/>
                        </a:rPr>
                        <a:t> </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t"/>
                      <a:endParaRPr lang="ru-RU" sz="800" b="1" i="0" u="none" strike="noStrike" dirty="0">
                        <a:latin typeface="Times New Roman"/>
                      </a:endParaRP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800" b="1" i="0" u="none" strike="noStrike" dirty="0">
                        <a:latin typeface="Times New Roman"/>
                      </a:endParaRP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800" b="0" i="0" u="none" strike="noStrike" dirty="0">
                        <a:latin typeface="Times New Roman"/>
                      </a:endParaRP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Количество квадратных метров непригодного для проживания жилищного фонда, признанного аварийным до 01.01.2017 года, расселенного по Подпрограмме 2</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Тысяча квадратных метров</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2,10423</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1,58275</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Завершение переселения перенесено на 2024 год в связи с судебными разбирательствами: поданы иски в суд- понуждение к заключению соглашений путем выкупа</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0">
                <a:tc>
                  <a:txBody>
                    <a:bodyPr/>
                    <a:lstStyle/>
                    <a:p>
                      <a:pPr algn="l" fontAlgn="t"/>
                      <a:r>
                        <a:rPr lang="ru-RU" sz="800" b="0" i="0" u="none" strike="noStrike">
                          <a:latin typeface="Times New Roman"/>
                        </a:rPr>
                        <a:t>Количество граждан, расселенных из непригодного для проживания жилищного фонда, признанного аварийным до 01.01.2017 года, расселенного по Подпрограмме 2.</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Тысяча человек</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0,097</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latin typeface="Times New Roman"/>
                        </a:rPr>
                        <a:t>0,076</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600" b="0" i="0" u="none" strike="noStrike" dirty="0">
                          <a:latin typeface="Times New Roman"/>
                        </a:rPr>
                        <a:t>Завершение переселения перенесено на 2024 год в связи с судебными разбирательствами: поданы иски в суд- понуждение к заключению соглашений путем выкупа</a:t>
                      </a:r>
                    </a:p>
                  </a:txBody>
                  <a:tcPr marL="5086" marR="5086" marT="5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902824" cy="838200"/>
          </a:xfrm>
        </p:spPr>
        <p:txBody>
          <a:bodyPr>
            <a:normAutofit/>
          </a:bodyPr>
          <a:lstStyle/>
          <a:p>
            <a:pPr algn="ctr"/>
            <a:r>
              <a:rPr lang="ru-RU" sz="2000" cap="none" dirty="0" smtClean="0">
                <a:ln w="12700">
                  <a:solidFill>
                    <a:schemeClr val="tx2">
                      <a:satMod val="155000"/>
                    </a:schemeClr>
                  </a:solidFill>
                  <a:prstDash val="solid"/>
                </a:ln>
                <a:effectLst/>
              </a:rPr>
              <a:t>Информация об общественно-значимых проектах, реализованных на территории г.о.Электросталь в 2023 году</a:t>
            </a:r>
            <a:endParaRPr lang="ru-RU" sz="2000" cap="none" dirty="0">
              <a:ln w="12700">
                <a:solidFill>
                  <a:schemeClr val="tx2">
                    <a:satMod val="155000"/>
                  </a:schemeClr>
                </a:solidFill>
                <a:prstDash val="solid"/>
              </a:ln>
              <a:effectLst/>
            </a:endParaRPr>
          </a:p>
        </p:txBody>
      </p:sp>
      <p:graphicFrame>
        <p:nvGraphicFramePr>
          <p:cNvPr id="7" name="Таблица 6"/>
          <p:cNvGraphicFramePr>
            <a:graphicFrameLocks noGrp="1"/>
          </p:cNvGraphicFramePr>
          <p:nvPr>
            <p:extLst>
              <p:ext uri="{D42A27DB-BD31-4B8C-83A1-F6EECF244321}">
                <p14:modId xmlns="" xmlns:p14="http://schemas.microsoft.com/office/powerpoint/2010/main" val="3614182471"/>
              </p:ext>
            </p:extLst>
          </p:nvPr>
        </p:nvGraphicFramePr>
        <p:xfrm>
          <a:off x="179512" y="1124744"/>
          <a:ext cx="8784975" cy="4940565"/>
        </p:xfrm>
        <a:graphic>
          <a:graphicData uri="http://schemas.openxmlformats.org/drawingml/2006/table">
            <a:tbl>
              <a:tblPr firstRow="1" bandRow="1">
                <a:tableStyleId>{5C22544A-7EE6-4342-B048-85BDC9FD1C3A}</a:tableStyleId>
              </a:tblPr>
              <a:tblGrid>
                <a:gridCol w="2304256">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gridCol w="2232247">
                  <a:extLst>
                    <a:ext uri="{9D8B030D-6E8A-4147-A177-3AD203B41FA5}">
                      <a16:colId xmlns="" xmlns:a16="http://schemas.microsoft.com/office/drawing/2014/main" val="20004"/>
                    </a:ext>
                  </a:extLst>
                </a:gridCol>
              </a:tblGrid>
              <a:tr h="370840">
                <a:tc>
                  <a:txBody>
                    <a:bodyPr/>
                    <a:lstStyle/>
                    <a:p>
                      <a:pPr algn="ctr"/>
                      <a:r>
                        <a:rPr lang="ru-RU" sz="1000" dirty="0" smtClean="0">
                          <a:latin typeface="Times New Roman" pitchFamily="18" charset="0"/>
                          <a:cs typeface="Times New Roman" pitchFamily="18" charset="0"/>
                        </a:rPr>
                        <a:t>Наименование</a:t>
                      </a:r>
                      <a:r>
                        <a:rPr lang="ru-RU" sz="1000" baseline="0" dirty="0" smtClean="0">
                          <a:latin typeface="Times New Roman" pitchFamily="18" charset="0"/>
                          <a:cs typeface="Times New Roman" pitchFamily="18" charset="0"/>
                        </a:rPr>
                        <a:t> проекта</a:t>
                      </a:r>
                      <a:endParaRPr lang="ru-RU" sz="1000" dirty="0">
                        <a:latin typeface="Times New Roman" pitchFamily="18"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Место реализации проекта</a:t>
                      </a:r>
                      <a:endParaRPr lang="ru-RU" sz="1000" dirty="0">
                        <a:latin typeface="Times New Roman" pitchFamily="18"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Срок</a:t>
                      </a:r>
                      <a:r>
                        <a:rPr lang="ru-RU" sz="1000" baseline="0" dirty="0" smtClean="0">
                          <a:latin typeface="Times New Roman" pitchFamily="18" charset="0"/>
                          <a:cs typeface="Times New Roman" pitchFamily="18" charset="0"/>
                        </a:rPr>
                        <a:t> ввода проекта</a:t>
                      </a:r>
                      <a:endParaRPr lang="ru-RU" sz="1000" dirty="0">
                        <a:latin typeface="Times New Roman" pitchFamily="18"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Объем</a:t>
                      </a:r>
                      <a:r>
                        <a:rPr lang="ru-RU" sz="1000" baseline="0" dirty="0" smtClean="0">
                          <a:latin typeface="Times New Roman" pitchFamily="18" charset="0"/>
                          <a:cs typeface="Times New Roman" pitchFamily="18" charset="0"/>
                        </a:rPr>
                        <a:t> ф</a:t>
                      </a:r>
                      <a:r>
                        <a:rPr lang="ru-RU" sz="1000" dirty="0" smtClean="0">
                          <a:latin typeface="Times New Roman" pitchFamily="18" charset="0"/>
                          <a:cs typeface="Times New Roman" pitchFamily="18" charset="0"/>
                        </a:rPr>
                        <a:t>инансирования</a:t>
                      </a:r>
                    </a:p>
                    <a:p>
                      <a:pPr algn="ctr"/>
                      <a:r>
                        <a:rPr lang="ru-RU" sz="1000" dirty="0" smtClean="0">
                          <a:latin typeface="Times New Roman" pitchFamily="18" charset="0"/>
                          <a:cs typeface="Times New Roman" pitchFamily="18" charset="0"/>
                        </a:rPr>
                        <a:t>(млн.руб.)</a:t>
                      </a:r>
                    </a:p>
                  </a:txBody>
                  <a:tcPr anchor="ctr"/>
                </a:tc>
                <a:tc>
                  <a:txBody>
                    <a:bodyPr/>
                    <a:lstStyle/>
                    <a:p>
                      <a:pPr algn="ctr"/>
                      <a:r>
                        <a:rPr lang="ru-RU" sz="1000" dirty="0" smtClean="0">
                          <a:latin typeface="Times New Roman" pitchFamily="18" charset="0"/>
                          <a:cs typeface="Times New Roman" pitchFamily="18" charset="0"/>
                        </a:rPr>
                        <a:t>Результат  от  реализации  проекта</a:t>
                      </a:r>
                      <a:endParaRPr lang="ru-RU" sz="1000" dirty="0">
                        <a:latin typeface="Times New Roman" pitchFamily="18" charset="0"/>
                        <a:cs typeface="Times New Roman" pitchFamily="18" charset="0"/>
                      </a:endParaRPr>
                    </a:p>
                  </a:txBody>
                  <a:tcPr anchor="ctr"/>
                </a:tc>
                <a:extLst>
                  <a:ext uri="{0D108BD9-81ED-4DB2-BD59-A6C34878D82A}">
                    <a16:rowId xmlns="" xmlns:a16="http://schemas.microsoft.com/office/drawing/2014/main" val="10000"/>
                  </a:ext>
                </a:extLst>
              </a:tr>
              <a:tr h="370840">
                <a:tc>
                  <a:txBody>
                    <a:bodyPr/>
                    <a:lstStyle/>
                    <a:p>
                      <a:pPr algn="l">
                        <a:spcAft>
                          <a:spcPts val="0"/>
                        </a:spcAft>
                      </a:pPr>
                      <a:r>
                        <a:rPr lang="ru-RU" sz="1000" dirty="0">
                          <a:solidFill>
                            <a:srgbClr val="000000"/>
                          </a:solidFill>
                          <a:latin typeface="Times New Roman"/>
                          <a:ea typeface="Times New Roman"/>
                          <a:cs typeface="Times New Roman"/>
                        </a:rPr>
                        <a:t>Строительство ВЗУ </a:t>
                      </a:r>
                      <a:r>
                        <a:rPr lang="ru-RU" sz="1000" dirty="0" err="1">
                          <a:solidFill>
                            <a:srgbClr val="000000"/>
                          </a:solidFill>
                          <a:latin typeface="Times New Roman"/>
                          <a:ea typeface="Times New Roman"/>
                          <a:cs typeface="Times New Roman"/>
                        </a:rPr>
                        <a:t>Есино</a:t>
                      </a:r>
                      <a:r>
                        <a:rPr lang="ru-RU" sz="1000" dirty="0">
                          <a:solidFill>
                            <a:srgbClr val="000000"/>
                          </a:solidFill>
                          <a:latin typeface="Times New Roman"/>
                          <a:ea typeface="Times New Roman"/>
                          <a:cs typeface="Times New Roman"/>
                        </a:rPr>
                        <a:t> г.о. Электросталь (в т.ч. ПИР)</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a:solidFill>
                            <a:srgbClr val="000000"/>
                          </a:solidFill>
                          <a:latin typeface="Times New Roman"/>
                          <a:ea typeface="Times New Roman"/>
                          <a:cs typeface="Times New Roman"/>
                        </a:rPr>
                        <a:t>д. </a:t>
                      </a:r>
                      <a:r>
                        <a:rPr lang="ru-RU" sz="1000" dirty="0" err="1">
                          <a:solidFill>
                            <a:srgbClr val="000000"/>
                          </a:solidFill>
                          <a:latin typeface="Times New Roman"/>
                          <a:ea typeface="Times New Roman"/>
                          <a:cs typeface="Times New Roman"/>
                        </a:rPr>
                        <a:t>Есино</a:t>
                      </a:r>
                      <a:r>
                        <a:rPr lang="ru-RU" sz="1000" dirty="0">
                          <a:solidFill>
                            <a:srgbClr val="000000"/>
                          </a:solidFill>
                          <a:latin typeface="Times New Roman"/>
                          <a:ea typeface="Times New Roman"/>
                          <a:cs typeface="Times New Roman"/>
                        </a:rPr>
                        <a:t>, </a:t>
                      </a:r>
                      <a:endParaRPr lang="ru-RU" sz="1000" dirty="0" smtClean="0">
                        <a:solidFill>
                          <a:srgbClr val="000000"/>
                        </a:solidFill>
                        <a:latin typeface="Times New Roman"/>
                        <a:ea typeface="Times New Roman"/>
                        <a:cs typeface="Times New Roman"/>
                      </a:endParaRPr>
                    </a:p>
                    <a:p>
                      <a:pPr algn="ctr">
                        <a:spcAft>
                          <a:spcPts val="0"/>
                        </a:spcAft>
                      </a:pPr>
                      <a:r>
                        <a:rPr lang="ru-RU" sz="1000" dirty="0" smtClean="0">
                          <a:solidFill>
                            <a:srgbClr val="000000"/>
                          </a:solidFill>
                          <a:latin typeface="Times New Roman"/>
                          <a:ea typeface="Times New Roman"/>
                          <a:cs typeface="Times New Roman"/>
                        </a:rPr>
                        <a:t>г.о</a:t>
                      </a:r>
                      <a:r>
                        <a:rPr lang="ru-RU" sz="1000" dirty="0">
                          <a:solidFill>
                            <a:srgbClr val="000000"/>
                          </a:solidFill>
                          <a:latin typeface="Times New Roman"/>
                          <a:ea typeface="Times New Roman"/>
                          <a:cs typeface="Times New Roman"/>
                        </a:rPr>
                        <a:t>. Электросталь</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solidFill>
                            <a:srgbClr val="000000"/>
                          </a:solidFill>
                          <a:latin typeface="Times New Roman"/>
                          <a:ea typeface="Times New Roman"/>
                          <a:cs typeface="Times New Roman"/>
                        </a:rPr>
                        <a:t>2025 г.</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b="0" dirty="0">
                          <a:solidFill>
                            <a:srgbClr val="000000"/>
                          </a:solidFill>
                          <a:latin typeface="Times New Roman"/>
                          <a:ea typeface="Times New Roman"/>
                          <a:cs typeface="Times New Roman"/>
                        </a:rPr>
                        <a:t>ВСЕГО:     </a:t>
                      </a:r>
                      <a:r>
                        <a:rPr lang="ru-RU" sz="1000" b="0" dirty="0" smtClean="0">
                          <a:solidFill>
                            <a:srgbClr val="000000"/>
                          </a:solidFill>
                          <a:latin typeface="Times New Roman"/>
                          <a:ea typeface="Times New Roman"/>
                          <a:cs typeface="Times New Roman"/>
                        </a:rPr>
                        <a:t>87,0</a:t>
                      </a:r>
                      <a:endParaRPr lang="ru-RU" sz="1200" b="0" dirty="0">
                        <a:latin typeface="Times New Roman"/>
                        <a:ea typeface="Times New Roman"/>
                        <a:cs typeface="Arial"/>
                      </a:endParaRPr>
                    </a:p>
                    <a:p>
                      <a:pPr algn="ctr">
                        <a:spcAft>
                          <a:spcPts val="0"/>
                        </a:spcAft>
                      </a:pPr>
                      <a:r>
                        <a:rPr lang="ru-RU" sz="1000" b="0" dirty="0">
                          <a:solidFill>
                            <a:srgbClr val="000000"/>
                          </a:solidFill>
                          <a:latin typeface="Times New Roman"/>
                          <a:ea typeface="Times New Roman"/>
                          <a:cs typeface="Times New Roman"/>
                        </a:rPr>
                        <a:t>2023 г.:          </a:t>
                      </a:r>
                      <a:r>
                        <a:rPr lang="ru-RU" sz="1000" b="0" dirty="0" smtClean="0">
                          <a:solidFill>
                            <a:srgbClr val="000000"/>
                          </a:solidFill>
                          <a:latin typeface="Times New Roman"/>
                          <a:ea typeface="Times New Roman"/>
                          <a:cs typeface="Times New Roman"/>
                        </a:rPr>
                        <a:t>6,0</a:t>
                      </a:r>
                      <a:endParaRPr lang="ru-RU" sz="1200" b="0" dirty="0">
                        <a:latin typeface="Times New Roman"/>
                        <a:ea typeface="Times New Roman"/>
                        <a:cs typeface="Arial"/>
                      </a:endParaRPr>
                    </a:p>
                    <a:p>
                      <a:pPr algn="ctr">
                        <a:spcAft>
                          <a:spcPts val="0"/>
                        </a:spcAft>
                      </a:pPr>
                      <a:r>
                        <a:rPr lang="ru-RU" sz="1000" b="0" dirty="0">
                          <a:solidFill>
                            <a:srgbClr val="000000"/>
                          </a:solidFill>
                          <a:latin typeface="Times New Roman"/>
                          <a:ea typeface="Times New Roman"/>
                          <a:cs typeface="Times New Roman"/>
                        </a:rPr>
                        <a:t>2024 г.:        </a:t>
                      </a:r>
                      <a:r>
                        <a:rPr lang="ru-RU" sz="1000" b="0" dirty="0" smtClean="0">
                          <a:solidFill>
                            <a:srgbClr val="000000"/>
                          </a:solidFill>
                          <a:latin typeface="Times New Roman"/>
                          <a:ea typeface="Times New Roman"/>
                          <a:cs typeface="Times New Roman"/>
                        </a:rPr>
                        <a:t>70,0</a:t>
                      </a:r>
                    </a:p>
                    <a:p>
                      <a:pPr algn="ctr">
                        <a:spcAft>
                          <a:spcPts val="0"/>
                        </a:spcAft>
                      </a:pPr>
                      <a:r>
                        <a:rPr lang="ru-RU" sz="1000" b="0" dirty="0" smtClean="0">
                          <a:solidFill>
                            <a:srgbClr val="000000"/>
                          </a:solidFill>
                          <a:latin typeface="Times New Roman"/>
                          <a:ea typeface="Times New Roman"/>
                          <a:cs typeface="Times New Roman"/>
                        </a:rPr>
                        <a:t>2025 </a:t>
                      </a:r>
                      <a:r>
                        <a:rPr lang="ru-RU" sz="1000" b="0" dirty="0">
                          <a:solidFill>
                            <a:srgbClr val="000000"/>
                          </a:solidFill>
                          <a:latin typeface="Times New Roman"/>
                          <a:ea typeface="Times New Roman"/>
                          <a:cs typeface="Times New Roman"/>
                        </a:rPr>
                        <a:t>г.:        </a:t>
                      </a:r>
                      <a:r>
                        <a:rPr lang="ru-RU" sz="1000" b="0" dirty="0" smtClean="0">
                          <a:solidFill>
                            <a:srgbClr val="000000"/>
                          </a:solidFill>
                          <a:latin typeface="Times New Roman"/>
                          <a:ea typeface="Times New Roman"/>
                          <a:cs typeface="Times New Roman"/>
                        </a:rPr>
                        <a:t>11,0</a:t>
                      </a:r>
                      <a:endParaRPr lang="ru-RU" sz="1200" b="0" dirty="0">
                        <a:latin typeface="Times New Roman"/>
                        <a:ea typeface="Times New Roman"/>
                        <a:cs typeface="Arial"/>
                      </a:endParaRPr>
                    </a:p>
                  </a:txBody>
                  <a:tcPr marL="19050" marR="19050" marT="0" marB="0" anchor="ctr"/>
                </a:tc>
                <a:tc>
                  <a:txBody>
                    <a:bodyPr/>
                    <a:lstStyle/>
                    <a:p>
                      <a:pPr algn="l" fontAlgn="t"/>
                      <a:r>
                        <a:rPr lang="ru-RU" sz="1000" b="0" i="0" u="none" strike="noStrike" dirty="0">
                          <a:latin typeface="Times New Roman"/>
                        </a:rPr>
                        <a:t>Увеличение доли населения, обеспеченного доброкачественной питьевой водой из централизованных источников </a:t>
                      </a:r>
                      <a:r>
                        <a:rPr lang="ru-RU" sz="1000" b="0" i="0" u="none" strike="noStrike" dirty="0" smtClean="0">
                          <a:latin typeface="Times New Roman"/>
                        </a:rPr>
                        <a:t>водоснабжения – 100%</a:t>
                      </a:r>
                      <a:endParaRPr lang="ru-RU" sz="1000" b="0" i="0" u="none" strike="noStrike" dirty="0">
                        <a:latin typeface="Times New Roman"/>
                      </a:endParaRPr>
                    </a:p>
                  </a:txBody>
                  <a:tcPr marL="9525" marR="9525" marT="9525" marB="0"/>
                </a:tc>
              </a:tr>
              <a:tr h="648000">
                <a:tc>
                  <a:txBody>
                    <a:bodyPr/>
                    <a:lstStyle/>
                    <a:p>
                      <a:pPr algn="l">
                        <a:spcAft>
                          <a:spcPts val="0"/>
                        </a:spcAft>
                      </a:pPr>
                      <a:r>
                        <a:rPr lang="ru-RU" sz="1000" dirty="0">
                          <a:solidFill>
                            <a:srgbClr val="000000"/>
                          </a:solidFill>
                          <a:latin typeface="Times New Roman"/>
                          <a:ea typeface="Times New Roman"/>
                          <a:cs typeface="Times New Roman"/>
                        </a:rPr>
                        <a:t>Благоустройство лесопарка Авангард</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solidFill>
                            <a:srgbClr val="000000"/>
                          </a:solidFill>
                          <a:latin typeface="Times New Roman"/>
                          <a:ea typeface="Times New Roman"/>
                          <a:cs typeface="Times New Roman"/>
                        </a:rPr>
                        <a:t>г</a:t>
                      </a:r>
                      <a:r>
                        <a:rPr lang="ru-RU" sz="1000" dirty="0">
                          <a:solidFill>
                            <a:srgbClr val="000000"/>
                          </a:solidFill>
                          <a:latin typeface="Times New Roman"/>
                          <a:ea typeface="Times New Roman"/>
                          <a:cs typeface="Times New Roman"/>
                        </a:rPr>
                        <a:t>. Электросталь, </a:t>
                      </a:r>
                      <a:r>
                        <a:rPr lang="ru-RU" sz="1000" dirty="0" err="1">
                          <a:solidFill>
                            <a:srgbClr val="000000"/>
                          </a:solidFill>
                          <a:latin typeface="Times New Roman"/>
                          <a:ea typeface="Times New Roman"/>
                          <a:cs typeface="Times New Roman"/>
                        </a:rPr>
                        <a:t>Фрязевское</a:t>
                      </a:r>
                      <a:r>
                        <a:rPr lang="ru-RU" sz="1000" dirty="0">
                          <a:solidFill>
                            <a:srgbClr val="000000"/>
                          </a:solidFill>
                          <a:latin typeface="Times New Roman"/>
                          <a:ea typeface="Times New Roman"/>
                          <a:cs typeface="Times New Roman"/>
                        </a:rPr>
                        <a:t> шоссе, с северо-западной стороны от стадиона «Авангард»</a:t>
                      </a:r>
                      <a:endParaRPr lang="ru-RU" sz="1200" dirty="0">
                        <a:latin typeface="Times New Roman"/>
                        <a:ea typeface="Times New Roman"/>
                        <a:cs typeface="Arial"/>
                      </a:endParaRPr>
                    </a:p>
                  </a:txBody>
                  <a:tcPr marL="19050" marR="19050" marT="0" marB="0"/>
                </a:tc>
                <a:tc>
                  <a:txBody>
                    <a:bodyPr/>
                    <a:lstStyle/>
                    <a:p>
                      <a:pPr algn="ctr">
                        <a:spcAft>
                          <a:spcPts val="0"/>
                        </a:spcAft>
                      </a:pPr>
                      <a:r>
                        <a:rPr lang="ru-RU" sz="1000" dirty="0" smtClean="0">
                          <a:solidFill>
                            <a:srgbClr val="000000"/>
                          </a:solidFill>
                          <a:latin typeface="Times New Roman"/>
                          <a:ea typeface="Times New Roman"/>
                          <a:cs typeface="Times New Roman"/>
                        </a:rPr>
                        <a:t>Май 2023</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latin typeface="Times New Roman"/>
                          <a:ea typeface="Times New Roman"/>
                          <a:cs typeface="Times New Roman"/>
                        </a:rPr>
                        <a:t>329,5</a:t>
                      </a:r>
                      <a:endParaRPr lang="ru-RU" sz="1200" dirty="0">
                        <a:latin typeface="Times New Roman"/>
                        <a:ea typeface="Times New Roman"/>
                        <a:cs typeface="Arial"/>
                      </a:endParaRPr>
                    </a:p>
                  </a:txBody>
                  <a:tcPr marL="19050" marR="1905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000" b="0" i="0" u="none" strike="noStrike" dirty="0" smtClean="0">
                          <a:latin typeface="Times New Roman"/>
                        </a:rPr>
                        <a:t>Количество благоустроенных общественных территорий – 1 ед.</a:t>
                      </a:r>
                    </a:p>
                  </a:txBody>
                  <a:tcPr marL="68580" marR="68580" marT="0" marB="0" anchor="ctr"/>
                </a:tc>
              </a:tr>
              <a:tr h="648000">
                <a:tc>
                  <a:txBody>
                    <a:bodyPr/>
                    <a:lstStyle/>
                    <a:p>
                      <a:pPr algn="l">
                        <a:spcAft>
                          <a:spcPts val="0"/>
                        </a:spcAft>
                      </a:pPr>
                      <a:r>
                        <a:rPr lang="ru-RU" sz="1000" dirty="0">
                          <a:solidFill>
                            <a:srgbClr val="000000"/>
                          </a:solidFill>
                          <a:latin typeface="Times New Roman"/>
                          <a:ea typeface="Times New Roman"/>
                          <a:cs typeface="Times New Roman"/>
                        </a:rPr>
                        <a:t>Выполнение работ по благоустройству центральной части города в районе ЛДС «Кристалл»</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solidFill>
                            <a:srgbClr val="000000"/>
                          </a:solidFill>
                          <a:latin typeface="Times New Roman"/>
                          <a:ea typeface="Times New Roman"/>
                          <a:cs typeface="Times New Roman"/>
                        </a:rPr>
                        <a:t>г</a:t>
                      </a:r>
                      <a:r>
                        <a:rPr lang="ru-RU" sz="1000" dirty="0">
                          <a:solidFill>
                            <a:srgbClr val="000000"/>
                          </a:solidFill>
                          <a:latin typeface="Times New Roman"/>
                          <a:ea typeface="Times New Roman"/>
                          <a:cs typeface="Times New Roman"/>
                        </a:rPr>
                        <a:t>. Электросталь, </a:t>
                      </a:r>
                      <a:endParaRPr lang="ru-RU" sz="1000" dirty="0" smtClean="0">
                        <a:solidFill>
                          <a:srgbClr val="000000"/>
                        </a:solidFill>
                        <a:latin typeface="Times New Roman"/>
                        <a:ea typeface="Times New Roman"/>
                        <a:cs typeface="Times New Roman"/>
                      </a:endParaRPr>
                    </a:p>
                    <a:p>
                      <a:pPr algn="ctr">
                        <a:spcAft>
                          <a:spcPts val="0"/>
                        </a:spcAft>
                      </a:pPr>
                      <a:r>
                        <a:rPr lang="ru-RU" sz="1000" dirty="0" smtClean="0">
                          <a:solidFill>
                            <a:srgbClr val="000000"/>
                          </a:solidFill>
                          <a:latin typeface="Times New Roman"/>
                          <a:ea typeface="Times New Roman"/>
                          <a:cs typeface="Times New Roman"/>
                        </a:rPr>
                        <a:t>пл</a:t>
                      </a:r>
                      <a:r>
                        <a:rPr lang="ru-RU" sz="1000" dirty="0">
                          <a:solidFill>
                            <a:srgbClr val="000000"/>
                          </a:solidFill>
                          <a:latin typeface="Times New Roman"/>
                          <a:ea typeface="Times New Roman"/>
                          <a:cs typeface="Times New Roman"/>
                        </a:rPr>
                        <a:t>. им. Ленина</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solidFill>
                            <a:srgbClr val="000000"/>
                          </a:solidFill>
                          <a:latin typeface="Times New Roman"/>
                          <a:ea typeface="Times New Roman"/>
                          <a:cs typeface="Times New Roman"/>
                        </a:rPr>
                        <a:t>Октябрь 2023</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solidFill>
                            <a:srgbClr val="000000"/>
                          </a:solidFill>
                          <a:latin typeface="Times New Roman"/>
                          <a:ea typeface="Times New Roman"/>
                          <a:cs typeface="Times New Roman"/>
                        </a:rPr>
                        <a:t>448,0</a:t>
                      </a:r>
                      <a:endParaRPr lang="ru-RU" sz="1200" dirty="0">
                        <a:latin typeface="Times New Roman"/>
                        <a:ea typeface="Times New Roman"/>
                        <a:cs typeface="Arial"/>
                      </a:endParaRPr>
                    </a:p>
                  </a:txBody>
                  <a:tcPr marL="19050" marR="19050" marT="0" marB="0" anchor="ctr"/>
                </a:tc>
                <a:tc>
                  <a:txBody>
                    <a:bodyPr/>
                    <a:lstStyle/>
                    <a:p>
                      <a:pPr algn="l" fontAlgn="t"/>
                      <a:r>
                        <a:rPr lang="ru-RU" sz="1000" b="0" i="0" u="none" strike="noStrike" dirty="0">
                          <a:latin typeface="Times New Roman"/>
                        </a:rPr>
                        <a:t>Количество благоустроенных общественных </a:t>
                      </a:r>
                      <a:r>
                        <a:rPr lang="ru-RU" sz="1000" b="0" i="0" u="none" strike="noStrike" dirty="0" smtClean="0">
                          <a:latin typeface="Times New Roman"/>
                        </a:rPr>
                        <a:t>территорий – 1 ед.</a:t>
                      </a:r>
                      <a:endParaRPr lang="ru-RU" sz="1000" b="0" i="0" u="none" strike="noStrike" dirty="0">
                        <a:latin typeface="Times New Roman"/>
                      </a:endParaRPr>
                    </a:p>
                  </a:txBody>
                  <a:tcPr marL="9525" marR="9525" marT="9525" marB="0" anchor="ctr"/>
                </a:tc>
              </a:tr>
              <a:tr h="648000">
                <a:tc>
                  <a:txBody>
                    <a:bodyPr/>
                    <a:lstStyle/>
                    <a:p>
                      <a:pPr algn="l">
                        <a:spcAft>
                          <a:spcPts val="0"/>
                        </a:spcAft>
                      </a:pPr>
                      <a:r>
                        <a:rPr lang="ru-RU" sz="1000" dirty="0">
                          <a:solidFill>
                            <a:srgbClr val="000000"/>
                          </a:solidFill>
                          <a:latin typeface="Times New Roman"/>
                          <a:ea typeface="Times New Roman"/>
                          <a:cs typeface="Times New Roman"/>
                        </a:rPr>
                        <a:t>«Сквер перед МФЦ по проспекту Ленина»</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solidFill>
                            <a:srgbClr val="000000"/>
                          </a:solidFill>
                          <a:latin typeface="Times New Roman"/>
                          <a:ea typeface="Times New Roman"/>
                          <a:cs typeface="Times New Roman"/>
                        </a:rPr>
                        <a:t>г.о</a:t>
                      </a:r>
                      <a:r>
                        <a:rPr lang="ru-RU" sz="1000" dirty="0">
                          <a:solidFill>
                            <a:srgbClr val="000000"/>
                          </a:solidFill>
                          <a:latin typeface="Times New Roman"/>
                          <a:ea typeface="Times New Roman"/>
                          <a:cs typeface="Times New Roman"/>
                        </a:rPr>
                        <a:t>. Электросталь, </a:t>
                      </a:r>
                      <a:endParaRPr lang="ru-RU" sz="1000" dirty="0" smtClean="0">
                        <a:solidFill>
                          <a:srgbClr val="000000"/>
                        </a:solidFill>
                        <a:latin typeface="Times New Roman"/>
                        <a:ea typeface="Times New Roman"/>
                        <a:cs typeface="Times New Roman"/>
                      </a:endParaRPr>
                    </a:p>
                    <a:p>
                      <a:pPr algn="ctr">
                        <a:spcAft>
                          <a:spcPts val="0"/>
                        </a:spcAft>
                      </a:pPr>
                      <a:r>
                        <a:rPr lang="ru-RU" sz="1000" dirty="0" err="1" smtClean="0">
                          <a:solidFill>
                            <a:srgbClr val="000000"/>
                          </a:solidFill>
                          <a:latin typeface="Times New Roman"/>
                          <a:ea typeface="Times New Roman"/>
                          <a:cs typeface="Times New Roman"/>
                        </a:rPr>
                        <a:t>пр-т</a:t>
                      </a:r>
                      <a:r>
                        <a:rPr lang="ru-RU" sz="1000" dirty="0" smtClean="0">
                          <a:solidFill>
                            <a:srgbClr val="000000"/>
                          </a:solidFill>
                          <a:latin typeface="Times New Roman"/>
                          <a:ea typeface="Times New Roman"/>
                          <a:cs typeface="Times New Roman"/>
                        </a:rPr>
                        <a:t> </a:t>
                      </a:r>
                      <a:r>
                        <a:rPr lang="ru-RU" sz="1000" dirty="0">
                          <a:solidFill>
                            <a:srgbClr val="000000"/>
                          </a:solidFill>
                          <a:latin typeface="Times New Roman"/>
                          <a:ea typeface="Times New Roman"/>
                          <a:cs typeface="Times New Roman"/>
                        </a:rPr>
                        <a:t>Ленина, </a:t>
                      </a:r>
                      <a:endParaRPr lang="ru-RU" sz="1000" dirty="0" smtClean="0">
                        <a:solidFill>
                          <a:srgbClr val="000000"/>
                        </a:solidFill>
                        <a:latin typeface="Times New Roman"/>
                        <a:ea typeface="Times New Roman"/>
                        <a:cs typeface="Times New Roman"/>
                      </a:endParaRPr>
                    </a:p>
                    <a:p>
                      <a:pPr algn="ctr">
                        <a:spcAft>
                          <a:spcPts val="0"/>
                        </a:spcAft>
                      </a:pPr>
                      <a:r>
                        <a:rPr lang="ru-RU" sz="1000" dirty="0" smtClean="0">
                          <a:solidFill>
                            <a:srgbClr val="000000"/>
                          </a:solidFill>
                          <a:latin typeface="Times New Roman"/>
                          <a:ea typeface="Times New Roman"/>
                          <a:cs typeface="Times New Roman"/>
                        </a:rPr>
                        <a:t>в </a:t>
                      </a:r>
                      <a:r>
                        <a:rPr lang="ru-RU" sz="1000" dirty="0">
                          <a:solidFill>
                            <a:srgbClr val="000000"/>
                          </a:solidFill>
                          <a:latin typeface="Times New Roman"/>
                          <a:ea typeface="Times New Roman"/>
                          <a:cs typeface="Times New Roman"/>
                        </a:rPr>
                        <a:t>районе дома 11</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solidFill>
                            <a:srgbClr val="000000"/>
                          </a:solidFill>
                          <a:latin typeface="Times New Roman"/>
                          <a:ea typeface="Times New Roman"/>
                          <a:cs typeface="Times New Roman"/>
                        </a:rPr>
                        <a:t>Октябрь 2023</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solidFill>
                            <a:srgbClr val="000000"/>
                          </a:solidFill>
                          <a:latin typeface="Times New Roman"/>
                          <a:ea typeface="Times New Roman"/>
                          <a:cs typeface="Times New Roman"/>
                        </a:rPr>
                        <a:t>60,0</a:t>
                      </a:r>
                      <a:endParaRPr lang="ru-RU" sz="1200" dirty="0">
                        <a:latin typeface="Times New Roman"/>
                        <a:ea typeface="Times New Roman"/>
                        <a:cs typeface="Arial"/>
                      </a:endParaRPr>
                    </a:p>
                  </a:txBody>
                  <a:tcPr marL="19050" marR="19050" marT="0" marB="0" anchor="ctr"/>
                </a:tc>
                <a:tc>
                  <a:txBody>
                    <a:bodyPr/>
                    <a:lstStyle/>
                    <a:p>
                      <a:pPr algn="l" fontAlgn="t"/>
                      <a:r>
                        <a:rPr lang="ru-RU" sz="1000" b="0" i="0" u="none" strike="noStrike" dirty="0" smtClean="0">
                          <a:latin typeface="Times New Roman"/>
                        </a:rPr>
                        <a:t>Площадь дворовых территорий и общественных пространств, содержащихся за счет бюджетных средств –</a:t>
                      </a:r>
                      <a:r>
                        <a:rPr lang="ru-RU" sz="1000" b="0" i="0" u="none" strike="noStrike" baseline="0" dirty="0" smtClean="0">
                          <a:latin typeface="Times New Roman"/>
                        </a:rPr>
                        <a:t> </a:t>
                      </a:r>
                      <a:r>
                        <a:rPr lang="ru-RU" sz="1000" b="0" i="0" u="none" strike="noStrike" dirty="0" smtClean="0">
                          <a:latin typeface="Times New Roman"/>
                        </a:rPr>
                        <a:t>1 028</a:t>
                      </a:r>
                      <a:r>
                        <a:rPr lang="ru-RU" sz="1000" b="0" i="0" u="none" strike="noStrike" baseline="0" dirty="0" smtClean="0">
                          <a:latin typeface="Times New Roman"/>
                        </a:rPr>
                        <a:t> 053 </a:t>
                      </a:r>
                      <a:r>
                        <a:rPr lang="ru-RU" sz="1000" b="0" i="0" u="none" strike="noStrike" dirty="0" smtClean="0">
                          <a:latin typeface="Times New Roman"/>
                        </a:rPr>
                        <a:t>кв.метров</a:t>
                      </a:r>
                      <a:endParaRPr lang="ru-RU" sz="1000" b="0" i="0" u="none" strike="noStrike" dirty="0">
                        <a:latin typeface="Times New Roman"/>
                      </a:endParaRPr>
                    </a:p>
                  </a:txBody>
                  <a:tcPr marL="9525" marR="9525" marT="9525" marB="0" anchor="ctr"/>
                </a:tc>
              </a:tr>
              <a:tr h="648000">
                <a:tc>
                  <a:txBody>
                    <a:bodyPr/>
                    <a:lstStyle/>
                    <a:p>
                      <a:pPr algn="l">
                        <a:spcAft>
                          <a:spcPts val="0"/>
                        </a:spcAft>
                      </a:pPr>
                      <a:r>
                        <a:rPr lang="ru-RU" sz="1000" dirty="0">
                          <a:solidFill>
                            <a:srgbClr val="000000"/>
                          </a:solidFill>
                          <a:latin typeface="Times New Roman"/>
                          <a:ea typeface="Times New Roman"/>
                          <a:cs typeface="Times New Roman"/>
                        </a:rPr>
                        <a:t>Выполнение работ по ремонту асфальтового покрытия дворовых территорий, в том </a:t>
                      </a:r>
                      <a:r>
                        <a:rPr lang="ru-RU" sz="1000" dirty="0" smtClean="0">
                          <a:solidFill>
                            <a:srgbClr val="000000"/>
                          </a:solidFill>
                          <a:latin typeface="Times New Roman"/>
                          <a:ea typeface="Times New Roman"/>
                          <a:cs typeface="Times New Roman"/>
                        </a:rPr>
                        <a:t>числе пешеходных </a:t>
                      </a:r>
                      <a:r>
                        <a:rPr lang="ru-RU" sz="1000" dirty="0">
                          <a:solidFill>
                            <a:srgbClr val="000000"/>
                          </a:solidFill>
                          <a:latin typeface="Times New Roman"/>
                          <a:ea typeface="Times New Roman"/>
                          <a:cs typeface="Times New Roman"/>
                        </a:rPr>
                        <a:t>дорожек, тротуаров, парковок, проездов, в том числе проездов на </a:t>
                      </a:r>
                      <a:r>
                        <a:rPr lang="ru-RU" sz="1000" dirty="0" smtClean="0">
                          <a:solidFill>
                            <a:srgbClr val="000000"/>
                          </a:solidFill>
                          <a:latin typeface="Times New Roman"/>
                          <a:ea typeface="Times New Roman"/>
                          <a:cs typeface="Times New Roman"/>
                        </a:rPr>
                        <a:t>дворовые территории</a:t>
                      </a:r>
                      <a:r>
                        <a:rPr lang="ru-RU" sz="1000" dirty="0">
                          <a:solidFill>
                            <a:srgbClr val="000000"/>
                          </a:solidFill>
                          <a:latin typeface="Times New Roman"/>
                          <a:ea typeface="Times New Roman"/>
                          <a:cs typeface="Times New Roman"/>
                        </a:rPr>
                        <a:t>, в том числе </a:t>
                      </a:r>
                      <a:r>
                        <a:rPr lang="ru-RU" sz="1000" dirty="0" smtClean="0">
                          <a:solidFill>
                            <a:srgbClr val="000000"/>
                          </a:solidFill>
                          <a:latin typeface="Times New Roman"/>
                          <a:ea typeface="Times New Roman"/>
                          <a:cs typeface="Times New Roman"/>
                        </a:rPr>
                        <a:t>внутриквартальных </a:t>
                      </a:r>
                      <a:r>
                        <a:rPr lang="ru-RU" sz="1000" dirty="0">
                          <a:solidFill>
                            <a:srgbClr val="000000"/>
                          </a:solidFill>
                          <a:latin typeface="Times New Roman"/>
                          <a:ea typeface="Times New Roman"/>
                          <a:cs typeface="Times New Roman"/>
                        </a:rPr>
                        <a:t>проездов муниципальных образований Московской обл.</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err="1">
                          <a:solidFill>
                            <a:srgbClr val="000000"/>
                          </a:solidFill>
                          <a:latin typeface="Times New Roman"/>
                          <a:ea typeface="Times New Roman"/>
                          <a:cs typeface="Times New Roman"/>
                        </a:rPr>
                        <a:t>пр-зд</a:t>
                      </a:r>
                      <a:r>
                        <a:rPr lang="ru-RU" sz="1000" dirty="0">
                          <a:solidFill>
                            <a:srgbClr val="000000"/>
                          </a:solidFill>
                          <a:latin typeface="Times New Roman"/>
                          <a:ea typeface="Times New Roman"/>
                          <a:cs typeface="Times New Roman"/>
                        </a:rPr>
                        <a:t> Чернышевского, д</a:t>
                      </a:r>
                      <a:r>
                        <a:rPr lang="ru-RU" sz="1000" dirty="0" smtClean="0">
                          <a:solidFill>
                            <a:srgbClr val="000000"/>
                          </a:solidFill>
                          <a:latin typeface="Times New Roman"/>
                          <a:ea typeface="Times New Roman"/>
                          <a:cs typeface="Times New Roman"/>
                        </a:rPr>
                        <a:t>. 25</a:t>
                      </a:r>
                      <a:r>
                        <a:rPr lang="ru-RU" sz="1000" dirty="0">
                          <a:solidFill>
                            <a:srgbClr val="000000"/>
                          </a:solidFill>
                          <a:latin typeface="Times New Roman"/>
                          <a:ea typeface="Times New Roman"/>
                          <a:cs typeface="Times New Roman"/>
                        </a:rPr>
                        <a:t>, 27, ул. Первомайская, д. 36, 38, ул. Советская, д. 22, 24</a:t>
                      </a:r>
                      <a:endParaRPr lang="ru-RU" sz="1200" dirty="0">
                        <a:latin typeface="Times New Roman"/>
                        <a:ea typeface="Times New Roman"/>
                        <a:cs typeface="Arial"/>
                      </a:endParaRPr>
                    </a:p>
                    <a:p>
                      <a:pPr algn="ctr">
                        <a:spcAft>
                          <a:spcPts val="0"/>
                        </a:spcAft>
                      </a:pPr>
                      <a:r>
                        <a:rPr lang="ru-RU" sz="1000" dirty="0">
                          <a:solidFill>
                            <a:srgbClr val="000000"/>
                          </a:solidFill>
                          <a:latin typeface="Times New Roman"/>
                          <a:ea typeface="Times New Roman"/>
                          <a:cs typeface="Times New Roman"/>
                        </a:rPr>
                        <a:t>просп. Ленина, д. 6, 4, 4а</a:t>
                      </a:r>
                      <a:endParaRPr lang="ru-RU" sz="1200" dirty="0">
                        <a:latin typeface="Times New Roman"/>
                        <a:ea typeface="Times New Roman"/>
                        <a:cs typeface="Arial"/>
                      </a:endParaRPr>
                    </a:p>
                    <a:p>
                      <a:pPr algn="ctr">
                        <a:spcAft>
                          <a:spcPts val="0"/>
                        </a:spcAft>
                      </a:pPr>
                      <a:r>
                        <a:rPr lang="ru-RU" sz="1000" dirty="0">
                          <a:solidFill>
                            <a:srgbClr val="000000"/>
                          </a:solidFill>
                          <a:latin typeface="Times New Roman"/>
                          <a:ea typeface="Times New Roman"/>
                          <a:cs typeface="Times New Roman"/>
                        </a:rPr>
                        <a:t>ул. Мира, д.25,25а,25б, 25в</a:t>
                      </a:r>
                      <a:endParaRPr lang="ru-RU" sz="1200" dirty="0">
                        <a:latin typeface="Times New Roman"/>
                        <a:ea typeface="Times New Roman"/>
                        <a:cs typeface="Arial"/>
                      </a:endParaRPr>
                    </a:p>
                    <a:p>
                      <a:pPr algn="ctr">
                        <a:spcAft>
                          <a:spcPts val="0"/>
                        </a:spcAft>
                      </a:pPr>
                      <a:r>
                        <a:rPr lang="ru-RU" sz="1000" dirty="0">
                          <a:solidFill>
                            <a:srgbClr val="000000"/>
                          </a:solidFill>
                          <a:latin typeface="Times New Roman"/>
                          <a:ea typeface="Times New Roman"/>
                          <a:cs typeface="Times New Roman"/>
                        </a:rPr>
                        <a:t>ул. Мира, д.9,11,11а, ул. </a:t>
                      </a:r>
                      <a:r>
                        <a:rPr lang="ru-RU" sz="1000" dirty="0" err="1">
                          <a:solidFill>
                            <a:srgbClr val="000000"/>
                          </a:solidFill>
                          <a:latin typeface="Times New Roman"/>
                          <a:ea typeface="Times New Roman"/>
                          <a:cs typeface="Times New Roman"/>
                        </a:rPr>
                        <a:t>Тевосяна</a:t>
                      </a:r>
                      <a:r>
                        <a:rPr lang="ru-RU" sz="1000" dirty="0">
                          <a:solidFill>
                            <a:srgbClr val="000000"/>
                          </a:solidFill>
                          <a:latin typeface="Times New Roman"/>
                          <a:ea typeface="Times New Roman"/>
                          <a:cs typeface="Times New Roman"/>
                        </a:rPr>
                        <a:t>, д.26,28,30</a:t>
                      </a:r>
                      <a:endParaRPr lang="ru-RU" sz="1200" dirty="0">
                        <a:latin typeface="Times New Roman"/>
                        <a:ea typeface="Times New Roman"/>
                        <a:cs typeface="Arial"/>
                      </a:endParaRPr>
                    </a:p>
                    <a:p>
                      <a:pPr algn="ctr">
                        <a:spcAft>
                          <a:spcPts val="0"/>
                        </a:spcAft>
                      </a:pPr>
                      <a:r>
                        <a:rPr lang="ru-RU" sz="1000" dirty="0">
                          <a:solidFill>
                            <a:srgbClr val="000000"/>
                          </a:solidFill>
                          <a:latin typeface="Times New Roman"/>
                          <a:ea typeface="Times New Roman"/>
                          <a:cs typeface="Times New Roman"/>
                        </a:rPr>
                        <a:t>ул. Победы, д.17/1</a:t>
                      </a:r>
                      <a:endParaRPr lang="ru-RU" sz="1200" dirty="0">
                        <a:latin typeface="Times New Roman"/>
                        <a:ea typeface="Times New Roman"/>
                        <a:cs typeface="Arial"/>
                      </a:endParaRPr>
                    </a:p>
                    <a:p>
                      <a:pPr algn="ctr">
                        <a:spcAft>
                          <a:spcPts val="0"/>
                        </a:spcAft>
                      </a:pPr>
                      <a:r>
                        <a:rPr lang="ru-RU" sz="1000" dirty="0">
                          <a:solidFill>
                            <a:srgbClr val="000000"/>
                          </a:solidFill>
                          <a:latin typeface="Times New Roman"/>
                          <a:ea typeface="Times New Roman"/>
                          <a:cs typeface="Times New Roman"/>
                        </a:rPr>
                        <a:t>ул. Чернышевского, д.51,53,55,57,57а, ул. Николаева, 44а, ул. Радио, д.22</a:t>
                      </a:r>
                      <a:endParaRPr lang="ru-RU" sz="1200" dirty="0">
                        <a:latin typeface="Times New Roman"/>
                        <a:ea typeface="Times New Roman"/>
                        <a:cs typeface="Arial"/>
                      </a:endParaRPr>
                    </a:p>
                  </a:txBody>
                  <a:tcPr marL="19050" marR="19050" marT="0" marB="0"/>
                </a:tc>
                <a:tc>
                  <a:txBody>
                    <a:bodyPr/>
                    <a:lstStyle/>
                    <a:p>
                      <a:pPr algn="ctr">
                        <a:spcAft>
                          <a:spcPts val="0"/>
                        </a:spcAft>
                      </a:pPr>
                      <a:r>
                        <a:rPr lang="ru-RU" sz="1000" dirty="0" smtClean="0">
                          <a:solidFill>
                            <a:srgbClr val="000000"/>
                          </a:solidFill>
                          <a:latin typeface="Times New Roman"/>
                          <a:ea typeface="Times New Roman"/>
                          <a:cs typeface="Times New Roman"/>
                        </a:rPr>
                        <a:t>Октябрь 2023</a:t>
                      </a:r>
                      <a:endParaRPr lang="ru-RU" sz="1200" dirty="0">
                        <a:latin typeface="Times New Roman"/>
                        <a:ea typeface="Times New Roman"/>
                        <a:cs typeface="Arial"/>
                      </a:endParaRPr>
                    </a:p>
                  </a:txBody>
                  <a:tcPr marL="19050" marR="19050" marT="0" marB="0" anchor="ctr"/>
                </a:tc>
                <a:tc>
                  <a:txBody>
                    <a:bodyPr/>
                    <a:lstStyle/>
                    <a:p>
                      <a:pPr algn="ctr">
                        <a:spcAft>
                          <a:spcPts val="0"/>
                        </a:spcAft>
                      </a:pPr>
                      <a:r>
                        <a:rPr lang="ru-RU" sz="1000" dirty="0" smtClean="0">
                          <a:latin typeface="Times New Roman"/>
                          <a:ea typeface="Times New Roman"/>
                          <a:cs typeface="Times New Roman"/>
                        </a:rPr>
                        <a:t>61,8</a:t>
                      </a:r>
                      <a:endParaRPr lang="ru-RU" sz="1200" dirty="0">
                        <a:latin typeface="Times New Roman"/>
                        <a:ea typeface="Times New Roman"/>
                        <a:cs typeface="Arial"/>
                      </a:endParaRPr>
                    </a:p>
                  </a:txBody>
                  <a:tcPr marL="19050" marR="19050" marT="0" marB="0" anchor="ctr"/>
                </a:tc>
                <a:tc>
                  <a:txBody>
                    <a:bodyPr/>
                    <a:lstStyle/>
                    <a:p>
                      <a:pPr algn="l" fontAlgn="t"/>
                      <a:r>
                        <a:rPr lang="ru-RU" sz="1000" b="0" i="0" u="none" strike="noStrike" dirty="0">
                          <a:latin typeface="Times New Roman"/>
                        </a:rPr>
                        <a:t>Устранены дефекты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a:t>
                      </a:r>
                      <a:r>
                        <a:rPr lang="ru-RU" sz="1000" b="0" i="0" u="none" strike="noStrike" dirty="0" smtClean="0">
                          <a:latin typeface="Times New Roman"/>
                        </a:rPr>
                        <a:t>ремонта  </a:t>
                      </a:r>
                    </a:p>
                    <a:p>
                      <a:pPr algn="l" fontAlgn="t"/>
                      <a:r>
                        <a:rPr lang="ru-RU" sz="1000" b="0" i="0" u="none" strike="noStrike" dirty="0" smtClean="0">
                          <a:latin typeface="Times New Roman"/>
                        </a:rPr>
                        <a:t>-  26,2 тыс.кв.метров</a:t>
                      </a:r>
                      <a:endParaRPr lang="ru-RU" sz="1000" b="0" i="0" u="none" strike="noStrike" dirty="0">
                        <a:latin typeface="Times New Roman"/>
                      </a:endParaRPr>
                    </a:p>
                  </a:txBody>
                  <a:tcPr marL="9525" marR="9525" marT="9525" marB="0" anchor="ctr"/>
                </a:tc>
              </a:tr>
            </a:tbl>
          </a:graphicData>
        </a:graphic>
      </p:graphicFrame>
      <p:sp>
        <p:nvSpPr>
          <p:cNvPr id="10" name="Номер слайда 9"/>
          <p:cNvSpPr>
            <a:spLocks noGrp="1"/>
          </p:cNvSpPr>
          <p:nvPr>
            <p:ph type="sldNum" sz="quarter" idx="12"/>
          </p:nvPr>
        </p:nvSpPr>
        <p:spPr/>
        <p:txBody>
          <a:bodyPr/>
          <a:lstStyle/>
          <a:p>
            <a:fld id="{8A4431D5-1B33-458B-8AFD-CECCB0FA18CB}" type="slidenum">
              <a:rPr lang="ru-RU" smtClean="0"/>
              <a:pPr/>
              <a:t>57</a:t>
            </a:fld>
            <a:endParaRPr kumimoji="0"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902824" cy="838200"/>
          </a:xfrm>
        </p:spPr>
        <p:txBody>
          <a:bodyPr>
            <a:normAutofit/>
          </a:bodyPr>
          <a:lstStyle/>
          <a:p>
            <a:pPr algn="ctr"/>
            <a:r>
              <a:rPr lang="ru-RU" sz="2000" cap="none" dirty="0" smtClean="0">
                <a:ln w="12700">
                  <a:solidFill>
                    <a:schemeClr val="tx2">
                      <a:satMod val="155000"/>
                    </a:schemeClr>
                  </a:solidFill>
                  <a:prstDash val="solid"/>
                </a:ln>
                <a:effectLst/>
              </a:rPr>
              <a:t>Информация об общественно-значимых проектах, реализованных на территории г.о.Электросталь в 2023 году</a:t>
            </a:r>
            <a:endParaRPr lang="ru-RU" sz="2000" cap="none" dirty="0">
              <a:ln w="12700">
                <a:solidFill>
                  <a:schemeClr val="tx2">
                    <a:satMod val="155000"/>
                  </a:schemeClr>
                </a:solidFill>
                <a:prstDash val="solid"/>
              </a:ln>
              <a:effectLst/>
            </a:endParaRPr>
          </a:p>
        </p:txBody>
      </p:sp>
      <p:graphicFrame>
        <p:nvGraphicFramePr>
          <p:cNvPr id="7" name="Таблица 6"/>
          <p:cNvGraphicFramePr>
            <a:graphicFrameLocks noGrp="1"/>
          </p:cNvGraphicFramePr>
          <p:nvPr>
            <p:extLst>
              <p:ext uri="{D42A27DB-BD31-4B8C-83A1-F6EECF244321}">
                <p14:modId xmlns="" xmlns:p14="http://schemas.microsoft.com/office/powerpoint/2010/main" val="3614182471"/>
              </p:ext>
            </p:extLst>
          </p:nvPr>
        </p:nvGraphicFramePr>
        <p:xfrm>
          <a:off x="179512" y="1124744"/>
          <a:ext cx="8784975" cy="5114925"/>
        </p:xfrm>
        <a:graphic>
          <a:graphicData uri="http://schemas.openxmlformats.org/drawingml/2006/table">
            <a:tbl>
              <a:tblPr firstRow="1" bandRow="1">
                <a:tableStyleId>{5C22544A-7EE6-4342-B048-85BDC9FD1C3A}</a:tableStyleId>
              </a:tblPr>
              <a:tblGrid>
                <a:gridCol w="2304256">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gridCol w="2232247">
                  <a:extLst>
                    <a:ext uri="{9D8B030D-6E8A-4147-A177-3AD203B41FA5}">
                      <a16:colId xmlns="" xmlns:a16="http://schemas.microsoft.com/office/drawing/2014/main" val="20004"/>
                    </a:ext>
                  </a:extLst>
                </a:gridCol>
              </a:tblGrid>
              <a:tr h="360000">
                <a:tc>
                  <a:txBody>
                    <a:bodyPr/>
                    <a:lstStyle/>
                    <a:p>
                      <a:pPr algn="ctr"/>
                      <a:r>
                        <a:rPr lang="ru-RU" sz="1000" dirty="0" smtClean="0">
                          <a:latin typeface="Times New Roman" pitchFamily="18" charset="0"/>
                          <a:cs typeface="Times New Roman" pitchFamily="18" charset="0"/>
                        </a:rPr>
                        <a:t>Наименование</a:t>
                      </a:r>
                      <a:r>
                        <a:rPr lang="ru-RU" sz="1000" baseline="0" dirty="0" smtClean="0">
                          <a:latin typeface="Times New Roman" pitchFamily="18" charset="0"/>
                          <a:cs typeface="Times New Roman" pitchFamily="18" charset="0"/>
                        </a:rPr>
                        <a:t> проекта</a:t>
                      </a:r>
                      <a:endParaRPr lang="ru-RU" sz="1000" dirty="0">
                        <a:latin typeface="Times New Roman" pitchFamily="18"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Место реализации проекта</a:t>
                      </a:r>
                      <a:endParaRPr lang="ru-RU" sz="1000" dirty="0">
                        <a:latin typeface="Times New Roman" pitchFamily="18"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Срок</a:t>
                      </a:r>
                      <a:r>
                        <a:rPr lang="ru-RU" sz="1000" baseline="0" dirty="0" smtClean="0">
                          <a:latin typeface="Times New Roman" pitchFamily="18" charset="0"/>
                          <a:cs typeface="Times New Roman" pitchFamily="18" charset="0"/>
                        </a:rPr>
                        <a:t> ввода проекта</a:t>
                      </a:r>
                      <a:endParaRPr lang="ru-RU" sz="1000" dirty="0">
                        <a:latin typeface="Times New Roman" pitchFamily="18"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Объем</a:t>
                      </a:r>
                      <a:r>
                        <a:rPr lang="ru-RU" sz="1000" baseline="0" dirty="0" smtClean="0">
                          <a:latin typeface="Times New Roman" pitchFamily="18" charset="0"/>
                          <a:cs typeface="Times New Roman" pitchFamily="18" charset="0"/>
                        </a:rPr>
                        <a:t> ф</a:t>
                      </a:r>
                      <a:r>
                        <a:rPr lang="ru-RU" sz="1000" dirty="0" smtClean="0">
                          <a:latin typeface="Times New Roman" pitchFamily="18" charset="0"/>
                          <a:cs typeface="Times New Roman" pitchFamily="18" charset="0"/>
                        </a:rPr>
                        <a:t>инансирования (млн.руб.)</a:t>
                      </a:r>
                      <a:endParaRPr lang="ru-RU" sz="1000" dirty="0">
                        <a:latin typeface="Times New Roman" pitchFamily="18"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Результат  от  реализации  проекта</a:t>
                      </a:r>
                      <a:endParaRPr lang="ru-RU" sz="1000" dirty="0">
                        <a:latin typeface="Times New Roman" pitchFamily="18" charset="0"/>
                        <a:cs typeface="Times New Roman" pitchFamily="18" charset="0"/>
                      </a:endParaRPr>
                    </a:p>
                  </a:txBody>
                  <a:tcPr anchor="ctr"/>
                </a:tc>
                <a:extLst>
                  <a:ext uri="{0D108BD9-81ED-4DB2-BD59-A6C34878D82A}">
                    <a16:rowId xmlns="" xmlns:a16="http://schemas.microsoft.com/office/drawing/2014/main" val="10000"/>
                  </a:ext>
                </a:extLst>
              </a:tr>
              <a:tr h="360000">
                <a:tc>
                  <a:txBody>
                    <a:bodyPr/>
                    <a:lstStyle/>
                    <a:p>
                      <a:pPr>
                        <a:spcAft>
                          <a:spcPts val="0"/>
                        </a:spcAft>
                      </a:pPr>
                      <a:r>
                        <a:rPr lang="ru-RU" sz="1000">
                          <a:solidFill>
                            <a:srgbClr val="000000"/>
                          </a:solidFill>
                          <a:latin typeface="Times New Roman"/>
                          <a:ea typeface="Times New Roman"/>
                          <a:cs typeface="Times New Roman"/>
                        </a:rPr>
                        <a:t>Выполнение работ по созданию и ремонту пешеходных коммуникаций</a:t>
                      </a:r>
                      <a:endParaRPr lang="ru-RU" sz="1200">
                        <a:latin typeface="Times New Roman"/>
                        <a:ea typeface="Times New Roman"/>
                        <a:cs typeface="Arial"/>
                      </a:endParaRPr>
                    </a:p>
                  </a:txBody>
                  <a:tcPr marL="19050" marR="19050" marT="0" marB="0" anchor="ctr"/>
                </a:tc>
                <a:tc>
                  <a:txBody>
                    <a:bodyPr/>
                    <a:lstStyle/>
                    <a:p>
                      <a:pPr algn="ctr">
                        <a:spcAft>
                          <a:spcPts val="0"/>
                        </a:spcAft>
                      </a:pPr>
                      <a:r>
                        <a:rPr lang="ru-RU" sz="900" dirty="0">
                          <a:solidFill>
                            <a:srgbClr val="000000"/>
                          </a:solidFill>
                          <a:latin typeface="Times New Roman"/>
                          <a:ea typeface="Times New Roman"/>
                          <a:cs typeface="Times New Roman"/>
                        </a:rPr>
                        <a:t>Октябрьская д.15,17,19,21, Карла Маркса д. 25а,29,31,33,35,37 (</a:t>
                      </a:r>
                      <a:r>
                        <a:rPr lang="ru-RU" sz="900" dirty="0" err="1">
                          <a:solidFill>
                            <a:srgbClr val="000000"/>
                          </a:solidFill>
                          <a:latin typeface="Times New Roman"/>
                          <a:ea typeface="Times New Roman"/>
                          <a:cs typeface="Times New Roman"/>
                        </a:rPr>
                        <a:t>уч</a:t>
                      </a:r>
                      <a:r>
                        <a:rPr lang="ru-RU" sz="900" dirty="0">
                          <a:solidFill>
                            <a:srgbClr val="000000"/>
                          </a:solidFill>
                          <a:latin typeface="Times New Roman"/>
                          <a:ea typeface="Times New Roman"/>
                          <a:cs typeface="Times New Roman"/>
                        </a:rPr>
                        <a:t>. 1,2). ул. Карла Маркса д.44 (</a:t>
                      </a:r>
                      <a:r>
                        <a:rPr lang="ru-RU" sz="900" dirty="0" err="1">
                          <a:solidFill>
                            <a:srgbClr val="000000"/>
                          </a:solidFill>
                          <a:latin typeface="Times New Roman"/>
                          <a:ea typeface="Times New Roman"/>
                          <a:cs typeface="Times New Roman"/>
                        </a:rPr>
                        <a:t>уч</a:t>
                      </a:r>
                      <a:r>
                        <a:rPr lang="ru-RU" sz="900" dirty="0">
                          <a:solidFill>
                            <a:srgbClr val="000000"/>
                          </a:solidFill>
                          <a:latin typeface="Times New Roman"/>
                          <a:ea typeface="Times New Roman"/>
                          <a:cs typeface="Times New Roman"/>
                        </a:rPr>
                        <a:t>. 1,2). ул. Мира, д.9,11,11а,13, ул. </a:t>
                      </a:r>
                      <a:r>
                        <a:rPr lang="ru-RU" sz="900" dirty="0" err="1">
                          <a:solidFill>
                            <a:srgbClr val="000000"/>
                          </a:solidFill>
                          <a:latin typeface="Times New Roman"/>
                          <a:ea typeface="Times New Roman"/>
                          <a:cs typeface="Times New Roman"/>
                        </a:rPr>
                        <a:t>Тевосяна</a:t>
                      </a:r>
                      <a:r>
                        <a:rPr lang="ru-RU" sz="900" dirty="0">
                          <a:solidFill>
                            <a:srgbClr val="000000"/>
                          </a:solidFill>
                          <a:latin typeface="Times New Roman"/>
                          <a:ea typeface="Times New Roman"/>
                          <a:cs typeface="Times New Roman"/>
                        </a:rPr>
                        <a:t>, д.26,28,30 (</a:t>
                      </a:r>
                      <a:r>
                        <a:rPr lang="ru-RU" sz="900" dirty="0" err="1">
                          <a:solidFill>
                            <a:srgbClr val="000000"/>
                          </a:solidFill>
                          <a:latin typeface="Times New Roman"/>
                          <a:ea typeface="Times New Roman"/>
                          <a:cs typeface="Times New Roman"/>
                        </a:rPr>
                        <a:t>уч</a:t>
                      </a:r>
                      <a:r>
                        <a:rPr lang="ru-RU" sz="900" dirty="0">
                          <a:solidFill>
                            <a:srgbClr val="000000"/>
                          </a:solidFill>
                          <a:latin typeface="Times New Roman"/>
                          <a:ea typeface="Times New Roman"/>
                          <a:cs typeface="Times New Roman"/>
                        </a:rPr>
                        <a:t>. 1,2). ул. Победы, д.1-5,3-6,3-7,1-6, ул. </a:t>
                      </a:r>
                      <a:r>
                        <a:rPr lang="ru-RU" sz="900" dirty="0" err="1">
                          <a:solidFill>
                            <a:srgbClr val="000000"/>
                          </a:solidFill>
                          <a:latin typeface="Times New Roman"/>
                          <a:ea typeface="Times New Roman"/>
                          <a:cs typeface="Times New Roman"/>
                        </a:rPr>
                        <a:t>Тевосяна</a:t>
                      </a:r>
                      <a:r>
                        <a:rPr lang="ru-RU" sz="900" dirty="0">
                          <a:solidFill>
                            <a:srgbClr val="000000"/>
                          </a:solidFill>
                          <a:latin typeface="Times New Roman"/>
                          <a:ea typeface="Times New Roman"/>
                          <a:cs typeface="Times New Roman"/>
                        </a:rPr>
                        <a:t>, д.12б (</a:t>
                      </a:r>
                      <a:r>
                        <a:rPr lang="ru-RU" sz="900" dirty="0" err="1">
                          <a:solidFill>
                            <a:srgbClr val="000000"/>
                          </a:solidFill>
                          <a:latin typeface="Times New Roman"/>
                          <a:ea typeface="Times New Roman"/>
                          <a:cs typeface="Times New Roman"/>
                        </a:rPr>
                        <a:t>уч</a:t>
                      </a:r>
                      <a:r>
                        <a:rPr lang="ru-RU" sz="900" dirty="0">
                          <a:solidFill>
                            <a:srgbClr val="000000"/>
                          </a:solidFill>
                          <a:latin typeface="Times New Roman"/>
                          <a:ea typeface="Times New Roman"/>
                          <a:cs typeface="Times New Roman"/>
                        </a:rPr>
                        <a:t>. 1,2,3,4). ул. </a:t>
                      </a:r>
                      <a:r>
                        <a:rPr lang="ru-RU" sz="900" dirty="0" err="1">
                          <a:solidFill>
                            <a:srgbClr val="000000"/>
                          </a:solidFill>
                          <a:latin typeface="Times New Roman"/>
                          <a:ea typeface="Times New Roman"/>
                          <a:cs typeface="Times New Roman"/>
                        </a:rPr>
                        <a:t>Тевосяна</a:t>
                      </a:r>
                      <a:r>
                        <a:rPr lang="ru-RU" sz="900" dirty="0">
                          <a:solidFill>
                            <a:srgbClr val="000000"/>
                          </a:solidFill>
                          <a:latin typeface="Times New Roman"/>
                          <a:ea typeface="Times New Roman"/>
                          <a:cs typeface="Times New Roman"/>
                        </a:rPr>
                        <a:t>, д.14,14а,16,16б (</a:t>
                      </a:r>
                      <a:r>
                        <a:rPr lang="ru-RU" sz="900" dirty="0" err="1">
                          <a:solidFill>
                            <a:srgbClr val="000000"/>
                          </a:solidFill>
                          <a:latin typeface="Times New Roman"/>
                          <a:ea typeface="Times New Roman"/>
                          <a:cs typeface="Times New Roman"/>
                        </a:rPr>
                        <a:t>уч</a:t>
                      </a:r>
                      <a:r>
                        <a:rPr lang="ru-RU" sz="900" dirty="0">
                          <a:solidFill>
                            <a:srgbClr val="000000"/>
                          </a:solidFill>
                          <a:latin typeface="Times New Roman"/>
                          <a:ea typeface="Times New Roman"/>
                          <a:cs typeface="Times New Roman"/>
                        </a:rPr>
                        <a:t>. 1,2,3,4). ул.Западная 5,7,9 </a:t>
                      </a:r>
                      <a:r>
                        <a:rPr lang="ru-RU" sz="900" dirty="0" err="1">
                          <a:solidFill>
                            <a:srgbClr val="000000"/>
                          </a:solidFill>
                          <a:latin typeface="Times New Roman"/>
                          <a:ea typeface="Times New Roman"/>
                          <a:cs typeface="Times New Roman"/>
                        </a:rPr>
                        <a:t>ул.Ялагина</a:t>
                      </a:r>
                      <a:r>
                        <a:rPr lang="ru-RU" sz="900" dirty="0">
                          <a:solidFill>
                            <a:srgbClr val="000000"/>
                          </a:solidFill>
                          <a:latin typeface="Times New Roman"/>
                          <a:ea typeface="Times New Roman"/>
                          <a:cs typeface="Times New Roman"/>
                        </a:rPr>
                        <a:t> 12 (</a:t>
                      </a:r>
                      <a:r>
                        <a:rPr lang="ru-RU" sz="900" dirty="0" err="1">
                          <a:solidFill>
                            <a:srgbClr val="000000"/>
                          </a:solidFill>
                          <a:latin typeface="Times New Roman"/>
                          <a:ea typeface="Times New Roman"/>
                          <a:cs typeface="Times New Roman"/>
                        </a:rPr>
                        <a:t>уч</a:t>
                      </a:r>
                      <a:r>
                        <a:rPr lang="ru-RU" sz="900" dirty="0">
                          <a:solidFill>
                            <a:srgbClr val="000000"/>
                          </a:solidFill>
                          <a:latin typeface="Times New Roman"/>
                          <a:ea typeface="Times New Roman"/>
                          <a:cs typeface="Times New Roman"/>
                        </a:rPr>
                        <a:t>. 1,2,3,4). ул.Советская д.11/2, просп.Ленина д.30/13, ул.Пушкина д.4,4а (</a:t>
                      </a:r>
                      <a:r>
                        <a:rPr lang="ru-RU" sz="900" dirty="0" err="1">
                          <a:solidFill>
                            <a:srgbClr val="000000"/>
                          </a:solidFill>
                          <a:latin typeface="Times New Roman"/>
                          <a:ea typeface="Times New Roman"/>
                          <a:cs typeface="Times New Roman"/>
                        </a:rPr>
                        <a:t>уч</a:t>
                      </a:r>
                      <a:r>
                        <a:rPr lang="ru-RU" sz="900" dirty="0">
                          <a:solidFill>
                            <a:srgbClr val="000000"/>
                          </a:solidFill>
                          <a:latin typeface="Times New Roman"/>
                          <a:ea typeface="Times New Roman"/>
                          <a:cs typeface="Times New Roman"/>
                        </a:rPr>
                        <a:t>. 1,2,3). </a:t>
                      </a:r>
                      <a:r>
                        <a:rPr lang="ru-RU" sz="900" dirty="0" err="1">
                          <a:solidFill>
                            <a:srgbClr val="000000"/>
                          </a:solidFill>
                          <a:latin typeface="Times New Roman"/>
                          <a:ea typeface="Times New Roman"/>
                          <a:cs typeface="Times New Roman"/>
                        </a:rPr>
                        <a:t>ул.Ялагина</a:t>
                      </a:r>
                      <a:r>
                        <a:rPr lang="ru-RU" sz="900" dirty="0">
                          <a:solidFill>
                            <a:srgbClr val="000000"/>
                          </a:solidFill>
                          <a:latin typeface="Times New Roman"/>
                          <a:ea typeface="Times New Roman"/>
                          <a:cs typeface="Times New Roman"/>
                        </a:rPr>
                        <a:t> 5,5-а,5-б Бульвар 60-летия Победы д.2,4,4-а,4-б</a:t>
                      </a:r>
                      <a:endParaRPr lang="ru-RU" sz="1100" dirty="0">
                        <a:latin typeface="Times New Roman"/>
                        <a:ea typeface="Times New Roman"/>
                        <a:cs typeface="Arial"/>
                      </a:endParaRPr>
                    </a:p>
                  </a:txBody>
                  <a:tcPr marL="19050" marR="19050" marT="0" marB="0"/>
                </a:tc>
                <a:tc>
                  <a:txBody>
                    <a:bodyPr/>
                    <a:lstStyle/>
                    <a:p>
                      <a:pPr algn="ctr">
                        <a:spcAft>
                          <a:spcPts val="0"/>
                        </a:spcAft>
                      </a:pPr>
                      <a:r>
                        <a:rPr lang="en-US" sz="1000">
                          <a:solidFill>
                            <a:srgbClr val="000000"/>
                          </a:solidFill>
                          <a:latin typeface="Times New Roman"/>
                          <a:ea typeface="Times New Roman"/>
                          <a:cs typeface="Times New Roman"/>
                        </a:rPr>
                        <a:t>III </a:t>
                      </a:r>
                      <a:r>
                        <a:rPr lang="ru-RU" sz="1000">
                          <a:solidFill>
                            <a:srgbClr val="000000"/>
                          </a:solidFill>
                          <a:latin typeface="Times New Roman"/>
                          <a:ea typeface="Times New Roman"/>
                          <a:cs typeface="Times New Roman"/>
                        </a:rPr>
                        <a:t>квартал 2023</a:t>
                      </a:r>
                      <a:endParaRPr lang="ru-RU" sz="1200">
                        <a:latin typeface="Times New Roman"/>
                        <a:ea typeface="Times New Roman"/>
                        <a:cs typeface="Arial"/>
                      </a:endParaRPr>
                    </a:p>
                  </a:txBody>
                  <a:tcPr marL="19050" marR="19050" marT="0" marB="0" anchor="ctr"/>
                </a:tc>
                <a:tc>
                  <a:txBody>
                    <a:bodyPr/>
                    <a:lstStyle/>
                    <a:p>
                      <a:pPr algn="ctr">
                        <a:spcAft>
                          <a:spcPts val="0"/>
                        </a:spcAft>
                      </a:pPr>
                      <a:r>
                        <a:rPr lang="ru-RU" sz="1000" dirty="0" smtClean="0">
                          <a:latin typeface="Times New Roman"/>
                          <a:ea typeface="Times New Roman"/>
                          <a:cs typeface="Times New Roman"/>
                        </a:rPr>
                        <a:t>8,7</a:t>
                      </a:r>
                      <a:endParaRPr lang="ru-RU" sz="1200" dirty="0">
                        <a:latin typeface="Times New Roman"/>
                        <a:ea typeface="Times New Roman"/>
                        <a:cs typeface="Arial"/>
                      </a:endParaRPr>
                    </a:p>
                  </a:txBody>
                  <a:tcPr marL="19050" marR="19050" marT="0" marB="0" anchor="ctr"/>
                </a:tc>
                <a:tc>
                  <a:txBody>
                    <a:bodyPr/>
                    <a:lstStyle/>
                    <a:p>
                      <a:pPr algn="l" fontAlgn="t"/>
                      <a:r>
                        <a:rPr lang="ru-RU" sz="1000" b="0" i="0" u="none" strike="noStrike" dirty="0">
                          <a:latin typeface="Times New Roman"/>
                        </a:rPr>
                        <a:t>Созданы и отремонтированы пешеходные </a:t>
                      </a:r>
                      <a:r>
                        <a:rPr lang="ru-RU" sz="1000" b="0" i="0" u="none" strike="noStrike" dirty="0" smtClean="0">
                          <a:latin typeface="Times New Roman"/>
                        </a:rPr>
                        <a:t>коммуникации – 22 ед.</a:t>
                      </a:r>
                      <a:endParaRPr lang="ru-RU" sz="1000" b="0" i="0" u="none" strike="noStrike" dirty="0">
                        <a:latin typeface="Times New Roman"/>
                      </a:endParaRPr>
                    </a:p>
                  </a:txBody>
                  <a:tcPr marL="9525" marR="9525" marT="9525" marB="0" anchor="ctr"/>
                </a:tc>
              </a:tr>
              <a:tr h="360000">
                <a:tc>
                  <a:txBody>
                    <a:bodyPr/>
                    <a:lstStyle/>
                    <a:p>
                      <a:pPr>
                        <a:spcAft>
                          <a:spcPts val="0"/>
                        </a:spcAft>
                      </a:pPr>
                      <a:r>
                        <a:rPr lang="ru-RU" sz="1000" dirty="0">
                          <a:latin typeface="Times New Roman"/>
                          <a:ea typeface="Times New Roman"/>
                          <a:cs typeface="Times New Roman"/>
                        </a:rPr>
                        <a:t>Создание модельных муниципальных библиотек</a:t>
                      </a:r>
                      <a:endParaRPr lang="ru-RU" sz="1200" dirty="0">
                        <a:latin typeface="Times New Roman"/>
                        <a:ea typeface="Times New Roman"/>
                        <a:cs typeface="Times New Roman"/>
                      </a:endParaRPr>
                    </a:p>
                  </a:txBody>
                  <a:tcPr marL="19050" marR="19050" marT="0" marB="0"/>
                </a:tc>
                <a:tc>
                  <a:txBody>
                    <a:bodyPr/>
                    <a:lstStyle/>
                    <a:p>
                      <a:pPr algn="ctr">
                        <a:spcAft>
                          <a:spcPts val="0"/>
                        </a:spcAft>
                      </a:pPr>
                      <a:r>
                        <a:rPr lang="ru-RU" sz="1000">
                          <a:latin typeface="Times New Roman"/>
                          <a:ea typeface="Times New Roman"/>
                          <a:cs typeface="Times New Roman"/>
                        </a:rPr>
                        <a:t>СБСЧ «Очаг», проспект Ленина, д.2 к.4</a:t>
                      </a:r>
                      <a:endParaRPr lang="ru-RU" sz="1200">
                        <a:latin typeface="Times New Roman"/>
                        <a:ea typeface="Times New Roman"/>
                        <a:cs typeface="Times New Roman"/>
                      </a:endParaRPr>
                    </a:p>
                  </a:txBody>
                  <a:tcPr marL="19050" marR="1905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rgbClr val="000000"/>
                          </a:solidFill>
                          <a:effectLst/>
                          <a:latin typeface="Times New Roman" pitchFamily="18" charset="0"/>
                          <a:ea typeface="Calibri" panose="020F0502020204030204" pitchFamily="34" charset="0"/>
                          <a:cs typeface="Times New Roman" pitchFamily="18" charset="0"/>
                        </a:rPr>
                        <a:t>Сентябрь 2023</a:t>
                      </a:r>
                      <a:endParaRPr lang="ru-RU" sz="1000" dirty="0" smtClean="0">
                        <a:effectLst/>
                        <a:latin typeface="Times New Roman" pitchFamily="18" charset="0"/>
                        <a:ea typeface="Calibri" panose="020F0502020204030204" pitchFamily="34"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5,0</a:t>
                      </a:r>
                    </a:p>
                  </a:txBody>
                  <a:tcPr anchor="ctr"/>
                </a:tc>
                <a:tc>
                  <a:txBody>
                    <a:bodyPr/>
                    <a:lstStyle/>
                    <a:p>
                      <a:pPr algn="l" fontAlgn="t"/>
                      <a:r>
                        <a:rPr lang="ru-RU" sz="1000" b="0" i="0" u="none" strike="noStrike" dirty="0">
                          <a:latin typeface="Times New Roman"/>
                        </a:rPr>
                        <a:t>Количество переоснащенных муниципальных библиотек по модельному </a:t>
                      </a:r>
                      <a:r>
                        <a:rPr lang="ru-RU" sz="1000" b="0" i="0" u="none" strike="noStrike" dirty="0" smtClean="0">
                          <a:latin typeface="Times New Roman"/>
                        </a:rPr>
                        <a:t>стандарту – 1 ед.</a:t>
                      </a:r>
                      <a:endParaRPr lang="ru-RU" sz="1000" b="0" i="0" u="none" strike="noStrike" dirty="0">
                        <a:latin typeface="Times New Roman"/>
                      </a:endParaRPr>
                    </a:p>
                  </a:txBody>
                  <a:tcPr marL="9525" marR="9525" marT="9525" marB="0"/>
                </a:tc>
              </a:tr>
              <a:tr h="360000">
                <a:tc>
                  <a:txBody>
                    <a:bodyPr/>
                    <a:lstStyle/>
                    <a:p>
                      <a:pPr>
                        <a:spcAft>
                          <a:spcPts val="0"/>
                        </a:spcAft>
                      </a:pPr>
                      <a:r>
                        <a:rPr lang="ru-RU" sz="1000" dirty="0">
                          <a:solidFill>
                            <a:srgbClr val="000000"/>
                          </a:solidFill>
                          <a:latin typeface="Times New Roman"/>
                          <a:ea typeface="Times New Roman"/>
                          <a:cs typeface="Times New Roman"/>
                        </a:rPr>
                        <a:t>Создание доступной среды в муниципальных учреждениях культуры и дополнительного образования сферы культуры</a:t>
                      </a:r>
                      <a:endParaRPr lang="ru-RU" sz="1200" dirty="0">
                        <a:latin typeface="Times New Roman"/>
                        <a:ea typeface="Times New Roman"/>
                        <a:cs typeface="Times New Roman"/>
                      </a:endParaRPr>
                    </a:p>
                  </a:txBody>
                  <a:tcPr marL="19050" marR="19050" marT="0" marB="0" anchor="ctr"/>
                </a:tc>
                <a:tc>
                  <a:txBody>
                    <a:bodyPr/>
                    <a:lstStyle/>
                    <a:p>
                      <a:pPr algn="ctr">
                        <a:spcAft>
                          <a:spcPts val="0"/>
                        </a:spcAft>
                      </a:pPr>
                      <a:r>
                        <a:rPr lang="ru-RU" sz="900" dirty="0">
                          <a:solidFill>
                            <a:srgbClr val="000000"/>
                          </a:solidFill>
                          <a:latin typeface="Times New Roman"/>
                          <a:ea typeface="Times New Roman"/>
                          <a:cs typeface="Times New Roman"/>
                        </a:rPr>
                        <a:t>1. МУ «МВЦ» (ул. Николаева д.30а и ул. Чернышевского, д.38)</a:t>
                      </a:r>
                      <a:endParaRPr lang="ru-RU" sz="900" dirty="0">
                        <a:latin typeface="Times New Roman"/>
                        <a:ea typeface="Times New Roman"/>
                        <a:cs typeface="Times New Roman"/>
                      </a:endParaRPr>
                    </a:p>
                    <a:p>
                      <a:pPr algn="ctr">
                        <a:spcAft>
                          <a:spcPts val="0"/>
                        </a:spcAft>
                      </a:pPr>
                      <a:r>
                        <a:rPr lang="ru-RU" sz="900" dirty="0">
                          <a:solidFill>
                            <a:srgbClr val="000000"/>
                          </a:solidFill>
                          <a:latin typeface="Times New Roman"/>
                          <a:ea typeface="Times New Roman"/>
                          <a:cs typeface="Times New Roman"/>
                        </a:rPr>
                        <a:t>2. МУ «ЦБС» (пр. Ленина, д.2, корп.4 и пр. Ленина, д.24)</a:t>
                      </a:r>
                      <a:endParaRPr lang="ru-RU" sz="900" dirty="0">
                        <a:latin typeface="Times New Roman"/>
                        <a:ea typeface="Times New Roman"/>
                        <a:cs typeface="Times New Roman"/>
                      </a:endParaRPr>
                    </a:p>
                    <a:p>
                      <a:pPr algn="ctr">
                        <a:spcAft>
                          <a:spcPts val="0"/>
                        </a:spcAft>
                      </a:pPr>
                      <a:r>
                        <a:rPr lang="ru-RU" sz="900" dirty="0">
                          <a:solidFill>
                            <a:srgbClr val="000000"/>
                          </a:solidFill>
                          <a:latin typeface="Times New Roman"/>
                          <a:ea typeface="Times New Roman"/>
                          <a:cs typeface="Times New Roman"/>
                        </a:rPr>
                        <a:t>3. МБУ «Культурные центры Электростали» (ул. Карла Маркса, д.7; ул. Западная, д.1-1а; ул. Сталеваров, д.4в)</a:t>
                      </a:r>
                      <a:endParaRPr lang="ru-RU" sz="900" dirty="0">
                        <a:latin typeface="Times New Roman"/>
                        <a:ea typeface="Times New Roman"/>
                        <a:cs typeface="Times New Roman"/>
                      </a:endParaRPr>
                    </a:p>
                    <a:p>
                      <a:pPr algn="ctr">
                        <a:spcAft>
                          <a:spcPts val="0"/>
                        </a:spcAft>
                      </a:pPr>
                      <a:r>
                        <a:rPr lang="ru-RU" sz="900" dirty="0">
                          <a:solidFill>
                            <a:srgbClr val="000000"/>
                          </a:solidFill>
                          <a:latin typeface="Times New Roman"/>
                          <a:ea typeface="Times New Roman"/>
                          <a:cs typeface="Times New Roman"/>
                        </a:rPr>
                        <a:t>4. МБУДО «ДХШ им. Н.Н. Лаврентьевой (ул. Западная, д.15)</a:t>
                      </a:r>
                      <a:endParaRPr lang="ru-RU" sz="900" dirty="0">
                        <a:latin typeface="Times New Roman"/>
                        <a:ea typeface="Times New Roman"/>
                        <a:cs typeface="Times New Roman"/>
                      </a:endParaRPr>
                    </a:p>
                    <a:p>
                      <a:pPr algn="ctr">
                        <a:spcAft>
                          <a:spcPts val="0"/>
                        </a:spcAft>
                      </a:pPr>
                      <a:r>
                        <a:rPr lang="ru-RU" sz="900" dirty="0">
                          <a:solidFill>
                            <a:srgbClr val="000000"/>
                          </a:solidFill>
                          <a:latin typeface="Times New Roman"/>
                          <a:ea typeface="Times New Roman"/>
                          <a:cs typeface="Times New Roman"/>
                        </a:rPr>
                        <a:t>5. МАУДО «ДМШ» (ул. Николаева, д.11)</a:t>
                      </a:r>
                      <a:endParaRPr lang="ru-RU" sz="900" dirty="0">
                        <a:latin typeface="Times New Roman"/>
                        <a:ea typeface="Times New Roman"/>
                        <a:cs typeface="Times New Roman"/>
                      </a:endParaRPr>
                    </a:p>
                  </a:txBody>
                  <a:tcPr marL="19050" marR="1905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rgbClr val="000000"/>
                          </a:solidFill>
                          <a:effectLst/>
                          <a:latin typeface="Times New Roman" pitchFamily="18" charset="0"/>
                          <a:ea typeface="Calibri" panose="020F0502020204030204" pitchFamily="34" charset="0"/>
                          <a:cs typeface="Times New Roman" pitchFamily="18" charset="0"/>
                        </a:rPr>
                        <a:t>Ноябрь 2023</a:t>
                      </a:r>
                      <a:endParaRPr lang="ru-RU" sz="1000" dirty="0" smtClean="0">
                        <a:effectLst/>
                        <a:latin typeface="Times New Roman" pitchFamily="18" charset="0"/>
                        <a:ea typeface="Calibri" panose="020F0502020204030204" pitchFamily="34"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1,8</a:t>
                      </a:r>
                    </a:p>
                  </a:txBody>
                  <a:tcPr anchor="ctr"/>
                </a:tc>
                <a:tc>
                  <a:txBody>
                    <a:bodyPr/>
                    <a:lstStyle/>
                    <a:p>
                      <a:pPr algn="l" fontAlgn="t"/>
                      <a:r>
                        <a:rPr lang="ru-RU" sz="1000" b="0" i="0" u="none" strike="noStrike" dirty="0">
                          <a:latin typeface="Times New Roman"/>
                        </a:rPr>
                        <a:t>Доля приоритетных объектов, доступных для инвалидов и других </a:t>
                      </a:r>
                      <a:r>
                        <a:rPr lang="ru-RU" sz="1000" b="0" i="0" u="none" strike="noStrike" dirty="0" err="1">
                          <a:latin typeface="Times New Roman"/>
                        </a:rPr>
                        <a:t>маломобильных</a:t>
                      </a:r>
                      <a:r>
                        <a:rPr lang="ru-RU" sz="1000" b="0" i="0" u="none" strike="noStrike" dirty="0">
                          <a:latin typeface="Times New Roman"/>
                        </a:rPr>
                        <a:t> групп населения в сфере культуры и дополнительного образования сферы культуры, в общем количестве приоритетных объектов в сфере культуры и дополнительного образования сферы культуры в Московской </a:t>
                      </a:r>
                      <a:r>
                        <a:rPr lang="ru-RU" sz="1000" b="0" i="0" u="none" strike="noStrike" dirty="0" smtClean="0">
                          <a:latin typeface="Times New Roman"/>
                        </a:rPr>
                        <a:t>области  - 63,6%</a:t>
                      </a:r>
                      <a:endParaRPr lang="ru-RU" sz="1000" b="0" i="0" u="none" strike="noStrike" dirty="0">
                        <a:latin typeface="Times New Roman"/>
                      </a:endParaRPr>
                    </a:p>
                  </a:txBody>
                  <a:tcPr marL="9525" marR="9525" marT="9525" marB="0" anchor="ctr"/>
                </a:tc>
              </a:tr>
            </a:tbl>
          </a:graphicData>
        </a:graphic>
      </p:graphicFrame>
      <p:sp>
        <p:nvSpPr>
          <p:cNvPr id="10" name="Номер слайда 9"/>
          <p:cNvSpPr>
            <a:spLocks noGrp="1"/>
          </p:cNvSpPr>
          <p:nvPr>
            <p:ph type="sldNum" sz="quarter" idx="12"/>
          </p:nvPr>
        </p:nvSpPr>
        <p:spPr/>
        <p:txBody>
          <a:bodyPr/>
          <a:lstStyle/>
          <a:p>
            <a:fld id="{8A4431D5-1B33-458B-8AFD-CECCB0FA18CB}" type="slidenum">
              <a:rPr lang="ru-RU" smtClean="0"/>
              <a:pPr/>
              <a:t>58</a:t>
            </a:fld>
            <a:endParaRPr kumimoji="0"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902824" cy="838200"/>
          </a:xfrm>
        </p:spPr>
        <p:txBody>
          <a:bodyPr>
            <a:normAutofit/>
          </a:bodyPr>
          <a:lstStyle/>
          <a:p>
            <a:pPr algn="ctr"/>
            <a:r>
              <a:rPr lang="ru-RU" sz="2000" cap="none" dirty="0" smtClean="0">
                <a:ln w="12700">
                  <a:solidFill>
                    <a:schemeClr val="tx2">
                      <a:satMod val="155000"/>
                    </a:schemeClr>
                  </a:solidFill>
                  <a:prstDash val="solid"/>
                </a:ln>
                <a:effectLst/>
              </a:rPr>
              <a:t>Информация об общественно-значимых проектах, реализованных на территории г.о.Электросталь в 2023 году</a:t>
            </a:r>
            <a:endParaRPr lang="ru-RU" sz="2000" cap="none" dirty="0">
              <a:ln w="12700">
                <a:solidFill>
                  <a:schemeClr val="tx2">
                    <a:satMod val="155000"/>
                  </a:schemeClr>
                </a:solidFill>
                <a:prstDash val="solid"/>
              </a:ln>
              <a:effectLst/>
            </a:endParaRPr>
          </a:p>
        </p:txBody>
      </p:sp>
      <p:sp>
        <p:nvSpPr>
          <p:cNvPr id="10" name="Номер слайда 9"/>
          <p:cNvSpPr>
            <a:spLocks noGrp="1"/>
          </p:cNvSpPr>
          <p:nvPr>
            <p:ph type="sldNum" sz="quarter" idx="12"/>
          </p:nvPr>
        </p:nvSpPr>
        <p:spPr/>
        <p:txBody>
          <a:bodyPr/>
          <a:lstStyle/>
          <a:p>
            <a:fld id="{8A4431D5-1B33-458B-8AFD-CECCB0FA18CB}" type="slidenum">
              <a:rPr lang="ru-RU" smtClean="0"/>
              <a:pPr/>
              <a:t>59</a:t>
            </a:fld>
            <a:endParaRPr kumimoji="0" lang="ru-RU" dirty="0"/>
          </a:p>
        </p:txBody>
      </p:sp>
      <p:pic>
        <p:nvPicPr>
          <p:cNvPr id="1026" name="Picture 2"/>
          <p:cNvPicPr>
            <a:picLocks noChangeAspect="1" noChangeArrowheads="1"/>
          </p:cNvPicPr>
          <p:nvPr/>
        </p:nvPicPr>
        <p:blipFill>
          <a:blip r:embed="rId3"/>
          <a:srcRect/>
          <a:stretch>
            <a:fillRect/>
          </a:stretch>
        </p:blipFill>
        <p:spPr bwMode="auto">
          <a:xfrm>
            <a:off x="5580112" y="4168654"/>
            <a:ext cx="3312368" cy="2411954"/>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251520" y="4149080"/>
            <a:ext cx="3330236" cy="2448272"/>
          </a:xfrm>
          <a:prstGeom prst="rect">
            <a:avLst/>
          </a:prstGeom>
          <a:noFill/>
          <a:ln w="9525">
            <a:noFill/>
            <a:miter lim="800000"/>
            <a:headEnd/>
            <a:tailEnd/>
          </a:ln>
        </p:spPr>
      </p:pic>
      <p:pic>
        <p:nvPicPr>
          <p:cNvPr id="4" name="Picture 3" descr="C:\Users\Геннадий\Downloads\привокзалка.jpg"/>
          <p:cNvPicPr>
            <a:picLocks noChangeAspect="1" noChangeArrowheads="1"/>
          </p:cNvPicPr>
          <p:nvPr/>
        </p:nvPicPr>
        <p:blipFill>
          <a:blip r:embed="rId5"/>
          <a:srcRect/>
          <a:stretch>
            <a:fillRect/>
          </a:stretch>
        </p:blipFill>
        <p:spPr bwMode="auto">
          <a:xfrm>
            <a:off x="5508104" y="1196752"/>
            <a:ext cx="3384884" cy="2256590"/>
          </a:xfrm>
          <a:prstGeom prst="rect">
            <a:avLst/>
          </a:prstGeom>
          <a:noFill/>
        </p:spPr>
      </p:pic>
      <p:pic>
        <p:nvPicPr>
          <p:cNvPr id="86018" name="Picture 2" descr="В Электростали благоустроили сквер перед МФЦ"/>
          <p:cNvPicPr>
            <a:picLocks noChangeAspect="1" noChangeArrowheads="1"/>
          </p:cNvPicPr>
          <p:nvPr/>
        </p:nvPicPr>
        <p:blipFill>
          <a:blip r:embed="rId6"/>
          <a:srcRect/>
          <a:stretch>
            <a:fillRect/>
          </a:stretch>
        </p:blipFill>
        <p:spPr bwMode="auto">
          <a:xfrm>
            <a:off x="251520" y="1196752"/>
            <a:ext cx="3528392" cy="2352261"/>
          </a:xfrm>
          <a:prstGeom prst="rect">
            <a:avLst/>
          </a:prstGeom>
          <a:noFill/>
        </p:spPr>
      </p:pic>
      <p:sp>
        <p:nvSpPr>
          <p:cNvPr id="86020" name="AutoShape 4" descr="Площадь перед Дворцом спорта «Кристалл» благоустроили в Электростали | 36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6022" name="Picture 6" descr="Газета Восточный Экспресс Ногинск Электросталь » Открылся парк «Авангард»"/>
          <p:cNvPicPr>
            <a:picLocks noChangeAspect="1" noChangeArrowheads="1"/>
          </p:cNvPicPr>
          <p:nvPr/>
        </p:nvPicPr>
        <p:blipFill>
          <a:blip r:embed="rId7"/>
          <a:srcRect/>
          <a:stretch>
            <a:fillRect/>
          </a:stretch>
        </p:blipFill>
        <p:spPr bwMode="auto">
          <a:xfrm>
            <a:off x="2771800" y="4625952"/>
            <a:ext cx="3384376" cy="1971400"/>
          </a:xfrm>
          <a:prstGeom prst="rect">
            <a:avLst/>
          </a:prstGeom>
          <a:noFill/>
        </p:spPr>
      </p:pic>
      <p:pic>
        <p:nvPicPr>
          <p:cNvPr id="86026" name="Picture 10" descr="🥳 Вчерашний вечер выдался ярким и радостным — в Электростали открылся парк  «Авангард»! Жители долго этого.. | ВКонтакте"/>
          <p:cNvPicPr>
            <a:picLocks noChangeAspect="1" noChangeArrowheads="1"/>
          </p:cNvPicPr>
          <p:nvPr/>
        </p:nvPicPr>
        <p:blipFill>
          <a:blip r:embed="rId8"/>
          <a:srcRect/>
          <a:stretch>
            <a:fillRect/>
          </a:stretch>
        </p:blipFill>
        <p:spPr bwMode="auto">
          <a:xfrm>
            <a:off x="2699792" y="1196752"/>
            <a:ext cx="3312368" cy="331236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Александр\Downloads\ччччч.png"/>
          <p:cNvPicPr>
            <a:picLocks noChangeAspect="1" noChangeArrowheads="1"/>
          </p:cNvPicPr>
          <p:nvPr/>
        </p:nvPicPr>
        <p:blipFill>
          <a:blip r:embed="rId2"/>
          <a:srcRect/>
          <a:stretch>
            <a:fillRect/>
          </a:stretch>
        </p:blipFill>
        <p:spPr bwMode="auto">
          <a:xfrm>
            <a:off x="7380312" y="4077072"/>
            <a:ext cx="2142526" cy="2951138"/>
          </a:xfrm>
          <a:prstGeom prst="rect">
            <a:avLst/>
          </a:prstGeom>
          <a:noFill/>
        </p:spPr>
      </p:pic>
      <p:pic>
        <p:nvPicPr>
          <p:cNvPr id="1027" name="Picture 3" descr="C:\Users\Александр\Downloads\85ce853eeaf9151ec1e2fc6af271037d.png"/>
          <p:cNvPicPr>
            <a:picLocks noChangeAspect="1" noChangeArrowheads="1"/>
          </p:cNvPicPr>
          <p:nvPr/>
        </p:nvPicPr>
        <p:blipFill>
          <a:blip r:embed="rId3"/>
          <a:srcRect/>
          <a:stretch>
            <a:fillRect/>
          </a:stretch>
        </p:blipFill>
        <p:spPr bwMode="auto">
          <a:xfrm>
            <a:off x="-324544" y="0"/>
            <a:ext cx="2757686" cy="2757686"/>
          </a:xfrm>
          <a:prstGeom prst="rect">
            <a:avLst/>
          </a:prstGeom>
          <a:noFill/>
        </p:spPr>
      </p:pic>
      <p:sp>
        <p:nvSpPr>
          <p:cNvPr id="2" name="Заголовок 1"/>
          <p:cNvSpPr>
            <a:spLocks noGrp="1"/>
          </p:cNvSpPr>
          <p:nvPr>
            <p:ph type="title"/>
          </p:nvPr>
        </p:nvSpPr>
        <p:spPr>
          <a:xfrm>
            <a:off x="467544" y="188640"/>
            <a:ext cx="7848600" cy="850106"/>
          </a:xfrm>
        </p:spPr>
        <p:txBody>
          <a:bodyPr/>
          <a:lstStyle/>
          <a:p>
            <a:pPr algn="ctr"/>
            <a:r>
              <a:rPr lang="ru-RU"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Коротко о бюджете</a:t>
            </a:r>
            <a:endParaRPr lang="ru-RU"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395536" y="1556792"/>
            <a:ext cx="7848600" cy="5112568"/>
          </a:xfrm>
        </p:spPr>
        <p:txBody>
          <a:bodyPr>
            <a:normAutofit/>
          </a:bodyPr>
          <a:lstStyle/>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Доходы бюджета</a:t>
            </a:r>
            <a:r>
              <a:rPr lang="ru-RU"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p>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Дотации</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 межбюджетные трансферты, предоставляемые на безвозмездной и безвозвратной основе без установления направлений их использования. </a:t>
            </a:r>
          </a:p>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Иные межбюджетные трансферты</a:t>
            </a:r>
            <a:r>
              <a:rPr lang="ru-RU" sz="1400" b="1" dirty="0" smtClean="0"/>
              <a:t> </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это целевые трансферты, представление на осуществление части полномочий по решению вопросов регионального (местного) значения в соответствии с заключенными соглашениями. </a:t>
            </a:r>
          </a:p>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Субсидии</a:t>
            </a:r>
            <a:r>
              <a:rPr lang="ru-RU" sz="1400" b="1" dirty="0" smtClean="0"/>
              <a:t> </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межбюджетные трансферты, предоставляемые в целях </a:t>
            </a:r>
            <a:r>
              <a:rPr lang="ru-RU" sz="1400" b="1" spc="300" dirty="0" err="1"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софинансирования</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расходных обязательств, возникающих при выполнении полномочий органов местного самоуправления.</a:t>
            </a:r>
          </a:p>
          <a:p>
            <a:pPr algn="just">
              <a:buFont typeface="Wingdings" pitchFamily="2" charset="2"/>
              <a:buChar char="q"/>
            </a:pPr>
            <a:r>
              <a:rPr lang="ru-RU" sz="1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Расходы бюджета</a:t>
            </a:r>
            <a:r>
              <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 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p>
          <a:p>
            <a:pPr algn="just">
              <a:buFont typeface="Wingdings" pitchFamily="2" charset="2"/>
              <a:buChar char="q"/>
            </a:pPr>
            <a:endParaRPr lang="ru-RU" sz="1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
        <p:nvSpPr>
          <p:cNvPr id="11" name="Номер слайда 10"/>
          <p:cNvSpPr>
            <a:spLocks noGrp="1"/>
          </p:cNvSpPr>
          <p:nvPr>
            <p:ph type="sldNum" sz="quarter" idx="12"/>
          </p:nvPr>
        </p:nvSpPr>
        <p:spPr/>
        <p:txBody>
          <a:bodyPr/>
          <a:lstStyle/>
          <a:p>
            <a:fld id="{8A4431D5-1B33-458B-8AFD-CECCB0FA18CB}" type="slidenum">
              <a:rPr lang="ru-RU" smtClean="0"/>
              <a:pPr/>
              <a:t>6</a:t>
            </a:fld>
            <a:endParaRPr kumimoji="0" lang="ru-RU"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688" y="188640"/>
            <a:ext cx="8686800" cy="838200"/>
          </a:xfrm>
        </p:spPr>
        <p:txBody>
          <a:bodyPr>
            <a:noAutofit/>
          </a:bodyPr>
          <a:lstStyle/>
          <a:p>
            <a:pPr algn="ctr"/>
            <a:r>
              <a:rPr lang="ru-RU" sz="2400" b="1" cap="none" dirty="0" smtClean="0">
                <a:ln w="12700">
                  <a:solidFill>
                    <a:schemeClr val="tx2">
                      <a:satMod val="155000"/>
                    </a:schemeClr>
                  </a:solidFill>
                  <a:prstDash val="solid"/>
                </a:ln>
                <a:effectLst/>
              </a:rPr>
              <a:t>"Бюджет для граждан" подготовлен Финансовым управлением Администрации г.о. Электросталь Московской области </a:t>
            </a:r>
            <a:endParaRPr lang="ru-RU" sz="2400" b="1" cap="none" dirty="0">
              <a:ln w="12700">
                <a:solidFill>
                  <a:schemeClr val="tx2">
                    <a:satMod val="155000"/>
                  </a:schemeClr>
                </a:solidFill>
                <a:prstDash val="solid"/>
              </a:ln>
              <a:effectLst/>
            </a:endParaRPr>
          </a:p>
        </p:txBody>
      </p:sp>
      <p:sp>
        <p:nvSpPr>
          <p:cNvPr id="3" name="Содержимое 2"/>
          <p:cNvSpPr>
            <a:spLocks noGrp="1"/>
          </p:cNvSpPr>
          <p:nvPr>
            <p:ph idx="1"/>
          </p:nvPr>
        </p:nvSpPr>
        <p:spPr>
          <a:xfrm>
            <a:off x="251520" y="1124744"/>
            <a:ext cx="8496944" cy="4853135"/>
          </a:xfrm>
        </p:spPr>
        <p:txBody>
          <a:bodyPr>
            <a:normAutofit/>
          </a:bodyPr>
          <a:lstStyle/>
          <a:p>
            <a:pPr marL="3175" indent="-3175">
              <a:buNone/>
            </a:pPr>
            <a:r>
              <a:rPr lang="ru-RU" sz="1400" dirty="0" smtClean="0">
                <a:latin typeface="Times New Roman" pitchFamily="18" charset="0"/>
                <a:cs typeface="Times New Roman" pitchFamily="18" charset="0"/>
              </a:rPr>
              <a:t>	Мы надеемся, что представленная информация оказалась для Вас полезной и интересной. Свои вопросы и предложения Вы можете направить в Финансовое управление Администрации городского округа Электросталь Московской области : </a:t>
            </a:r>
          </a:p>
          <a:p>
            <a:pPr>
              <a:buFont typeface="Wingdings" pitchFamily="2" charset="2"/>
              <a:buChar char="Ø"/>
            </a:pPr>
            <a:r>
              <a:rPr lang="ru-RU" sz="1400" dirty="0" smtClean="0">
                <a:latin typeface="Times New Roman" pitchFamily="18" charset="0"/>
                <a:cs typeface="Times New Roman" pitchFamily="18" charset="0"/>
              </a:rPr>
              <a:t>по телефону: 8 (49657) 1-99-40</a:t>
            </a:r>
          </a:p>
          <a:p>
            <a:pPr>
              <a:buFont typeface="Wingdings" pitchFamily="2" charset="2"/>
              <a:buChar char="Ø"/>
            </a:pPr>
            <a:r>
              <a:rPr lang="ru-RU" sz="1400" dirty="0" smtClean="0">
                <a:latin typeface="Times New Roman" pitchFamily="18" charset="0"/>
                <a:cs typeface="Times New Roman" pitchFamily="18" charset="0"/>
              </a:rPr>
              <a:t>письмом по почте (144012, г. Электросталь, ул. Мира, 5, Финансовое управление</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a:t>
            </a:r>
          </a:p>
          <a:p>
            <a:pPr>
              <a:buFont typeface="Wingdings" pitchFamily="2" charset="2"/>
              <a:buChar char="Ø"/>
            </a:pPr>
            <a:r>
              <a:rPr lang="ru-RU" sz="1400" dirty="0" smtClean="0">
                <a:latin typeface="Times New Roman" pitchFamily="18" charset="0"/>
                <a:cs typeface="Times New Roman" pitchFamily="18" charset="0"/>
              </a:rPr>
              <a:t>на электронный адрес: </a:t>
            </a:r>
            <a:r>
              <a:rPr lang="en-US" sz="1400" dirty="0" smtClean="0">
                <a:latin typeface="Times New Roman" pitchFamily="18" charset="0"/>
                <a:cs typeface="Times New Roman" pitchFamily="18" charset="0"/>
                <a:hlinkClick r:id="rId2"/>
              </a:rPr>
              <a:t>finupel@gmail.com</a:t>
            </a:r>
            <a:endParaRPr lang="ru-RU" sz="1400" dirty="0" smtClean="0">
              <a:latin typeface="Times New Roman" pitchFamily="18" charset="0"/>
              <a:cs typeface="Times New Roman" pitchFamily="18" charset="0"/>
            </a:endParaRPr>
          </a:p>
          <a:p>
            <a:pPr marL="358775" indent="0">
              <a:buNone/>
            </a:pPr>
            <a:r>
              <a:rPr lang="ru-RU" sz="1400" dirty="0" smtClean="0">
                <a:latin typeface="Times New Roman" pitchFamily="18" charset="0"/>
                <a:cs typeface="Times New Roman" pitchFamily="18" charset="0"/>
              </a:rPr>
              <a:t>График работы Финансового управления Администрации городского округа Электросталь Московской области:     	</a:t>
            </a:r>
            <a:r>
              <a:rPr lang="ru-RU" sz="1400" dirty="0" err="1" smtClean="0">
                <a:latin typeface="Times New Roman" pitchFamily="18" charset="0"/>
                <a:cs typeface="Times New Roman" pitchFamily="18" charset="0"/>
              </a:rPr>
              <a:t>пн-чт</a:t>
            </a:r>
            <a:r>
              <a:rPr lang="ru-RU" sz="1400" dirty="0" smtClean="0">
                <a:latin typeface="Times New Roman" pitchFamily="18" charset="0"/>
                <a:cs typeface="Times New Roman" pitchFamily="18" charset="0"/>
              </a:rPr>
              <a:t> с 8-45 до 18-00,     </a:t>
            </a:r>
          </a:p>
          <a:p>
            <a:pPr marL="358775" indent="0">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пт</a:t>
            </a:r>
            <a:r>
              <a:rPr lang="ru-RU" sz="1400" dirty="0" smtClean="0">
                <a:latin typeface="Times New Roman" pitchFamily="18" charset="0"/>
                <a:cs typeface="Times New Roman" pitchFamily="18" charset="0"/>
              </a:rPr>
              <a:t> с 8-45 до 16-45.</a:t>
            </a:r>
          </a:p>
          <a:p>
            <a:pPr marL="358775" indent="0">
              <a:buNone/>
            </a:pPr>
            <a:r>
              <a:rPr lang="ru-RU" sz="1400" dirty="0" smtClean="0">
                <a:latin typeface="Times New Roman" pitchFamily="18" charset="0"/>
                <a:cs typeface="Times New Roman" pitchFamily="18" charset="0"/>
              </a:rPr>
              <a:t>Прием граждан начальником управления осуществляется один раз в месяц - каждый четвертый понедельник с 10:00 до 12:00 без записи.</a:t>
            </a:r>
          </a:p>
          <a:p>
            <a:endParaRPr lang="ru-RU" sz="2000" dirty="0">
              <a:latin typeface="Times New Roman" pitchFamily="18" charset="0"/>
              <a:cs typeface="Times New Roman" pitchFamily="18" charset="0"/>
            </a:endParaRPr>
          </a:p>
        </p:txBody>
      </p:sp>
      <p:pic>
        <p:nvPicPr>
          <p:cNvPr id="3075" name="Picture 3" descr="C:\Users\Александр\Desktop\карта.bmp"/>
          <p:cNvPicPr>
            <a:picLocks noChangeAspect="1" noChangeArrowheads="1"/>
          </p:cNvPicPr>
          <p:nvPr/>
        </p:nvPicPr>
        <p:blipFill>
          <a:blip r:embed="rId3"/>
          <a:srcRect/>
          <a:stretch>
            <a:fillRect/>
          </a:stretch>
        </p:blipFill>
        <p:spPr bwMode="auto">
          <a:xfrm>
            <a:off x="395536" y="3861048"/>
            <a:ext cx="3908945" cy="2808312"/>
          </a:xfrm>
          <a:prstGeom prst="rect">
            <a:avLst/>
          </a:prstGeom>
          <a:noFill/>
        </p:spPr>
      </p:pic>
      <p:pic>
        <p:nvPicPr>
          <p:cNvPr id="3074" name="Picture 2" descr="C:\Users\Александр\Downloads\100_20081026160412.jpg"/>
          <p:cNvPicPr>
            <a:picLocks noChangeAspect="1" noChangeArrowheads="1"/>
          </p:cNvPicPr>
          <p:nvPr/>
        </p:nvPicPr>
        <p:blipFill>
          <a:blip r:embed="rId4"/>
          <a:srcRect/>
          <a:stretch>
            <a:fillRect/>
          </a:stretch>
        </p:blipFill>
        <p:spPr bwMode="auto">
          <a:xfrm>
            <a:off x="4860032" y="3861048"/>
            <a:ext cx="3904444" cy="2808312"/>
          </a:xfrm>
          <a:prstGeom prst="rect">
            <a:avLst/>
          </a:prstGeom>
          <a:noFill/>
        </p:spPr>
      </p:pic>
      <p:sp>
        <p:nvSpPr>
          <p:cNvPr id="11" name="Номер слайда 10"/>
          <p:cNvSpPr>
            <a:spLocks noGrp="1"/>
          </p:cNvSpPr>
          <p:nvPr>
            <p:ph type="sldNum" sz="quarter" idx="12"/>
          </p:nvPr>
        </p:nvSpPr>
        <p:spPr>
          <a:xfrm>
            <a:off x="8349552" y="6566488"/>
            <a:ext cx="758952" cy="246888"/>
          </a:xfrm>
        </p:spPr>
        <p:txBody>
          <a:bodyPr/>
          <a:lstStyle/>
          <a:p>
            <a:fld id="{8A4431D5-1B33-458B-8AFD-CECCB0FA18CB}" type="slidenum">
              <a:rPr lang="ru-RU" smtClean="0"/>
              <a:pPr/>
              <a:t>60</a:t>
            </a:fld>
            <a:endParaRPr kumimoji="0" lang="ru-RU"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rmAutofit/>
          </a:bodyPr>
          <a:lstStyle/>
          <a:p>
            <a:pPr algn="ctr"/>
            <a:r>
              <a:rPr lang="ru-RU" sz="32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Участие граждан в бюджетном процессе</a:t>
            </a:r>
            <a:endParaRPr lang="ru-RU" sz="32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4" name="Схема 3"/>
          <p:cNvGraphicFramePr/>
          <p:nvPr/>
        </p:nvGraphicFramePr>
        <p:xfrm>
          <a:off x="-396552" y="1700808"/>
          <a:ext cx="48600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descr="C:\Users\Александр\Downloads\sitting_man_PNG11472.png"/>
          <p:cNvPicPr>
            <a:picLocks noChangeAspect="1" noChangeArrowheads="1"/>
          </p:cNvPicPr>
          <p:nvPr/>
        </p:nvPicPr>
        <p:blipFill>
          <a:blip r:embed="rId7"/>
          <a:srcRect/>
          <a:stretch>
            <a:fillRect/>
          </a:stretch>
        </p:blipFill>
        <p:spPr bwMode="auto">
          <a:xfrm>
            <a:off x="3419872" y="1628800"/>
            <a:ext cx="2880320" cy="3708888"/>
          </a:xfrm>
          <a:prstGeom prst="rect">
            <a:avLst/>
          </a:prstGeom>
          <a:noFill/>
        </p:spPr>
      </p:pic>
      <p:sp>
        <p:nvSpPr>
          <p:cNvPr id="7" name="Выгнутая вверх стрелка 6"/>
          <p:cNvSpPr/>
          <p:nvPr/>
        </p:nvSpPr>
        <p:spPr>
          <a:xfrm>
            <a:off x="5508104" y="1484784"/>
            <a:ext cx="2088232" cy="936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TextBox 7"/>
          <p:cNvSpPr txBox="1"/>
          <p:nvPr/>
        </p:nvSpPr>
        <p:spPr>
          <a:xfrm>
            <a:off x="5364088" y="1700808"/>
            <a:ext cx="2232248" cy="523220"/>
          </a:xfrm>
          <a:prstGeom prst="rect">
            <a:avLst/>
          </a:prstGeom>
          <a:noFill/>
        </p:spPr>
        <p:txBody>
          <a:bodyPr wrap="square" rtlCol="0">
            <a:spAutoFit/>
          </a:bodyPr>
          <a:lstStyle/>
          <a:p>
            <a:pPr algn="ctr"/>
            <a:r>
              <a:rPr lang="ru-RU" sz="1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Налогоплательщик формирует бюджет</a:t>
            </a:r>
            <a:endParaRPr lang="ru-RU" sz="1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2052" name="Picture 4" descr="C:\Users\Александр\Downloads\subeindice.gif"/>
          <p:cNvPicPr>
            <a:picLocks noChangeAspect="1" noChangeArrowheads="1"/>
          </p:cNvPicPr>
          <p:nvPr/>
        </p:nvPicPr>
        <p:blipFill>
          <a:blip r:embed="rId8"/>
          <a:srcRect/>
          <a:stretch>
            <a:fillRect/>
          </a:stretch>
        </p:blipFill>
        <p:spPr bwMode="auto">
          <a:xfrm>
            <a:off x="6983760" y="2564904"/>
            <a:ext cx="2160240" cy="2349394"/>
          </a:xfrm>
          <a:prstGeom prst="rect">
            <a:avLst/>
          </a:prstGeom>
          <a:noFill/>
        </p:spPr>
      </p:pic>
      <p:sp>
        <p:nvSpPr>
          <p:cNvPr id="10" name="Выгнутая вверх стрелка 9"/>
          <p:cNvSpPr/>
          <p:nvPr/>
        </p:nvSpPr>
        <p:spPr>
          <a:xfrm rot="10800000">
            <a:off x="5508104" y="5013176"/>
            <a:ext cx="2088232" cy="936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TextBox 10"/>
          <p:cNvSpPr txBox="1"/>
          <p:nvPr/>
        </p:nvSpPr>
        <p:spPr>
          <a:xfrm>
            <a:off x="5580112" y="5301208"/>
            <a:ext cx="2160240" cy="523220"/>
          </a:xfrm>
          <a:prstGeom prst="rect">
            <a:avLst/>
          </a:prstGeom>
          <a:noFill/>
        </p:spPr>
        <p:txBody>
          <a:bodyPr wrap="square" rtlCol="0">
            <a:spAutoFit/>
          </a:bodyPr>
          <a:lstStyle/>
          <a:p>
            <a:pPr algn="ctr"/>
            <a:r>
              <a:rPr lang="ru-RU" sz="1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Налогоплательщик получает услуги</a:t>
            </a:r>
            <a:endParaRPr lang="ru-RU" sz="1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2" name="Двойная стрелка влево/вправо 11"/>
          <p:cNvSpPr/>
          <p:nvPr/>
        </p:nvSpPr>
        <p:spPr>
          <a:xfrm>
            <a:off x="5594706" y="2852936"/>
            <a:ext cx="1929622" cy="13610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5508104" y="3212976"/>
            <a:ext cx="2160240" cy="523220"/>
          </a:xfrm>
          <a:prstGeom prst="rect">
            <a:avLst/>
          </a:prstGeom>
          <a:noFill/>
        </p:spPr>
        <p:txBody>
          <a:bodyPr wrap="square" rtlCol="0">
            <a:spAutoFit/>
          </a:bodyPr>
          <a:lstStyle/>
          <a:p>
            <a:pPr algn="ctr"/>
            <a:r>
              <a:rPr lang="ru-RU" sz="1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Налогоплательщик осуществляет контроль</a:t>
            </a:r>
            <a:endParaRPr lang="ru-RU" sz="1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9" name="Номер слайда 18"/>
          <p:cNvSpPr>
            <a:spLocks noGrp="1"/>
          </p:cNvSpPr>
          <p:nvPr>
            <p:ph type="sldNum" sz="quarter" idx="12"/>
          </p:nvPr>
        </p:nvSpPr>
        <p:spPr/>
        <p:txBody>
          <a:bodyPr/>
          <a:lstStyle/>
          <a:p>
            <a:fld id="{8A4431D5-1B33-458B-8AFD-CECCB0FA18CB}" type="slidenum">
              <a:rPr lang="ru-RU" smtClean="0"/>
              <a:pPr/>
              <a:t>7</a:t>
            </a:fld>
            <a:endParaRPr kumimoji="0" lang="ru-RU"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848600" cy="850106"/>
          </a:xfrm>
        </p:spPr>
        <p:txBody>
          <a:bodyPr>
            <a:noAutofit/>
          </a:bodyPr>
          <a:lstStyle/>
          <a:p>
            <a:pPr algn="ctr"/>
            <a:r>
              <a:rPr lang="ru-RU" sz="28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Обеспечение открытости и прозрачности бюджетного процесса</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 name="Содержимое 2"/>
          <p:cNvSpPr txBox="1">
            <a:spLocks/>
          </p:cNvSpPr>
          <p:nvPr/>
        </p:nvSpPr>
        <p:spPr>
          <a:xfrm>
            <a:off x="107504" y="1340768"/>
            <a:ext cx="8928992" cy="4896544"/>
          </a:xfrm>
          <a:prstGeom prst="rect">
            <a:avLst/>
          </a:prstGeom>
        </p:spPr>
        <p:txBody>
          <a:bodyPr vert="horz">
            <a:noAutofit/>
          </a:bodyPr>
          <a:lstStyle/>
          <a:p>
            <a:pPr marL="342900" marR="0" lvl="0" indent="-342900"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r>
              <a:rPr kumimoji="0" lang="ru-RU" sz="2600" b="1" i="0" u="none" strike="noStrike" kern="1200" normalizeH="0" baseline="0" noProof="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n-lt"/>
                <a:ea typeface="+mn-ea"/>
                <a:cs typeface="+mn-cs"/>
              </a:rPr>
              <a:t>Общедоступные публичные материалы о проекте бюджета и ежемесячные отчеты о его исполнении;</a:t>
            </a:r>
          </a:p>
          <a:p>
            <a:pPr marL="342900" marR="0" lvl="0" indent="-342900"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r>
              <a:rPr kumimoji="0" lang="ru-RU" sz="2600" b="1" i="0" u="none" strike="noStrike" kern="1200" normalizeH="0" baseline="0" noProof="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n-lt"/>
                <a:ea typeface="+mn-ea"/>
                <a:cs typeface="+mn-cs"/>
              </a:rPr>
              <a:t>Информация о показателях бюджета в общедоступной форме "Бюджет для граждан";</a:t>
            </a:r>
          </a:p>
          <a:p>
            <a:pPr marL="342900" marR="0" lvl="0" indent="-342900"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r>
              <a:rPr kumimoji="0" lang="ru-RU" sz="2600" b="1" i="0" u="none" strike="noStrike" kern="1200" normalizeH="0" baseline="0" noProof="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n-lt"/>
                <a:ea typeface="+mn-ea"/>
                <a:cs typeface="+mn-cs"/>
              </a:rPr>
              <a:t>Проведение </a:t>
            </a:r>
            <a:r>
              <a:rPr kumimoji="0" lang="ru-RU" sz="2600" b="1" i="0" u="none" strike="noStrike" kern="1200" normalizeH="0" baseline="0" noProof="0"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n-lt"/>
                <a:ea typeface="+mn-ea"/>
                <a:cs typeface="+mn-cs"/>
              </a:rPr>
              <a:t>антикоррупционной</a:t>
            </a:r>
            <a:r>
              <a:rPr kumimoji="0" lang="ru-RU" sz="2600" b="1" i="0" u="none" strike="noStrike" kern="1200" normalizeH="0" baseline="0" noProof="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n-lt"/>
                <a:ea typeface="+mn-ea"/>
                <a:cs typeface="+mn-cs"/>
              </a:rPr>
              <a:t> экспертизы нормативно-правовых актов;</a:t>
            </a:r>
          </a:p>
          <a:p>
            <a:pPr marL="342900" marR="0" lvl="0" indent="-342900"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r>
              <a:rPr kumimoji="0" lang="ru-RU" sz="2600" b="1" i="0" u="none" strike="noStrike" kern="1200" normalizeH="0" baseline="0" noProof="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n-lt"/>
                <a:ea typeface="+mn-ea"/>
                <a:cs typeface="+mn-cs"/>
              </a:rPr>
              <a:t>Проведение публичных слушаний по проекту бюджета и по принятию отчета об исполнении бюджета;</a:t>
            </a:r>
          </a:p>
          <a:p>
            <a:pPr marL="342900" marR="0" lvl="0" indent="-342900"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r>
              <a:rPr kumimoji="0" lang="ru-RU" sz="2600" b="1" i="0" u="none" strike="noStrike" kern="1200" normalizeH="0" baseline="0" noProof="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n-lt"/>
                <a:ea typeface="+mn-ea"/>
                <a:cs typeface="+mn-cs"/>
              </a:rPr>
              <a:t>Общественный контроль;</a:t>
            </a:r>
          </a:p>
          <a:p>
            <a:pPr marL="342900" marR="0" lvl="0" indent="-342900"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r>
              <a:rPr kumimoji="0" lang="ru-RU" sz="2600" b="1" i="0" u="none" strike="noStrike" kern="1200" normalizeH="0" baseline="0" noProof="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n-lt"/>
                <a:ea typeface="+mn-ea"/>
                <a:cs typeface="+mn-cs"/>
              </a:rPr>
              <a:t>Проведение контрольных мероприятий контролирующими органами.</a:t>
            </a:r>
            <a:endParaRPr kumimoji="0" lang="ru-RU" sz="2600" b="1" i="0" u="none" strike="noStrike" kern="1200" normalizeH="0" baseline="0" noProof="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n-lt"/>
              <a:ea typeface="+mn-ea"/>
              <a:cs typeface="+mn-cs"/>
            </a:endParaRPr>
          </a:p>
        </p:txBody>
      </p:sp>
      <p:sp>
        <p:nvSpPr>
          <p:cNvPr id="10" name="Номер слайда 9"/>
          <p:cNvSpPr>
            <a:spLocks noGrp="1"/>
          </p:cNvSpPr>
          <p:nvPr>
            <p:ph type="sldNum" sz="quarter" idx="12"/>
          </p:nvPr>
        </p:nvSpPr>
        <p:spPr/>
        <p:txBody>
          <a:bodyPr/>
          <a:lstStyle/>
          <a:p>
            <a:fld id="{8A4431D5-1B33-458B-8AFD-CECCB0FA18CB}" type="slidenum">
              <a:rPr lang="ru-RU" smtClean="0"/>
              <a:pPr/>
              <a:t>8</a:t>
            </a:fld>
            <a:endParaRPr kumimoji="0" lang="ru-RU"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838200"/>
          </a:xfrm>
        </p:spPr>
        <p:txBody>
          <a:bodyPr>
            <a:normAutofit/>
          </a:bodyPr>
          <a:lstStyle/>
          <a:p>
            <a:pPr algn="ctr"/>
            <a:r>
              <a:rPr lang="ru-RU" sz="2800" b="1" cap="none" dirty="0" smtClean="0">
                <a:ln w="12700">
                  <a:solidFill>
                    <a:schemeClr val="tx2">
                      <a:satMod val="155000"/>
                    </a:schemeClr>
                  </a:solidFill>
                  <a:prstDash val="solid"/>
                </a:ln>
                <a:effectLst>
                  <a:outerShdw blurRad="41275" dist="20320" dir="1800000" algn="tl" rotWithShape="0">
                    <a:srgbClr val="000000">
                      <a:alpha val="40000"/>
                    </a:srgbClr>
                  </a:outerShdw>
                </a:effectLst>
              </a:rPr>
              <a:t>Что нужно знать о бюджетной системе?</a:t>
            </a:r>
            <a:endParaRPr lang="ru-RU" sz="2800" b="1" cap="none"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7" name="Содержимое 6"/>
          <p:cNvGraphicFramePr>
            <a:graphicFrameLocks noGrp="1"/>
          </p:cNvGraphicFramePr>
          <p:nvPr>
            <p:ph idx="1"/>
          </p:nvPr>
        </p:nvGraphicFramePr>
        <p:xfrm>
          <a:off x="467544" y="2132856"/>
          <a:ext cx="8291264" cy="45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51520" y="1268760"/>
            <a:ext cx="8496944" cy="830997"/>
          </a:xfrm>
          <a:prstGeom prst="rect">
            <a:avLst/>
          </a:prstGeom>
          <a:noFill/>
        </p:spPr>
        <p:txBody>
          <a:bodyPr wrap="square" rtlCol="0">
            <a:spAutoFit/>
          </a:bodyPr>
          <a:lstStyle/>
          <a:p>
            <a:pPr algn="ctr"/>
            <a:r>
              <a:rPr lang="ru-RU" sz="2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К бюджетам бюджетной системы Российской Федерации относятся:</a:t>
            </a:r>
            <a:endParaRPr lang="ru-RU"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2" name="Номер слайда 11"/>
          <p:cNvSpPr>
            <a:spLocks noGrp="1"/>
          </p:cNvSpPr>
          <p:nvPr>
            <p:ph type="sldNum" sz="quarter" idx="12"/>
          </p:nvPr>
        </p:nvSpPr>
        <p:spPr>
          <a:xfrm>
            <a:off x="8239944" y="6329936"/>
            <a:ext cx="758952" cy="246888"/>
          </a:xfrm>
        </p:spPr>
        <p:txBody>
          <a:bodyPr/>
          <a:lstStyle/>
          <a:p>
            <a:fld id="{8A4431D5-1B33-458B-8AFD-CECCB0FA18CB}" type="slidenum">
              <a:rPr lang="ru-RU" smtClean="0"/>
              <a:pPr/>
              <a:t>9</a:t>
            </a:fld>
            <a:endParaRPr kumimoji="0"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1">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000000"/>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0</TotalTime>
  <Words>15259</Words>
  <Application>Microsoft Office PowerPoint</Application>
  <PresentationFormat>Экран (4:3)</PresentationFormat>
  <Paragraphs>3328</Paragraphs>
  <Slides>60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Трек</vt:lpstr>
      <vt:lpstr>Слайд 1</vt:lpstr>
      <vt:lpstr>Содержание</vt:lpstr>
      <vt:lpstr>Уважаемые жители городского округа Электросталь Московской области!</vt:lpstr>
      <vt:lpstr>Нормативная база формирования проекта отчета исполения бюджета городского округа Электросталь:</vt:lpstr>
      <vt:lpstr>Коротко о бюджете</vt:lpstr>
      <vt:lpstr>Коротко о бюджете</vt:lpstr>
      <vt:lpstr>Участие граждан в бюджетном процессе</vt:lpstr>
      <vt:lpstr>Обеспечение открытости и прозрачности бюджетного процесса</vt:lpstr>
      <vt:lpstr>Что нужно знать о бюджетной системе?</vt:lpstr>
      <vt:lpstr>Что нужно знать о бюджетном процессе в городском округе Электросталь?</vt:lpstr>
      <vt:lpstr>При формировании бюджета городского округа Электросталь на 2023 год учтены:</vt:lpstr>
      <vt:lpstr>Основные задачи и приоритеты бюджетной политики городского округа Электросталь</vt:lpstr>
      <vt:lpstr>Информация о выполнении основных показателей социально-экономического развития  городского округа Электросталь</vt:lpstr>
      <vt:lpstr>Муниципальные учреждения городского округа Электросталь Московской области</vt:lpstr>
      <vt:lpstr>Доходы и расходы бюджета</vt:lpstr>
      <vt:lpstr>Слайд 16</vt:lpstr>
      <vt:lpstr>Слайд 17</vt:lpstr>
      <vt:lpstr>Основные характеристики бюджета за период  2022 - 2026 г.г. </vt:lpstr>
      <vt:lpstr>Динамика налоговых и неналоговых доходов, а также межбюджетных трансфертов, поступающих в бюджет г.о.Электросталь  в 2022-2026 годах, млн. руб.</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Структура налоговых доходов бюджета городского округа на 2023 год, млн. руб., %.</vt:lpstr>
      <vt:lpstr>Структура неналоговых доходов бюджета городского округа на 2023 год, млн. руб., %.</vt:lpstr>
      <vt:lpstr>Мероприятия, нацеленные на мобилизацию доходов в бюджет городского округа</vt:lpstr>
      <vt:lpstr>Удельный объем налоговых и неналоговых доходов бюджета г.о.Электросталь в расчете на душу населения по сравнению с другими муниципальными образованиями Московской области *</vt:lpstr>
      <vt:lpstr>Расходы бюджета городского округа Электросталь за период  2022 -- 2026 годов.</vt:lpstr>
      <vt:lpstr>Информация о распределении ассигнований по разделам и подразделам классификации расходов бюджета г.о.Электросталь на 2023 год</vt:lpstr>
      <vt:lpstr>Информация о распределении ассигнований по разделам и подразделам классификации расходов бюджета г.о.Электросталь на 2023 год</vt:lpstr>
      <vt:lpstr>Слайд 40</vt:lpstr>
      <vt:lpstr>Информация о расходах бюджета с учетом интересов целевых групп пользователей</vt:lpstr>
      <vt:lpstr>Информация о расходах бюджета с учетом интересов целевых групп пользователей</vt:lpstr>
      <vt:lpstr>Информация о ставках и льготах по местным налогам</vt:lpstr>
      <vt:lpstr>Информация о налоговых льготах  и ставках налогов, и об оценке налоговых расходов в связи с предоставлением льгот, установленных представительными органами местного самоуправления</vt:lpstr>
      <vt:lpstr>Слайд 45</vt:lpstr>
      <vt:lpstr>Муниципальные программы городского округа Электросталь Московской области</vt:lpstr>
      <vt:lpstr>Информация о расходах бюджета городского округа Электросталь в разрезе муниципальных программ, млн.руб.</vt:lpstr>
      <vt:lpstr>Информация о расходах бюджета городского округа Электросталь в разрезе муниципальных программ, млн.руб.</vt:lpstr>
      <vt:lpstr>Информация о расходах бюджета городского округа Электросталь в разрезе муниципальных программ, млн.руб.</vt:lpstr>
      <vt:lpstr>Информация о расходах бюджета городского округа Электросталь в разрезе муниципальных программ, млн.руб.</vt:lpstr>
      <vt:lpstr>Информация о расходах бюджета городского округа Электросталь в разрезе муниципальных программ, млн.руб.</vt:lpstr>
      <vt:lpstr>Информация о расходах бюджета городского округа Электросталь в разрезе муниципальных программ, млн.руб.</vt:lpstr>
      <vt:lpstr>Информация о расходах бюджета городского округа Электросталь в разрезе муниципальных программ, млн.руб.</vt:lpstr>
      <vt:lpstr>Информация о расходах бюджета городского округа Электросталь в разрезе муниципальных программ, млн.руб.</vt:lpstr>
      <vt:lpstr>Информация о расходах бюджета городского округа Электросталь в разрезе муниципальных программ, млн.руб.</vt:lpstr>
      <vt:lpstr>Информация о расходах бюджета городского округа Электросталь в разрезе муниципальных программ, млн.руб.</vt:lpstr>
      <vt:lpstr>Информация об общественно-значимых проектах, реализованных на территории г.о.Электросталь в 2023 году</vt:lpstr>
      <vt:lpstr>Информация об общественно-значимых проектах, реализованных на территории г.о.Электросталь в 2023 году</vt:lpstr>
      <vt:lpstr>Информация об общественно-значимых проектах, реализованных на территории г.о.Электросталь в 2023 году</vt:lpstr>
      <vt:lpstr>"Бюджет для граждан" подготовлен Финансовым управлением Администрации г.о. Электросталь Московской области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2014-02-06T12:00:59Z</dcterms:created>
  <dcterms:modified xsi:type="dcterms:W3CDTF">2024-05-06T09:52:17Z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1049</vt:i4>
  </property>
  <property fmtid="{D5CDD505-2E9C-101B-9397-08002B2CF9AE}" pid="3" name="_Version">
    <vt:lpwstr>12.0.4518</vt:lpwstr>
  </property>
</Properties>
</file>